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7" r:id="rId3"/>
    <p:sldId id="258" r:id="rId4"/>
    <p:sldId id="269" r:id="rId5"/>
    <p:sldId id="261" r:id="rId6"/>
    <p:sldId id="260" r:id="rId7"/>
    <p:sldId id="265" r:id="rId8"/>
    <p:sldId id="267" r:id="rId9"/>
    <p:sldId id="271" r:id="rId10"/>
    <p:sldId id="272" r:id="rId11"/>
    <p:sldId id="270" r:id="rId12"/>
    <p:sldId id="268" r:id="rId13"/>
  </p:sldIdLst>
  <p:sldSz cx="9144000" cy="5143500" type="screen16x9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e Vaira" initials="DV" lastIdx="1" clrIdx="0">
    <p:extLst>
      <p:ext uri="{19B8F6BF-5375-455C-9EA6-DF929625EA0E}">
        <p15:presenceInfo xmlns:p15="http://schemas.microsoft.com/office/powerpoint/2012/main" userId="S::davide_vaira@regione.lombardia.it::4186f9ca-a706-42e4-ab0d-2bcafddc7aa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05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72" autoAdjust="0"/>
    <p:restoredTop sz="94684" autoAdjust="0"/>
  </p:normalViewPr>
  <p:slideViewPr>
    <p:cSldViewPr snapToGrid="0" snapToObjects="1">
      <p:cViewPr varScale="1">
        <p:scale>
          <a:sx n="53" d="100"/>
          <a:sy n="53" d="100"/>
        </p:scale>
        <p:origin x="1170" y="6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L_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306553"/>
            <a:ext cx="9144000" cy="3031733"/>
          </a:xfrm>
        </p:spPr>
        <p:txBody>
          <a:bodyPr/>
          <a:lstStyle/>
          <a:p>
            <a:r>
              <a:rPr lang="it-IT" dirty="0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359371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L_intern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>
            <a:spLocks noGrp="1"/>
          </p:cNvSpPr>
          <p:nvPr>
            <p:ph type="ctrTitle" hasCustomPrompt="1"/>
          </p:nvPr>
        </p:nvSpPr>
        <p:spPr>
          <a:xfrm>
            <a:off x="685800" y="329222"/>
            <a:ext cx="7772400" cy="660502"/>
          </a:xfrm>
        </p:spPr>
        <p:txBody>
          <a:bodyPr>
            <a:normAutofit/>
          </a:bodyPr>
          <a:lstStyle>
            <a:lvl1pPr algn="l">
              <a:defRPr sz="3000">
                <a:solidFill>
                  <a:srgbClr val="056633"/>
                </a:solidFill>
              </a:defRPr>
            </a:lvl1pPr>
          </a:lstStyle>
          <a:p>
            <a:r>
              <a:rPr lang="it-IT" dirty="0"/>
              <a:t>Titolo</a:t>
            </a:r>
          </a:p>
        </p:txBody>
      </p:sp>
      <p:sp>
        <p:nvSpPr>
          <p:cNvPr id="10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685800" y="1401379"/>
            <a:ext cx="7772400" cy="33107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Testo</a:t>
            </a:r>
          </a:p>
        </p:txBody>
      </p:sp>
      <p:sp>
        <p:nvSpPr>
          <p:cNvPr id="11" name="CasellaDiTesto 10"/>
          <p:cNvSpPr txBox="1"/>
          <p:nvPr userDrawn="1"/>
        </p:nvSpPr>
        <p:spPr>
          <a:xfrm>
            <a:off x="-87586" y="14889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91DF7A2-3624-4F3F-88C8-47C82E335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61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4F9FAB37-29AD-4009-A609-9BAAA12BE42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14" y="3805"/>
            <a:ext cx="9140971" cy="5135890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306553"/>
            <a:ext cx="8229600" cy="415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228491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rgbClr val="056633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889C15-EA26-49C6-B50E-357C2631D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327957"/>
            <a:ext cx="9144000" cy="1665149"/>
          </a:xfrm>
        </p:spPr>
        <p:txBody>
          <a:bodyPr>
            <a:normAutofit/>
          </a:bodyPr>
          <a:lstStyle/>
          <a:p>
            <a:r>
              <a:rPr lang="it-IT" sz="2800" b="0" dirty="0"/>
              <a:t>La Lombardia nel cuore dell’Europa </a:t>
            </a:r>
            <a:br>
              <a:rPr lang="it-IT" sz="2800" b="0" i="1" dirty="0"/>
            </a:br>
            <a:r>
              <a:rPr lang="it-IT" sz="2400" b="0" i="1" dirty="0"/>
              <a:t>La comunicazione istituzionale a Bruxelles</a:t>
            </a:r>
            <a:br>
              <a:rPr lang="it-IT" sz="2400" b="0" i="1" dirty="0"/>
            </a:br>
            <a:r>
              <a:rPr lang="it-IT" sz="1100" b="0" i="1" dirty="0"/>
              <a:t> </a:t>
            </a:r>
            <a:br>
              <a:rPr lang="it-IT" sz="2400" b="0" i="1" dirty="0"/>
            </a:br>
            <a:r>
              <a:rPr lang="it-IT" sz="1800" b="0" i="1" dirty="0"/>
              <a:t>10 dicembre 2020</a:t>
            </a:r>
            <a:endParaRPr lang="it-IT" sz="2800" b="0" i="1" dirty="0"/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F788DC55-B910-4A21-B2BC-93DA47790C20}"/>
              </a:ext>
            </a:extLst>
          </p:cNvPr>
          <p:cNvGrpSpPr/>
          <p:nvPr/>
        </p:nvGrpSpPr>
        <p:grpSpPr>
          <a:xfrm>
            <a:off x="2438096" y="2130428"/>
            <a:ext cx="4267805" cy="1977227"/>
            <a:chOff x="854261" y="1367108"/>
            <a:chExt cx="7435476" cy="298088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CEBB31EA-6133-41C9-80A4-243C8A573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4262" y="1367108"/>
              <a:ext cx="7435475" cy="2980888"/>
            </a:xfrm>
            <a:prstGeom prst="rect">
              <a:avLst/>
            </a:prstGeom>
          </p:spPr>
        </p:pic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DC0B36EF-B6B2-47C9-9498-366BFC4A415E}"/>
                </a:ext>
              </a:extLst>
            </p:cNvPr>
            <p:cNvSpPr/>
            <p:nvPr/>
          </p:nvSpPr>
          <p:spPr>
            <a:xfrm>
              <a:off x="854261" y="3934460"/>
              <a:ext cx="7361051" cy="413535"/>
            </a:xfrm>
            <a:prstGeom prst="rect">
              <a:avLst/>
            </a:prstGeom>
            <a:gradFill flip="none" rotWithShape="1">
              <a:gsLst>
                <a:gs pos="0">
                  <a:srgbClr val="056633">
                    <a:shade val="30000"/>
                    <a:satMod val="115000"/>
                    <a:alpha val="0"/>
                  </a:srgbClr>
                </a:gs>
                <a:gs pos="89000">
                  <a:srgbClr val="056633">
                    <a:shade val="67500"/>
                    <a:satMod val="115000"/>
                  </a:srgbClr>
                </a:gs>
                <a:gs pos="100000">
                  <a:srgbClr val="056633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BF60F692-0EDF-4E77-91DA-635AD7D52BD8}"/>
                </a:ext>
              </a:extLst>
            </p:cNvPr>
            <p:cNvSpPr/>
            <p:nvPr/>
          </p:nvSpPr>
          <p:spPr>
            <a:xfrm>
              <a:off x="854262" y="1367108"/>
              <a:ext cx="7361051" cy="554561"/>
            </a:xfrm>
            <a:prstGeom prst="rect">
              <a:avLst/>
            </a:prstGeom>
            <a:gradFill flip="none" rotWithShape="1">
              <a:gsLst>
                <a:gs pos="0">
                  <a:srgbClr val="056633">
                    <a:shade val="30000"/>
                    <a:satMod val="115000"/>
                    <a:alpha val="0"/>
                  </a:srgbClr>
                </a:gs>
                <a:gs pos="89000">
                  <a:srgbClr val="056633">
                    <a:shade val="67500"/>
                    <a:satMod val="115000"/>
                  </a:srgbClr>
                </a:gs>
                <a:gs pos="100000">
                  <a:srgbClr val="05663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</p:spTree>
    <p:extLst>
      <p:ext uri="{BB962C8B-B14F-4D97-AF65-F5344CB8AC3E}">
        <p14:creationId xmlns:p14="http://schemas.microsoft.com/office/powerpoint/2010/main" val="1745578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2F9E58D-8A36-4269-8E1A-B7C7F625E0F6}"/>
              </a:ext>
            </a:extLst>
          </p:cNvPr>
          <p:cNvSpPr txBox="1"/>
          <p:nvPr/>
        </p:nvSpPr>
        <p:spPr>
          <a:xfrm>
            <a:off x="494593" y="1498447"/>
            <a:ext cx="3724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 b="1"/>
            </a:lvl1pPr>
          </a:lstStyle>
          <a:p>
            <a:r>
              <a:rPr lang="it-IT" sz="1600" dirty="0"/>
              <a:t>Profili social </a:t>
            </a:r>
            <a:r>
              <a:rPr lang="it-IT" sz="1600" dirty="0">
                <a:solidFill>
                  <a:srgbClr val="0070C0"/>
                </a:solidFill>
              </a:rPr>
              <a:t>#fermiamoloinsieme</a:t>
            </a:r>
            <a:r>
              <a:rPr lang="it-IT" sz="1600" dirty="0"/>
              <a:t>: video virali di oltre 200 testimonial e influencer, 6.000 post complessivi, oltre 4 milioni di utenti ingaggiati</a:t>
            </a:r>
          </a:p>
          <a:p>
            <a:endParaRPr lang="it-IT" sz="1600" dirty="0"/>
          </a:p>
          <a:p>
            <a:r>
              <a:rPr lang="it-IT" sz="1600" dirty="0"/>
              <a:t>Ampliamento app </a:t>
            </a:r>
            <a:r>
              <a:rPr lang="it-IT" sz="1600" dirty="0" err="1">
                <a:solidFill>
                  <a:srgbClr val="FF0000"/>
                </a:solidFill>
              </a:rPr>
              <a:t>AllertaLOM</a:t>
            </a:r>
            <a:r>
              <a:rPr lang="it-IT" sz="1600" dirty="0">
                <a:solidFill>
                  <a:srgbClr val="FF0000"/>
                </a:solidFill>
              </a:rPr>
              <a:t> </a:t>
            </a:r>
            <a:r>
              <a:rPr lang="it-IT" sz="1600" dirty="0"/>
              <a:t>da emergenze per eventi naturali a emergenza Coronavirus e aggiunta del servizio </a:t>
            </a:r>
            <a:r>
              <a:rPr lang="it-IT" sz="1600" dirty="0" err="1"/>
              <a:t>CercaCOVID</a:t>
            </a:r>
            <a:endParaRPr lang="it-IT" sz="1600" dirty="0">
              <a:solidFill>
                <a:srgbClr val="FF0000"/>
              </a:solidFill>
            </a:endParaRP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B5AD475-A885-4AF4-BCB1-D242B11401A7}"/>
              </a:ext>
            </a:extLst>
          </p:cNvPr>
          <p:cNvSpPr txBox="1">
            <a:spLocks/>
          </p:cNvSpPr>
          <p:nvPr/>
        </p:nvSpPr>
        <p:spPr>
          <a:xfrm>
            <a:off x="494593" y="496548"/>
            <a:ext cx="7935032" cy="56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400" dirty="0"/>
              <a:t>La campagna Coronavirus. Fermiamolo insieme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0482526-8832-4BEC-891E-D15AC5AE1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7" y="1183139"/>
            <a:ext cx="1557337" cy="1557337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4459E2B-D1ED-453E-988F-CEAEDC2F4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6" y="2893555"/>
            <a:ext cx="1557338" cy="1557338"/>
          </a:xfrm>
          <a:prstGeom prst="rect">
            <a:avLst/>
          </a:prstGeom>
        </p:spPr>
      </p:pic>
      <p:pic>
        <p:nvPicPr>
          <p:cNvPr id="1026" name="988d18d5-e4e8-4e8a-b84f-75ff53fb559a" descr="Image">
            <a:extLst>
              <a:ext uri="{FF2B5EF4-FFF2-40B4-BE49-F238E27FC236}">
                <a16:creationId xmlns:a16="http://schemas.microsoft.com/office/drawing/2014/main" id="{351D543B-AC04-49A8-BEA8-3B0B9530A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228" y="1183139"/>
            <a:ext cx="2245177" cy="367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357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">
            <a:extLst>
              <a:ext uri="{FF2B5EF4-FFF2-40B4-BE49-F238E27FC236}">
                <a16:creationId xmlns:a16="http://schemas.microsoft.com/office/drawing/2014/main" id="{6B5AD475-A885-4AF4-BCB1-D242B11401A7}"/>
              </a:ext>
            </a:extLst>
          </p:cNvPr>
          <p:cNvSpPr txBox="1">
            <a:spLocks/>
          </p:cNvSpPr>
          <p:nvPr/>
        </p:nvSpPr>
        <p:spPr>
          <a:xfrm>
            <a:off x="494593" y="496547"/>
            <a:ext cx="7935032" cy="671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400" dirty="0"/>
              <a:t>La comunicazione regionale delle misure straordinarie per gli enti pubblici e le imprese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AB1E2B5-A726-45D2-BC51-1C24A919B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72" y="1442398"/>
            <a:ext cx="3189147" cy="212609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35EBBD7-8DFF-410A-849D-5D55C3777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087" y="1803741"/>
            <a:ext cx="5054599" cy="28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59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1C5B3ADC-8386-4ACF-8061-E00E45E7099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056633">
                  <a:shade val="30000"/>
                  <a:satMod val="115000"/>
                </a:srgbClr>
              </a:gs>
              <a:gs pos="50000">
                <a:srgbClr val="056633">
                  <a:shade val="67500"/>
                  <a:satMod val="115000"/>
                </a:srgbClr>
              </a:gs>
              <a:gs pos="100000">
                <a:srgbClr val="05663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Il Documento di Indirizzo Strategico (DIS) individua le priorità strategiche di Regione Lombardia in termini di risultati attesi per la programmazione 2021-2027">
            <a:extLst>
              <a:ext uri="{FF2B5EF4-FFF2-40B4-BE49-F238E27FC236}">
                <a16:creationId xmlns:a16="http://schemas.microsoft.com/office/drawing/2014/main" id="{616DC9AC-8B5D-437A-83D6-08A5999715FC}"/>
              </a:ext>
            </a:extLst>
          </p:cNvPr>
          <p:cNvSpPr txBox="1"/>
          <p:nvPr/>
        </p:nvSpPr>
        <p:spPr>
          <a:xfrm>
            <a:off x="1915788" y="796865"/>
            <a:ext cx="5492281" cy="660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just" defTabSz="228594">
              <a:lnSpc>
                <a:spcPct val="90000"/>
              </a:lnSpc>
              <a:defRPr sz="5200">
                <a:solidFill>
                  <a:srgbClr val="FFFFFF"/>
                </a:solidFill>
                <a:latin typeface="Titillium Web Regular"/>
                <a:ea typeface="Titillium Web Regular"/>
                <a:cs typeface="Titillium Web Regular"/>
                <a:sym typeface="Titillium Web Regular"/>
              </a:defRPr>
            </a:pPr>
            <a:r>
              <a:rPr lang="it-IT" sz="4400" b="1" dirty="0">
                <a:solidFill>
                  <a:schemeClr val="bg1"/>
                </a:solidFill>
                <a:latin typeface="+mj-lt"/>
                <a:cs typeface="Helvetica Light"/>
              </a:rPr>
              <a:t>Grazie dell’attenzione!</a:t>
            </a:r>
            <a:endParaRPr sz="4400" b="1" dirty="0">
              <a:latin typeface="+mj-lt"/>
              <a:cs typeface="Helvetica Light"/>
            </a:endParaRPr>
          </a:p>
        </p:txBody>
      </p:sp>
      <p:sp>
        <p:nvSpPr>
          <p:cNvPr id="6" name="Il Documento di Indirizzo Strategico (DIS) individua le priorità strategiche di Regione Lombardia in termini di risultati attesi per la programmazione 2021-2027">
            <a:extLst>
              <a:ext uri="{FF2B5EF4-FFF2-40B4-BE49-F238E27FC236}">
                <a16:creationId xmlns:a16="http://schemas.microsoft.com/office/drawing/2014/main" id="{F097FBC5-CED3-45DE-AA6A-302C4F4B3EC8}"/>
              </a:ext>
            </a:extLst>
          </p:cNvPr>
          <p:cNvSpPr txBox="1"/>
          <p:nvPr/>
        </p:nvSpPr>
        <p:spPr>
          <a:xfrm>
            <a:off x="650228" y="3759946"/>
            <a:ext cx="2735910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just" defTabSz="228594">
              <a:lnSpc>
                <a:spcPct val="90000"/>
              </a:lnSpc>
              <a:defRPr sz="5200">
                <a:solidFill>
                  <a:srgbClr val="FFFFFF"/>
                </a:solidFill>
                <a:latin typeface="Titillium Web Regular"/>
                <a:ea typeface="Titillium Web Regular"/>
                <a:cs typeface="Titillium Web Regular"/>
                <a:sym typeface="Titillium Web Regular"/>
              </a:defRPr>
            </a:pPr>
            <a:r>
              <a:rPr lang="it-IT" sz="2000" dirty="0">
                <a:solidFill>
                  <a:schemeClr val="bg1"/>
                </a:solidFill>
                <a:latin typeface="Helvetica Light"/>
                <a:cs typeface="Helvetica Light"/>
              </a:rPr>
              <a:t>Giuseppe </a:t>
            </a:r>
            <a:r>
              <a:rPr lang="it-IT" sz="2000" b="1" dirty="0">
                <a:solidFill>
                  <a:schemeClr val="bg1"/>
                </a:solidFill>
                <a:latin typeface="Helvetica Light"/>
                <a:cs typeface="Helvetica Light"/>
              </a:rPr>
              <a:t>Costa</a:t>
            </a:r>
          </a:p>
          <a:p>
            <a:pPr algn="just" defTabSz="228594">
              <a:lnSpc>
                <a:spcPct val="90000"/>
              </a:lnSpc>
              <a:defRPr sz="5200">
                <a:solidFill>
                  <a:srgbClr val="FFFFFF"/>
                </a:solidFill>
                <a:latin typeface="Titillium Web Regular"/>
                <a:ea typeface="Titillium Web Regular"/>
                <a:cs typeface="Titillium Web Regular"/>
                <a:sym typeface="Titillium Web Regular"/>
              </a:defRPr>
            </a:pPr>
            <a:r>
              <a:rPr lang="it-IT" sz="2000" i="1" dirty="0">
                <a:solidFill>
                  <a:schemeClr val="bg1"/>
                </a:solidFill>
                <a:latin typeface="Helvetica Light"/>
                <a:cs typeface="Helvetica Light"/>
              </a:rPr>
              <a:t>Direttore</a:t>
            </a:r>
            <a:r>
              <a:rPr lang="it-IT" sz="2000" dirty="0">
                <a:solidFill>
                  <a:schemeClr val="bg1"/>
                </a:solidFill>
                <a:latin typeface="Helvetica Light"/>
                <a:cs typeface="Helvetica Light"/>
              </a:rPr>
              <a:t> </a:t>
            </a:r>
            <a:endParaRPr sz="2000" dirty="0">
              <a:latin typeface="Helvetica Light"/>
              <a:cs typeface="Helvetica Light"/>
            </a:endParaRPr>
          </a:p>
        </p:txBody>
      </p:sp>
      <p:pic>
        <p:nvPicPr>
          <p:cNvPr id="1028" name="Picture 4" descr="thank you Icon 854669">
            <a:extLst>
              <a:ext uri="{FF2B5EF4-FFF2-40B4-BE49-F238E27FC236}">
                <a16:creationId xmlns:a16="http://schemas.microsoft.com/office/drawing/2014/main" id="{07793E61-8B80-486F-BE05-55218B48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1239" y="1685925"/>
            <a:ext cx="1738312" cy="173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494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C20116C-AB79-4B55-8058-4A8E93069423}"/>
              </a:ext>
            </a:extLst>
          </p:cNvPr>
          <p:cNvSpPr/>
          <p:nvPr/>
        </p:nvSpPr>
        <p:spPr>
          <a:xfrm>
            <a:off x="3327498" y="1139306"/>
            <a:ext cx="4738597" cy="2864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i="1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450"/>
              </a:spcAft>
            </a:pPr>
            <a:r>
              <a:rPr lang="it-IT" i="1" dirty="0"/>
              <a:t>La Delegazione di Bruxelles presso l’Unione Europea rappresenta dal 1997 il punto di riferimento e raccordo tra le istanze della Giunta di Regione Lombardia e degli stakeholder del “Patto per lo Sviluppo” e le Istituzioni Europee. </a:t>
            </a:r>
          </a:p>
          <a:p>
            <a:endParaRPr lang="it-IT" i="1" dirty="0"/>
          </a:p>
        </p:txBody>
      </p:sp>
      <p:pic>
        <p:nvPicPr>
          <p:cNvPr id="5" name="Picture 2" descr="https://static.thenounproject.com/png/2189913-200.png">
            <a:extLst>
              <a:ext uri="{FF2B5EF4-FFF2-40B4-BE49-F238E27FC236}">
                <a16:creationId xmlns:a16="http://schemas.microsoft.com/office/drawing/2014/main" id="{3D6ACFD8-E21D-4E3E-9DD5-CBBF0C74B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62378" y="1747168"/>
            <a:ext cx="2126975" cy="198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A3ED8D8C-93ED-4E87-A4A3-803BE84A1EBE}"/>
              </a:ext>
            </a:extLst>
          </p:cNvPr>
          <p:cNvSpPr txBox="1">
            <a:spLocks/>
          </p:cNvSpPr>
          <p:nvPr/>
        </p:nvSpPr>
        <p:spPr>
          <a:xfrm>
            <a:off x="494593" y="496548"/>
            <a:ext cx="7313525" cy="56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900" dirty="0"/>
              <a:t>Il ruolo della Delegazione di Bruxelles  </a:t>
            </a:r>
          </a:p>
        </p:txBody>
      </p:sp>
    </p:spTree>
    <p:extLst>
      <p:ext uri="{BB962C8B-B14F-4D97-AF65-F5344CB8AC3E}">
        <p14:creationId xmlns:p14="http://schemas.microsoft.com/office/powerpoint/2010/main" val="1092330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B20D2322-35BC-42AB-B105-6D8BA1BB5D6C}"/>
              </a:ext>
            </a:extLst>
          </p:cNvPr>
          <p:cNvSpPr txBox="1">
            <a:spLocks/>
          </p:cNvSpPr>
          <p:nvPr/>
        </p:nvSpPr>
        <p:spPr>
          <a:xfrm>
            <a:off x="494594" y="496548"/>
            <a:ext cx="5829300" cy="56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900" dirty="0"/>
              <a:t>Principali Attività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54E962F-2B38-4D33-8BB2-E66631B0410E}"/>
              </a:ext>
            </a:extLst>
          </p:cNvPr>
          <p:cNvSpPr/>
          <p:nvPr/>
        </p:nvSpPr>
        <p:spPr>
          <a:xfrm>
            <a:off x="409343" y="1221682"/>
            <a:ext cx="67026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it-IT" sz="1400" u="sng" dirty="0"/>
              <a:t>Policy influencing e lobbying istituzionale</a:t>
            </a:r>
            <a:endParaRPr lang="it-IT" sz="1400" dirty="0"/>
          </a:p>
          <a:p>
            <a:r>
              <a:rPr lang="it-IT" sz="1200" dirty="0"/>
              <a:t>   Cura e rappresenta gli interessi della Regione Lombardia nelle sedi istituzionali UE</a:t>
            </a:r>
          </a:p>
          <a:p>
            <a:endParaRPr lang="it-IT" sz="1400" dirty="0"/>
          </a:p>
        </p:txBody>
      </p:sp>
      <p:pic>
        <p:nvPicPr>
          <p:cNvPr id="6" name="Picture 2" descr="https://static.thenounproject.com/png/2148896-200.png">
            <a:extLst>
              <a:ext uri="{FF2B5EF4-FFF2-40B4-BE49-F238E27FC236}">
                <a16:creationId xmlns:a16="http://schemas.microsoft.com/office/drawing/2014/main" id="{EC4F368A-4D90-4051-86CA-E8AD715C1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3449" y="1350747"/>
            <a:ext cx="399679" cy="39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static.thenounproject.com/png/917278-200.png">
            <a:extLst>
              <a:ext uri="{FF2B5EF4-FFF2-40B4-BE49-F238E27FC236}">
                <a16:creationId xmlns:a16="http://schemas.microsoft.com/office/drawing/2014/main" id="{054FA8F5-7C1F-4C7F-A7A1-BCB1305F4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3448" y="3939867"/>
            <a:ext cx="482723" cy="48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2B3C195E-2730-4CA6-9C5E-4F3D333A2C10}"/>
              </a:ext>
            </a:extLst>
          </p:cNvPr>
          <p:cNvGrpSpPr/>
          <p:nvPr/>
        </p:nvGrpSpPr>
        <p:grpSpPr>
          <a:xfrm>
            <a:off x="7883449" y="2183397"/>
            <a:ext cx="654452" cy="510465"/>
            <a:chOff x="6313266" y="2747339"/>
            <a:chExt cx="1493862" cy="1205760"/>
          </a:xfrm>
        </p:grpSpPr>
        <p:pic>
          <p:nvPicPr>
            <p:cNvPr id="9" name="Picture 8" descr="https://static.thenounproject.com/png/1801198-200.png">
              <a:extLst>
                <a:ext uri="{FF2B5EF4-FFF2-40B4-BE49-F238E27FC236}">
                  <a16:creationId xmlns:a16="http://schemas.microsoft.com/office/drawing/2014/main" id="{AE16E3CF-EE7F-49BB-BBE6-1289C8D875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266" y="2974254"/>
              <a:ext cx="978845" cy="978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0" descr="https://static.thenounproject.com/png/27163-200.png">
              <a:extLst>
                <a:ext uri="{FF2B5EF4-FFF2-40B4-BE49-F238E27FC236}">
                  <a16:creationId xmlns:a16="http://schemas.microsoft.com/office/drawing/2014/main" id="{53707E7C-49B9-471B-BB41-5903536C2C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4628" y="2747339"/>
              <a:ext cx="952500" cy="95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" descr="https://static.thenounproject.com/png/1876456-200.png">
            <a:extLst>
              <a:ext uri="{FF2B5EF4-FFF2-40B4-BE49-F238E27FC236}">
                <a16:creationId xmlns:a16="http://schemas.microsoft.com/office/drawing/2014/main" id="{4B7B0E91-138A-43E3-824A-0FA8BECB6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3448" y="3126833"/>
            <a:ext cx="500768" cy="50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364763A6-3DA3-4F84-A476-9A8961C71F43}"/>
              </a:ext>
            </a:extLst>
          </p:cNvPr>
          <p:cNvSpPr/>
          <p:nvPr/>
        </p:nvSpPr>
        <p:spPr>
          <a:xfrm>
            <a:off x="1624256" y="1947369"/>
            <a:ext cx="537911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it-IT" sz="1400" u="sng" dirty="0"/>
              <a:t>Milano-Bruxelles</a:t>
            </a:r>
            <a:r>
              <a:rPr lang="it-IT" sz="1400" dirty="0"/>
              <a:t> </a:t>
            </a:r>
          </a:p>
          <a:p>
            <a:r>
              <a:rPr lang="it-IT" sz="1200" dirty="0"/>
              <a:t>Facilita e agevola le relazioni tra le strutture della Giunta e del SiReg con le controparti istituzionali UE e degli Stati membri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D13ADAF-3682-4F9C-BD00-601A2E67931D}"/>
              </a:ext>
            </a:extLst>
          </p:cNvPr>
          <p:cNvSpPr/>
          <p:nvPr/>
        </p:nvSpPr>
        <p:spPr>
          <a:xfrm>
            <a:off x="409343" y="2854368"/>
            <a:ext cx="591455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it-IT" sz="1400" u="sng" dirty="0"/>
              <a:t>Cooperazione interregionale</a:t>
            </a:r>
          </a:p>
          <a:p>
            <a:r>
              <a:rPr lang="it-IT" sz="1200" dirty="0"/>
              <a:t>Costituisce, coordina e partecipa a Reti Europee per creare sinergie e massa critica sulle priorità condivise con altri territori europei.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80B30E96-E5A6-4DD8-9620-257660CB03DF}"/>
              </a:ext>
            </a:extLst>
          </p:cNvPr>
          <p:cNvSpPr/>
          <p:nvPr/>
        </p:nvSpPr>
        <p:spPr>
          <a:xfrm>
            <a:off x="1624256" y="3753356"/>
            <a:ext cx="607907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it-IT" sz="1400" u="sng" dirty="0"/>
              <a:t>Promozione del sistema Lombardia</a:t>
            </a:r>
            <a:endParaRPr lang="it-IT" sz="1400" dirty="0"/>
          </a:p>
          <a:p>
            <a:r>
              <a:rPr lang="it-IT" sz="1200" dirty="0"/>
              <a:t>Sostiene il territorio e ne accompagna gli attori, offrendo loro informazioni e assistenza tecnica nel quadro delle opportunità regolamentari e finanziarie UE</a:t>
            </a:r>
          </a:p>
        </p:txBody>
      </p:sp>
    </p:spTree>
    <p:extLst>
      <p:ext uri="{BB962C8B-B14F-4D97-AF65-F5344CB8AC3E}">
        <p14:creationId xmlns:p14="http://schemas.microsoft.com/office/powerpoint/2010/main" val="128083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80F405-01BA-47C9-AFA3-41D86827CA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29222"/>
            <a:ext cx="7036594" cy="660502"/>
          </a:xfrm>
        </p:spPr>
        <p:txBody>
          <a:bodyPr>
            <a:normAutofit fontScale="90000"/>
          </a:bodyPr>
          <a:lstStyle/>
          <a:p>
            <a:r>
              <a:rPr lang="it-IT" sz="3200" dirty="0"/>
              <a:t>Supporto alla progettazione europea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824C6F7-246C-4643-84CB-430096D40D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14313" marR="0" lvl="0" indent="-2143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Programmi a gestione diretta</a:t>
            </a:r>
            <a:endParaRPr kumimoji="0" lang="it-IT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Supporto alle Direzioni Generali di Regione Lombardia e agli stakeholders per definire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progetti, attirare risorse addizionali, favorire sinergie tra i diversi programmi UE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indent="-214313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kumimoji="0" lang="it-IT" sz="1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Networking, informazione e formazione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Promozione della realizzazione e la partecipazione ad incontri ed eventi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per creare opportunità di conoscenza e collaborazione e per fare rete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Cooperazione interregionale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Partecipazione a Reti Europee per creare sinergie e massa critica sulle tematiche di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interesse in accordo con altri territori europei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it-IT" sz="1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Promozione presso le istituzioni UE</a:t>
            </a:r>
            <a:endParaRPr kumimoji="0" lang="it-IT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Sostegno e accompagnamento degli attori del territorio, offrendo informazioni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e assistenza tecnica nella presentazione presso l’UE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A684892-511F-443D-93D3-34C2E387D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3991" y="329222"/>
            <a:ext cx="1591194" cy="159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69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49F8C37-A85A-488E-95CF-E726E783D2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799" y="496547"/>
            <a:ext cx="8365331" cy="807817"/>
          </a:xfrm>
        </p:spPr>
        <p:txBody>
          <a:bodyPr>
            <a:normAutofit fontScale="90000"/>
          </a:bodyPr>
          <a:lstStyle/>
          <a:p>
            <a:r>
              <a:rPr lang="it-IT" sz="3200" dirty="0"/>
              <a:t>In tema di </a:t>
            </a:r>
            <a:r>
              <a:rPr lang="it-IT" sz="3200" dirty="0">
                <a:solidFill>
                  <a:schemeClr val="accent3">
                    <a:lumMod val="75000"/>
                  </a:schemeClr>
                </a:solidFill>
              </a:rPr>
              <a:t>Comunicazione</a:t>
            </a:r>
            <a:r>
              <a:rPr lang="it-IT" sz="3200" dirty="0">
                <a:solidFill>
                  <a:srgbClr val="92D050"/>
                </a:solidFill>
              </a:rPr>
              <a:t> </a:t>
            </a:r>
            <a:r>
              <a:rPr lang="it-IT" sz="3200" dirty="0"/>
              <a:t>ci occupiamo di:</a:t>
            </a:r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F3536107-C265-405E-90E7-280329A74A51}"/>
              </a:ext>
            </a:extLst>
          </p:cNvPr>
          <p:cNvGrpSpPr/>
          <p:nvPr/>
        </p:nvGrpSpPr>
        <p:grpSpPr>
          <a:xfrm>
            <a:off x="685797" y="1587005"/>
            <a:ext cx="7750971" cy="691640"/>
            <a:chOff x="830765" y="1758820"/>
            <a:chExt cx="5570362" cy="691640"/>
          </a:xfrm>
        </p:grpSpPr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3ACA284D-1DBB-43D7-950E-748C3AF91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0765" y="1758820"/>
              <a:ext cx="534100" cy="691640"/>
            </a:xfrm>
            <a:prstGeom prst="rect">
              <a:avLst/>
            </a:prstGeom>
          </p:spPr>
        </p:pic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5E4E3E26-078E-4CF0-A320-B1F670CD49E6}"/>
                </a:ext>
              </a:extLst>
            </p:cNvPr>
            <p:cNvSpPr txBox="1"/>
            <p:nvPr/>
          </p:nvSpPr>
          <p:spPr>
            <a:xfrm>
              <a:off x="1364865" y="1861933"/>
              <a:ext cx="50362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/>
                <a:t>Organizzare eventi di alto livello tecnico e politico tra rappresentanti istituzionali e stakeholders per creare occasioni di visibilità del sistema Lombardia e facilitare il networking</a:t>
              </a:r>
            </a:p>
          </p:txBody>
        </p:sp>
      </p:grpSp>
      <p:pic>
        <p:nvPicPr>
          <p:cNvPr id="23" name="Immagine 22">
            <a:extLst>
              <a:ext uri="{FF2B5EF4-FFF2-40B4-BE49-F238E27FC236}">
                <a16:creationId xmlns:a16="http://schemas.microsoft.com/office/drawing/2014/main" id="{09E475AD-F93E-464C-B9F5-05914D006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845" y="2452650"/>
            <a:ext cx="559314" cy="654516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80028E51-C206-456B-8C7F-FD5F667FC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3314714"/>
            <a:ext cx="619489" cy="808646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79CE356-E1B6-4070-9720-D22112407325}"/>
              </a:ext>
            </a:extLst>
          </p:cNvPr>
          <p:cNvSpPr txBox="1"/>
          <p:nvPr/>
        </p:nvSpPr>
        <p:spPr>
          <a:xfrm>
            <a:off x="2226878" y="2617968"/>
            <a:ext cx="6231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/>
              <a:t>Lavorare in maniera coordinata con le altre Regioni d’Europa – singole e in rete - e con gruppi d’interesse a livello europeo per promuovere gli interessi lombardi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8245BD8-87AA-497A-9859-C0DE8068B129}"/>
              </a:ext>
            </a:extLst>
          </p:cNvPr>
          <p:cNvSpPr txBox="1"/>
          <p:nvPr/>
        </p:nvSpPr>
        <p:spPr>
          <a:xfrm>
            <a:off x="1447787" y="3545818"/>
            <a:ext cx="5674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/>
              <a:t>Sostenere le relazioni del tessuto socioeconomico lombardo con le istituzioni europee </a:t>
            </a:r>
          </a:p>
        </p:txBody>
      </p:sp>
    </p:spTree>
    <p:extLst>
      <p:ext uri="{BB962C8B-B14F-4D97-AF65-F5344CB8AC3E}">
        <p14:creationId xmlns:p14="http://schemas.microsoft.com/office/powerpoint/2010/main" val="3245118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AF5B983-299D-4365-BFFF-90C1DA9BA7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78" y="2366677"/>
            <a:ext cx="2317958" cy="1657170"/>
          </a:xfrm>
          <a:prstGeom prst="rect">
            <a:avLst/>
          </a:prstGeom>
        </p:spPr>
      </p:pic>
      <p:pic>
        <p:nvPicPr>
          <p:cNvPr id="5" name="Picture 6" descr="Risultati immagini per bandiera unione europea">
            <a:extLst>
              <a:ext uri="{FF2B5EF4-FFF2-40B4-BE49-F238E27FC236}">
                <a16:creationId xmlns:a16="http://schemas.microsoft.com/office/drawing/2014/main" id="{AF43684F-1AC2-42CF-A0E1-885104F84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3018" y="1680214"/>
            <a:ext cx="1217390" cy="100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magine correlata">
            <a:extLst>
              <a:ext uri="{FF2B5EF4-FFF2-40B4-BE49-F238E27FC236}">
                <a16:creationId xmlns:a16="http://schemas.microsoft.com/office/drawing/2014/main" id="{5E3CF4C9-7177-4649-B509-8C857B45A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180437" y="1680214"/>
            <a:ext cx="1217390" cy="100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tatic.thenounproject.com/png/2445060-200.png">
            <a:extLst>
              <a:ext uri="{FF2B5EF4-FFF2-40B4-BE49-F238E27FC236}">
                <a16:creationId xmlns:a16="http://schemas.microsoft.com/office/drawing/2014/main" id="{F57ED1EC-698A-4C1C-8347-1023D488D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28" y="167554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518871D-0C75-463F-9913-E4762351B4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3905" y="937677"/>
            <a:ext cx="1565499" cy="182199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09A87BFB-CF7E-4350-943F-7C3F4390D2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7491" y="2046247"/>
            <a:ext cx="1494871" cy="183878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8201DB45-817A-41A0-BF8D-5D9BAFBF122B}"/>
              </a:ext>
            </a:extLst>
          </p:cNvPr>
          <p:cNvSpPr txBox="1">
            <a:spLocks/>
          </p:cNvSpPr>
          <p:nvPr/>
        </p:nvSpPr>
        <p:spPr>
          <a:xfrm>
            <a:off x="494594" y="496548"/>
            <a:ext cx="7082824" cy="56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900" dirty="0"/>
              <a:t>Gestione di rapporti e relazioni</a:t>
            </a:r>
          </a:p>
        </p:txBody>
      </p:sp>
    </p:spTree>
    <p:extLst>
      <p:ext uri="{BB962C8B-B14F-4D97-AF65-F5344CB8AC3E}">
        <p14:creationId xmlns:p14="http://schemas.microsoft.com/office/powerpoint/2010/main" val="2343188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2.png" descr="Picture2.png">
            <a:extLst>
              <a:ext uri="{FF2B5EF4-FFF2-40B4-BE49-F238E27FC236}">
                <a16:creationId xmlns:a16="http://schemas.microsoft.com/office/drawing/2014/main" id="{46B243F3-7BB2-4D7D-8780-0DD1111950E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1" b="1021"/>
          <a:stretch>
            <a:fillRect/>
          </a:stretch>
        </p:blipFill>
        <p:spPr>
          <a:xfrm>
            <a:off x="378837" y="444519"/>
            <a:ext cx="7296003" cy="401659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">
            <a:extLst>
              <a:ext uri="{FF2B5EF4-FFF2-40B4-BE49-F238E27FC236}">
                <a16:creationId xmlns:a16="http://schemas.microsoft.com/office/drawing/2014/main" id="{0516790A-EA50-44D9-BBB6-A82884C5BA13}"/>
              </a:ext>
            </a:extLst>
          </p:cNvPr>
          <p:cNvSpPr/>
          <p:nvPr/>
        </p:nvSpPr>
        <p:spPr>
          <a:xfrm flipH="1">
            <a:off x="-30957" y="-137858"/>
            <a:ext cx="9144001" cy="5281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2284" y="2825"/>
                </a:moveTo>
                <a:lnTo>
                  <a:pt x="12286" y="2825"/>
                </a:lnTo>
                <a:lnTo>
                  <a:pt x="14523" y="2825"/>
                </a:lnTo>
                <a:cubicBezTo>
                  <a:pt x="14619" y="2825"/>
                  <a:pt x="14667" y="2825"/>
                  <a:pt x="14719" y="2854"/>
                </a:cubicBezTo>
                <a:cubicBezTo>
                  <a:pt x="14775" y="2890"/>
                  <a:pt x="14820" y="2969"/>
                  <a:pt x="14840" y="3069"/>
                </a:cubicBezTo>
                <a:cubicBezTo>
                  <a:pt x="14856" y="3161"/>
                  <a:pt x="14857" y="3247"/>
                  <a:pt x="14857" y="3419"/>
                </a:cubicBezTo>
                <a:lnTo>
                  <a:pt x="14857" y="9980"/>
                </a:lnTo>
                <a:cubicBezTo>
                  <a:pt x="14857" y="10150"/>
                  <a:pt x="14856" y="10236"/>
                  <a:pt x="14840" y="10328"/>
                </a:cubicBezTo>
                <a:cubicBezTo>
                  <a:pt x="14820" y="10428"/>
                  <a:pt x="14775" y="10507"/>
                  <a:pt x="14719" y="10543"/>
                </a:cubicBezTo>
                <a:cubicBezTo>
                  <a:pt x="14667" y="10572"/>
                  <a:pt x="14619" y="10572"/>
                  <a:pt x="14522" y="10572"/>
                </a:cubicBezTo>
                <a:lnTo>
                  <a:pt x="12284" y="10572"/>
                </a:lnTo>
                <a:cubicBezTo>
                  <a:pt x="12189" y="10572"/>
                  <a:pt x="12140" y="10572"/>
                  <a:pt x="12089" y="10543"/>
                </a:cubicBezTo>
                <a:cubicBezTo>
                  <a:pt x="12032" y="10507"/>
                  <a:pt x="11988" y="10428"/>
                  <a:pt x="11968" y="10328"/>
                </a:cubicBezTo>
                <a:cubicBezTo>
                  <a:pt x="11951" y="10236"/>
                  <a:pt x="11951" y="10150"/>
                  <a:pt x="11951" y="9978"/>
                </a:cubicBezTo>
                <a:lnTo>
                  <a:pt x="11951" y="3417"/>
                </a:lnTo>
                <a:cubicBezTo>
                  <a:pt x="11951" y="3247"/>
                  <a:pt x="11951" y="3161"/>
                  <a:pt x="11968" y="3069"/>
                </a:cubicBezTo>
                <a:cubicBezTo>
                  <a:pt x="11988" y="2969"/>
                  <a:pt x="12032" y="2890"/>
                  <a:pt x="12089" y="2854"/>
                </a:cubicBezTo>
                <a:cubicBezTo>
                  <a:pt x="12140" y="2825"/>
                  <a:pt x="12189" y="2825"/>
                  <a:pt x="12284" y="2825"/>
                </a:cubicBezTo>
                <a:close/>
                <a:moveTo>
                  <a:pt x="15298" y="4762"/>
                </a:moveTo>
                <a:lnTo>
                  <a:pt x="19156" y="4762"/>
                </a:lnTo>
                <a:cubicBezTo>
                  <a:pt x="19251" y="4762"/>
                  <a:pt x="19300" y="4762"/>
                  <a:pt x="19351" y="4791"/>
                </a:cubicBezTo>
                <a:cubicBezTo>
                  <a:pt x="19407" y="4827"/>
                  <a:pt x="19452" y="4906"/>
                  <a:pt x="19472" y="5006"/>
                </a:cubicBezTo>
                <a:cubicBezTo>
                  <a:pt x="19489" y="5098"/>
                  <a:pt x="19489" y="5184"/>
                  <a:pt x="19489" y="5356"/>
                </a:cubicBezTo>
                <a:lnTo>
                  <a:pt x="19489" y="8043"/>
                </a:lnTo>
                <a:cubicBezTo>
                  <a:pt x="19489" y="8213"/>
                  <a:pt x="19489" y="8299"/>
                  <a:pt x="19472" y="8391"/>
                </a:cubicBezTo>
                <a:cubicBezTo>
                  <a:pt x="19452" y="8491"/>
                  <a:pt x="19407" y="8570"/>
                  <a:pt x="19351" y="8606"/>
                </a:cubicBezTo>
                <a:cubicBezTo>
                  <a:pt x="19300" y="8635"/>
                  <a:pt x="19251" y="8635"/>
                  <a:pt x="19154" y="8635"/>
                </a:cubicBezTo>
                <a:lnTo>
                  <a:pt x="15296" y="8635"/>
                </a:lnTo>
                <a:cubicBezTo>
                  <a:pt x="15201" y="8635"/>
                  <a:pt x="15153" y="8635"/>
                  <a:pt x="15101" y="8606"/>
                </a:cubicBezTo>
                <a:cubicBezTo>
                  <a:pt x="15045" y="8570"/>
                  <a:pt x="15000" y="8491"/>
                  <a:pt x="14980" y="8391"/>
                </a:cubicBezTo>
                <a:cubicBezTo>
                  <a:pt x="14963" y="8299"/>
                  <a:pt x="14964" y="8213"/>
                  <a:pt x="14964" y="8041"/>
                </a:cubicBezTo>
                <a:lnTo>
                  <a:pt x="14964" y="5354"/>
                </a:lnTo>
                <a:cubicBezTo>
                  <a:pt x="14964" y="5184"/>
                  <a:pt x="14963" y="5098"/>
                  <a:pt x="14980" y="5006"/>
                </a:cubicBezTo>
                <a:cubicBezTo>
                  <a:pt x="15000" y="4906"/>
                  <a:pt x="15045" y="4827"/>
                  <a:pt x="15101" y="4791"/>
                </a:cubicBezTo>
                <a:cubicBezTo>
                  <a:pt x="15153" y="4762"/>
                  <a:pt x="15201" y="4762"/>
                  <a:pt x="15298" y="4762"/>
                </a:cubicBezTo>
                <a:close/>
                <a:moveTo>
                  <a:pt x="16916" y="8793"/>
                </a:moveTo>
                <a:lnTo>
                  <a:pt x="16918" y="8793"/>
                </a:lnTo>
                <a:lnTo>
                  <a:pt x="19156" y="8793"/>
                </a:lnTo>
                <a:cubicBezTo>
                  <a:pt x="19251" y="8793"/>
                  <a:pt x="19300" y="8793"/>
                  <a:pt x="19351" y="8822"/>
                </a:cubicBezTo>
                <a:cubicBezTo>
                  <a:pt x="19407" y="8859"/>
                  <a:pt x="19452" y="8938"/>
                  <a:pt x="19472" y="9038"/>
                </a:cubicBezTo>
                <a:cubicBezTo>
                  <a:pt x="19489" y="9130"/>
                  <a:pt x="19489" y="9216"/>
                  <a:pt x="19489" y="9388"/>
                </a:cubicBezTo>
                <a:lnTo>
                  <a:pt x="19489" y="15949"/>
                </a:lnTo>
                <a:cubicBezTo>
                  <a:pt x="19489" y="16119"/>
                  <a:pt x="19489" y="16205"/>
                  <a:pt x="19472" y="16296"/>
                </a:cubicBezTo>
                <a:cubicBezTo>
                  <a:pt x="19452" y="16396"/>
                  <a:pt x="19407" y="16475"/>
                  <a:pt x="19351" y="16512"/>
                </a:cubicBezTo>
                <a:cubicBezTo>
                  <a:pt x="19300" y="16541"/>
                  <a:pt x="19251" y="16541"/>
                  <a:pt x="19154" y="16541"/>
                </a:cubicBezTo>
                <a:lnTo>
                  <a:pt x="16916" y="16541"/>
                </a:lnTo>
                <a:cubicBezTo>
                  <a:pt x="16821" y="16541"/>
                  <a:pt x="16773" y="16541"/>
                  <a:pt x="16721" y="16512"/>
                </a:cubicBezTo>
                <a:cubicBezTo>
                  <a:pt x="16665" y="16475"/>
                  <a:pt x="16620" y="16396"/>
                  <a:pt x="16600" y="16296"/>
                </a:cubicBezTo>
                <a:cubicBezTo>
                  <a:pt x="16583" y="16205"/>
                  <a:pt x="16584" y="16118"/>
                  <a:pt x="16584" y="15946"/>
                </a:cubicBezTo>
                <a:lnTo>
                  <a:pt x="16584" y="9386"/>
                </a:lnTo>
                <a:cubicBezTo>
                  <a:pt x="16584" y="9216"/>
                  <a:pt x="16583" y="9130"/>
                  <a:pt x="16600" y="9038"/>
                </a:cubicBezTo>
                <a:cubicBezTo>
                  <a:pt x="16620" y="8938"/>
                  <a:pt x="16665" y="8859"/>
                  <a:pt x="16721" y="8822"/>
                </a:cubicBezTo>
                <a:cubicBezTo>
                  <a:pt x="16772" y="8794"/>
                  <a:pt x="16821" y="8793"/>
                  <a:pt x="16916" y="8793"/>
                </a:cubicBezTo>
                <a:close/>
                <a:moveTo>
                  <a:pt x="15296" y="8843"/>
                </a:moveTo>
                <a:lnTo>
                  <a:pt x="15298" y="8843"/>
                </a:lnTo>
                <a:lnTo>
                  <a:pt x="16143" y="8843"/>
                </a:lnTo>
                <a:cubicBezTo>
                  <a:pt x="16239" y="8843"/>
                  <a:pt x="16287" y="8843"/>
                  <a:pt x="16339" y="8872"/>
                </a:cubicBezTo>
                <a:cubicBezTo>
                  <a:pt x="16395" y="8909"/>
                  <a:pt x="16440" y="8988"/>
                  <a:pt x="16460" y="9088"/>
                </a:cubicBezTo>
                <a:cubicBezTo>
                  <a:pt x="16476" y="9180"/>
                  <a:pt x="16476" y="9266"/>
                  <a:pt x="16476" y="9438"/>
                </a:cubicBezTo>
                <a:lnTo>
                  <a:pt x="16476" y="11996"/>
                </a:lnTo>
                <a:cubicBezTo>
                  <a:pt x="16476" y="12165"/>
                  <a:pt x="16476" y="12252"/>
                  <a:pt x="16460" y="12343"/>
                </a:cubicBezTo>
                <a:cubicBezTo>
                  <a:pt x="16440" y="12443"/>
                  <a:pt x="16395" y="12522"/>
                  <a:pt x="16339" y="12559"/>
                </a:cubicBezTo>
                <a:cubicBezTo>
                  <a:pt x="16287" y="12588"/>
                  <a:pt x="16239" y="12588"/>
                  <a:pt x="16142" y="12588"/>
                </a:cubicBezTo>
                <a:lnTo>
                  <a:pt x="15296" y="12588"/>
                </a:lnTo>
                <a:cubicBezTo>
                  <a:pt x="15201" y="12588"/>
                  <a:pt x="15153" y="12588"/>
                  <a:pt x="15101" y="12559"/>
                </a:cubicBezTo>
                <a:cubicBezTo>
                  <a:pt x="15045" y="12522"/>
                  <a:pt x="15000" y="12443"/>
                  <a:pt x="14980" y="12343"/>
                </a:cubicBezTo>
                <a:cubicBezTo>
                  <a:pt x="14963" y="12252"/>
                  <a:pt x="14964" y="12166"/>
                  <a:pt x="14964" y="11993"/>
                </a:cubicBezTo>
                <a:lnTo>
                  <a:pt x="14964" y="9436"/>
                </a:lnTo>
                <a:cubicBezTo>
                  <a:pt x="14964" y="9266"/>
                  <a:pt x="14963" y="9180"/>
                  <a:pt x="14980" y="9088"/>
                </a:cubicBezTo>
                <a:cubicBezTo>
                  <a:pt x="15000" y="8988"/>
                  <a:pt x="15045" y="8909"/>
                  <a:pt x="15101" y="8872"/>
                </a:cubicBezTo>
                <a:cubicBezTo>
                  <a:pt x="15152" y="8844"/>
                  <a:pt x="15201" y="8843"/>
                  <a:pt x="15296" y="8843"/>
                </a:cubicBezTo>
                <a:close/>
                <a:moveTo>
                  <a:pt x="10833" y="10716"/>
                </a:moveTo>
                <a:lnTo>
                  <a:pt x="14523" y="10716"/>
                </a:lnTo>
                <a:cubicBezTo>
                  <a:pt x="14619" y="10716"/>
                  <a:pt x="14667" y="10716"/>
                  <a:pt x="14719" y="10745"/>
                </a:cubicBezTo>
                <a:cubicBezTo>
                  <a:pt x="14775" y="10781"/>
                  <a:pt x="14820" y="10860"/>
                  <a:pt x="14840" y="10960"/>
                </a:cubicBezTo>
                <a:cubicBezTo>
                  <a:pt x="14856" y="11052"/>
                  <a:pt x="14857" y="11138"/>
                  <a:pt x="14857" y="11311"/>
                </a:cubicBezTo>
                <a:lnTo>
                  <a:pt x="14857" y="13997"/>
                </a:lnTo>
                <a:cubicBezTo>
                  <a:pt x="14857" y="14167"/>
                  <a:pt x="14856" y="14253"/>
                  <a:pt x="14840" y="14344"/>
                </a:cubicBezTo>
                <a:cubicBezTo>
                  <a:pt x="14820" y="14445"/>
                  <a:pt x="14775" y="14524"/>
                  <a:pt x="14719" y="14560"/>
                </a:cubicBezTo>
                <a:cubicBezTo>
                  <a:pt x="14667" y="14589"/>
                  <a:pt x="14619" y="14589"/>
                  <a:pt x="14522" y="14589"/>
                </a:cubicBezTo>
                <a:lnTo>
                  <a:pt x="10832" y="14589"/>
                </a:lnTo>
                <a:cubicBezTo>
                  <a:pt x="10736" y="14589"/>
                  <a:pt x="10688" y="14589"/>
                  <a:pt x="10636" y="14560"/>
                </a:cubicBezTo>
                <a:cubicBezTo>
                  <a:pt x="10580" y="14524"/>
                  <a:pt x="10536" y="14445"/>
                  <a:pt x="10515" y="14344"/>
                </a:cubicBezTo>
                <a:cubicBezTo>
                  <a:pt x="10499" y="14253"/>
                  <a:pt x="10499" y="14167"/>
                  <a:pt x="10499" y="13994"/>
                </a:cubicBezTo>
                <a:lnTo>
                  <a:pt x="10499" y="11308"/>
                </a:lnTo>
                <a:cubicBezTo>
                  <a:pt x="10499" y="11138"/>
                  <a:pt x="10499" y="11052"/>
                  <a:pt x="10515" y="10960"/>
                </a:cubicBezTo>
                <a:cubicBezTo>
                  <a:pt x="10536" y="10860"/>
                  <a:pt x="10580" y="10781"/>
                  <a:pt x="10636" y="10745"/>
                </a:cubicBezTo>
                <a:cubicBezTo>
                  <a:pt x="10688" y="10716"/>
                  <a:pt x="10736" y="10716"/>
                  <a:pt x="10833" y="10716"/>
                </a:cubicBezTo>
                <a:close/>
                <a:moveTo>
                  <a:pt x="15296" y="12796"/>
                </a:moveTo>
                <a:lnTo>
                  <a:pt x="15298" y="12796"/>
                </a:lnTo>
                <a:lnTo>
                  <a:pt x="16143" y="12796"/>
                </a:lnTo>
                <a:cubicBezTo>
                  <a:pt x="16239" y="12796"/>
                  <a:pt x="16287" y="12796"/>
                  <a:pt x="16339" y="12825"/>
                </a:cubicBezTo>
                <a:cubicBezTo>
                  <a:pt x="16395" y="12861"/>
                  <a:pt x="16440" y="12940"/>
                  <a:pt x="16460" y="13041"/>
                </a:cubicBezTo>
                <a:cubicBezTo>
                  <a:pt x="16476" y="13132"/>
                  <a:pt x="16476" y="13218"/>
                  <a:pt x="16476" y="13391"/>
                </a:cubicBezTo>
                <a:lnTo>
                  <a:pt x="16476" y="15949"/>
                </a:lnTo>
                <a:cubicBezTo>
                  <a:pt x="16476" y="16119"/>
                  <a:pt x="16476" y="16205"/>
                  <a:pt x="16460" y="16296"/>
                </a:cubicBezTo>
                <a:cubicBezTo>
                  <a:pt x="16440" y="16396"/>
                  <a:pt x="16395" y="16475"/>
                  <a:pt x="16339" y="16512"/>
                </a:cubicBezTo>
                <a:cubicBezTo>
                  <a:pt x="16287" y="16541"/>
                  <a:pt x="16239" y="16541"/>
                  <a:pt x="16142" y="16541"/>
                </a:cubicBezTo>
                <a:lnTo>
                  <a:pt x="15296" y="16541"/>
                </a:lnTo>
                <a:cubicBezTo>
                  <a:pt x="15201" y="16541"/>
                  <a:pt x="15153" y="16541"/>
                  <a:pt x="15101" y="16512"/>
                </a:cubicBezTo>
                <a:cubicBezTo>
                  <a:pt x="15045" y="16475"/>
                  <a:pt x="15000" y="16396"/>
                  <a:pt x="14980" y="16296"/>
                </a:cubicBezTo>
                <a:cubicBezTo>
                  <a:pt x="14963" y="16205"/>
                  <a:pt x="14964" y="16118"/>
                  <a:pt x="14964" y="15946"/>
                </a:cubicBezTo>
                <a:lnTo>
                  <a:pt x="14964" y="13388"/>
                </a:lnTo>
                <a:cubicBezTo>
                  <a:pt x="14964" y="13218"/>
                  <a:pt x="14963" y="13132"/>
                  <a:pt x="14980" y="13041"/>
                </a:cubicBezTo>
                <a:cubicBezTo>
                  <a:pt x="15000" y="12940"/>
                  <a:pt x="15045" y="12861"/>
                  <a:pt x="15101" y="12825"/>
                </a:cubicBezTo>
                <a:cubicBezTo>
                  <a:pt x="15152" y="12796"/>
                  <a:pt x="15201" y="12796"/>
                  <a:pt x="15296" y="12796"/>
                </a:cubicBezTo>
                <a:close/>
                <a:moveTo>
                  <a:pt x="10833" y="14733"/>
                </a:moveTo>
                <a:lnTo>
                  <a:pt x="11066" y="14733"/>
                </a:lnTo>
                <a:cubicBezTo>
                  <a:pt x="11162" y="14733"/>
                  <a:pt x="11210" y="14733"/>
                  <a:pt x="11262" y="14762"/>
                </a:cubicBezTo>
                <a:cubicBezTo>
                  <a:pt x="11318" y="14798"/>
                  <a:pt x="11363" y="14877"/>
                  <a:pt x="11383" y="14978"/>
                </a:cubicBezTo>
                <a:cubicBezTo>
                  <a:pt x="11400" y="15069"/>
                  <a:pt x="11399" y="15155"/>
                  <a:pt x="11399" y="15328"/>
                </a:cubicBezTo>
                <a:lnTo>
                  <a:pt x="11399" y="16078"/>
                </a:lnTo>
                <a:cubicBezTo>
                  <a:pt x="11399" y="16247"/>
                  <a:pt x="11400" y="16333"/>
                  <a:pt x="11383" y="16425"/>
                </a:cubicBezTo>
                <a:cubicBezTo>
                  <a:pt x="11363" y="16525"/>
                  <a:pt x="11318" y="16604"/>
                  <a:pt x="11262" y="16641"/>
                </a:cubicBezTo>
                <a:cubicBezTo>
                  <a:pt x="11210" y="16670"/>
                  <a:pt x="11162" y="16670"/>
                  <a:pt x="11065" y="16670"/>
                </a:cubicBezTo>
                <a:lnTo>
                  <a:pt x="10832" y="16670"/>
                </a:lnTo>
                <a:cubicBezTo>
                  <a:pt x="10736" y="16670"/>
                  <a:pt x="10688" y="16670"/>
                  <a:pt x="10636" y="16641"/>
                </a:cubicBezTo>
                <a:cubicBezTo>
                  <a:pt x="10580" y="16604"/>
                  <a:pt x="10536" y="16525"/>
                  <a:pt x="10515" y="16425"/>
                </a:cubicBezTo>
                <a:cubicBezTo>
                  <a:pt x="10499" y="16333"/>
                  <a:pt x="10499" y="16247"/>
                  <a:pt x="10499" y="16075"/>
                </a:cubicBezTo>
                <a:lnTo>
                  <a:pt x="10499" y="15325"/>
                </a:lnTo>
                <a:cubicBezTo>
                  <a:pt x="10499" y="15155"/>
                  <a:pt x="10499" y="15069"/>
                  <a:pt x="10515" y="14978"/>
                </a:cubicBezTo>
                <a:cubicBezTo>
                  <a:pt x="10536" y="14877"/>
                  <a:pt x="10580" y="14798"/>
                  <a:pt x="10636" y="14762"/>
                </a:cubicBezTo>
                <a:cubicBezTo>
                  <a:pt x="10688" y="14733"/>
                  <a:pt x="10736" y="14733"/>
                  <a:pt x="10833" y="14733"/>
                </a:cubicBezTo>
                <a:close/>
                <a:moveTo>
                  <a:pt x="11841" y="14733"/>
                </a:moveTo>
                <a:lnTo>
                  <a:pt x="12457" y="14733"/>
                </a:lnTo>
                <a:cubicBezTo>
                  <a:pt x="12553" y="14733"/>
                  <a:pt x="12602" y="14733"/>
                  <a:pt x="12653" y="14762"/>
                </a:cubicBezTo>
                <a:cubicBezTo>
                  <a:pt x="12709" y="14798"/>
                  <a:pt x="12754" y="14877"/>
                  <a:pt x="12774" y="14978"/>
                </a:cubicBezTo>
                <a:cubicBezTo>
                  <a:pt x="12790" y="15069"/>
                  <a:pt x="12791" y="15155"/>
                  <a:pt x="12791" y="15328"/>
                </a:cubicBezTo>
                <a:lnTo>
                  <a:pt x="12791" y="16078"/>
                </a:lnTo>
                <a:cubicBezTo>
                  <a:pt x="12791" y="16247"/>
                  <a:pt x="12790" y="16333"/>
                  <a:pt x="12774" y="16425"/>
                </a:cubicBezTo>
                <a:cubicBezTo>
                  <a:pt x="12754" y="16525"/>
                  <a:pt x="12709" y="16604"/>
                  <a:pt x="12653" y="16641"/>
                </a:cubicBezTo>
                <a:cubicBezTo>
                  <a:pt x="12602" y="16670"/>
                  <a:pt x="12553" y="16670"/>
                  <a:pt x="12456" y="16670"/>
                </a:cubicBezTo>
                <a:lnTo>
                  <a:pt x="11840" y="16670"/>
                </a:lnTo>
                <a:cubicBezTo>
                  <a:pt x="11744" y="16670"/>
                  <a:pt x="11696" y="16670"/>
                  <a:pt x="11644" y="16641"/>
                </a:cubicBezTo>
                <a:cubicBezTo>
                  <a:pt x="11588" y="16604"/>
                  <a:pt x="11543" y="16525"/>
                  <a:pt x="11523" y="16425"/>
                </a:cubicBezTo>
                <a:cubicBezTo>
                  <a:pt x="11506" y="16333"/>
                  <a:pt x="11506" y="16247"/>
                  <a:pt x="11506" y="16075"/>
                </a:cubicBezTo>
                <a:lnTo>
                  <a:pt x="11506" y="15325"/>
                </a:lnTo>
                <a:cubicBezTo>
                  <a:pt x="11506" y="15155"/>
                  <a:pt x="11506" y="15069"/>
                  <a:pt x="11523" y="14978"/>
                </a:cubicBezTo>
                <a:cubicBezTo>
                  <a:pt x="11543" y="14877"/>
                  <a:pt x="11588" y="14798"/>
                  <a:pt x="11644" y="14762"/>
                </a:cubicBezTo>
                <a:cubicBezTo>
                  <a:pt x="11696" y="14733"/>
                  <a:pt x="11744" y="14733"/>
                  <a:pt x="11841" y="14733"/>
                </a:cubicBezTo>
                <a:close/>
                <a:moveTo>
                  <a:pt x="13232" y="14748"/>
                </a:moveTo>
                <a:lnTo>
                  <a:pt x="14523" y="14748"/>
                </a:lnTo>
                <a:cubicBezTo>
                  <a:pt x="14619" y="14748"/>
                  <a:pt x="14667" y="14747"/>
                  <a:pt x="14719" y="14776"/>
                </a:cubicBezTo>
                <a:cubicBezTo>
                  <a:pt x="14775" y="14813"/>
                  <a:pt x="14820" y="14892"/>
                  <a:pt x="14840" y="14992"/>
                </a:cubicBezTo>
                <a:cubicBezTo>
                  <a:pt x="14856" y="15083"/>
                  <a:pt x="14857" y="15170"/>
                  <a:pt x="14857" y="15342"/>
                </a:cubicBezTo>
                <a:lnTo>
                  <a:pt x="14857" y="18029"/>
                </a:lnTo>
                <a:cubicBezTo>
                  <a:pt x="14857" y="18199"/>
                  <a:pt x="14856" y="18285"/>
                  <a:pt x="14840" y="18376"/>
                </a:cubicBezTo>
                <a:cubicBezTo>
                  <a:pt x="14820" y="18476"/>
                  <a:pt x="14775" y="18555"/>
                  <a:pt x="14719" y="18592"/>
                </a:cubicBezTo>
                <a:cubicBezTo>
                  <a:pt x="14667" y="18621"/>
                  <a:pt x="14619" y="18621"/>
                  <a:pt x="14522" y="18621"/>
                </a:cubicBezTo>
                <a:lnTo>
                  <a:pt x="13231" y="18621"/>
                </a:lnTo>
                <a:cubicBezTo>
                  <a:pt x="13135" y="18621"/>
                  <a:pt x="13087" y="18621"/>
                  <a:pt x="13035" y="18592"/>
                </a:cubicBezTo>
                <a:cubicBezTo>
                  <a:pt x="12979" y="18555"/>
                  <a:pt x="12934" y="18476"/>
                  <a:pt x="12914" y="18376"/>
                </a:cubicBezTo>
                <a:cubicBezTo>
                  <a:pt x="12898" y="18285"/>
                  <a:pt x="12897" y="18199"/>
                  <a:pt x="12897" y="18026"/>
                </a:cubicBezTo>
                <a:lnTo>
                  <a:pt x="12897" y="15339"/>
                </a:lnTo>
                <a:cubicBezTo>
                  <a:pt x="12897" y="15170"/>
                  <a:pt x="12898" y="15083"/>
                  <a:pt x="12914" y="14992"/>
                </a:cubicBezTo>
                <a:cubicBezTo>
                  <a:pt x="12934" y="14892"/>
                  <a:pt x="12979" y="14813"/>
                  <a:pt x="13035" y="14776"/>
                </a:cubicBezTo>
                <a:cubicBezTo>
                  <a:pt x="13087" y="14747"/>
                  <a:pt x="13135" y="14748"/>
                  <a:pt x="13232" y="14748"/>
                </a:cubicBezTo>
                <a:close/>
                <a:moveTo>
                  <a:pt x="10833" y="16838"/>
                </a:moveTo>
                <a:lnTo>
                  <a:pt x="12457" y="16838"/>
                </a:lnTo>
                <a:cubicBezTo>
                  <a:pt x="12553" y="16838"/>
                  <a:pt x="12602" y="16838"/>
                  <a:pt x="12653" y="16868"/>
                </a:cubicBezTo>
                <a:cubicBezTo>
                  <a:pt x="12709" y="16904"/>
                  <a:pt x="12754" y="16983"/>
                  <a:pt x="12774" y="17083"/>
                </a:cubicBezTo>
                <a:cubicBezTo>
                  <a:pt x="12790" y="17175"/>
                  <a:pt x="12791" y="17261"/>
                  <a:pt x="12791" y="17433"/>
                </a:cubicBezTo>
                <a:lnTo>
                  <a:pt x="12791" y="18183"/>
                </a:lnTo>
                <a:cubicBezTo>
                  <a:pt x="12791" y="18353"/>
                  <a:pt x="12790" y="18439"/>
                  <a:pt x="12774" y="18531"/>
                </a:cubicBezTo>
                <a:cubicBezTo>
                  <a:pt x="12754" y="18631"/>
                  <a:pt x="12709" y="18710"/>
                  <a:pt x="12653" y="18746"/>
                </a:cubicBezTo>
                <a:cubicBezTo>
                  <a:pt x="12602" y="18775"/>
                  <a:pt x="12553" y="18775"/>
                  <a:pt x="12456" y="18775"/>
                </a:cubicBezTo>
                <a:lnTo>
                  <a:pt x="10832" y="18775"/>
                </a:lnTo>
                <a:cubicBezTo>
                  <a:pt x="10736" y="18775"/>
                  <a:pt x="10688" y="18775"/>
                  <a:pt x="10636" y="18746"/>
                </a:cubicBezTo>
                <a:cubicBezTo>
                  <a:pt x="10580" y="18710"/>
                  <a:pt x="10536" y="18631"/>
                  <a:pt x="10515" y="18531"/>
                </a:cubicBezTo>
                <a:cubicBezTo>
                  <a:pt x="10499" y="18439"/>
                  <a:pt x="10499" y="18353"/>
                  <a:pt x="10499" y="18181"/>
                </a:cubicBezTo>
                <a:lnTo>
                  <a:pt x="10499" y="17431"/>
                </a:lnTo>
                <a:cubicBezTo>
                  <a:pt x="10499" y="17261"/>
                  <a:pt x="10499" y="17175"/>
                  <a:pt x="10515" y="17083"/>
                </a:cubicBezTo>
                <a:cubicBezTo>
                  <a:pt x="10536" y="16983"/>
                  <a:pt x="10580" y="16904"/>
                  <a:pt x="10636" y="16868"/>
                </a:cubicBezTo>
                <a:cubicBezTo>
                  <a:pt x="10688" y="16838"/>
                  <a:pt x="10736" y="16838"/>
                  <a:pt x="10833" y="16838"/>
                </a:cubicBezTo>
                <a:close/>
              </a:path>
            </a:pathLst>
          </a:custGeom>
          <a:gradFill>
            <a:gsLst>
              <a:gs pos="0">
                <a:srgbClr val="25434B"/>
              </a:gs>
              <a:gs pos="48801">
                <a:srgbClr val="136643"/>
              </a:gs>
              <a:gs pos="67191">
                <a:srgbClr val="00893B"/>
              </a:gs>
              <a:gs pos="87293">
                <a:srgbClr val="00893B"/>
              </a:gs>
              <a:gs pos="100000">
                <a:srgbClr val="00893B"/>
              </a:gs>
            </a:gsLst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/>
          </a:p>
        </p:txBody>
      </p:sp>
      <p:sp>
        <p:nvSpPr>
          <p:cNvPr id="9" name="Il Documento di Indirizzo Strategico (DIS) individua le priorità strategiche di Regione Lombardia in termini di risultati attesi per la programmazione 2021-2027">
            <a:extLst>
              <a:ext uri="{FF2B5EF4-FFF2-40B4-BE49-F238E27FC236}">
                <a16:creationId xmlns:a16="http://schemas.microsoft.com/office/drawing/2014/main" id="{616DC9AC-8B5D-437A-83D6-08A5999715FC}"/>
              </a:ext>
            </a:extLst>
          </p:cNvPr>
          <p:cNvSpPr txBox="1"/>
          <p:nvPr/>
        </p:nvSpPr>
        <p:spPr>
          <a:xfrm>
            <a:off x="4667396" y="850200"/>
            <a:ext cx="4226573" cy="1380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just" defTabSz="228594">
              <a:lnSpc>
                <a:spcPct val="90000"/>
              </a:lnSpc>
              <a:defRPr sz="5200">
                <a:solidFill>
                  <a:srgbClr val="FFFFFF"/>
                </a:solidFill>
                <a:latin typeface="Titillium Web Regular"/>
                <a:ea typeface="Titillium Web Regular"/>
                <a:cs typeface="Titillium Web Regular"/>
                <a:sym typeface="Titillium Web Regular"/>
              </a:defRPr>
            </a:pPr>
            <a:r>
              <a:rPr lang="it-IT" sz="2400" b="1" dirty="0">
                <a:solidFill>
                  <a:schemeClr val="bg1"/>
                </a:solidFill>
                <a:latin typeface="Helvetica Light"/>
                <a:cs typeface="Helvetica Light"/>
              </a:rPr>
              <a:t>La comunicazione di crisi </a:t>
            </a:r>
            <a:endParaRPr lang="it-IT" sz="2400" b="1" dirty="0">
              <a:latin typeface="Helvetica Light"/>
              <a:cs typeface="Helvetica Light"/>
            </a:endParaRPr>
          </a:p>
          <a:p>
            <a:pPr algn="just" defTabSz="228594">
              <a:lnSpc>
                <a:spcPct val="90000"/>
              </a:lnSpc>
              <a:defRPr sz="5200">
                <a:solidFill>
                  <a:srgbClr val="FFFFFF"/>
                </a:solidFill>
                <a:latin typeface="Titillium Web Regular"/>
                <a:ea typeface="Titillium Web Regular"/>
                <a:cs typeface="Titillium Web Regular"/>
                <a:sym typeface="Titillium Web Regular"/>
              </a:defRPr>
            </a:pPr>
            <a:r>
              <a:rPr lang="it-IT" sz="2400" b="1" dirty="0">
                <a:solidFill>
                  <a:schemeClr val="bg1"/>
                </a:solidFill>
                <a:latin typeface="Helvetica Light"/>
                <a:cs typeface="Helvetica Light"/>
              </a:rPr>
              <a:t>sul territorio lombardo </a:t>
            </a:r>
          </a:p>
          <a:p>
            <a:pPr algn="just" defTabSz="228594">
              <a:lnSpc>
                <a:spcPct val="90000"/>
              </a:lnSpc>
              <a:defRPr sz="5200">
                <a:solidFill>
                  <a:srgbClr val="FFFFFF"/>
                </a:solidFill>
                <a:latin typeface="Titillium Web Regular"/>
                <a:ea typeface="Titillium Web Regular"/>
                <a:cs typeface="Titillium Web Regular"/>
                <a:sym typeface="Titillium Web Regular"/>
              </a:defRPr>
            </a:pPr>
            <a:r>
              <a:rPr lang="it-IT" sz="2400" b="1" dirty="0">
                <a:solidFill>
                  <a:schemeClr val="bg1"/>
                </a:solidFill>
                <a:latin typeface="Helvetica Light"/>
                <a:cs typeface="Helvetica Light"/>
              </a:rPr>
              <a:t>in occasione della pandemia di Covid-19</a:t>
            </a:r>
          </a:p>
        </p:txBody>
      </p:sp>
    </p:spTree>
    <p:extLst>
      <p:ext uri="{BB962C8B-B14F-4D97-AF65-F5344CB8AC3E}">
        <p14:creationId xmlns:p14="http://schemas.microsoft.com/office/powerpoint/2010/main" val="3629742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2F9E58D-8A36-4269-8E1A-B7C7F625E0F6}"/>
              </a:ext>
            </a:extLst>
          </p:cNvPr>
          <p:cNvSpPr txBox="1"/>
          <p:nvPr/>
        </p:nvSpPr>
        <p:spPr>
          <a:xfrm>
            <a:off x="504172" y="1176978"/>
            <a:ext cx="29915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 b="1"/>
            </a:lvl1pPr>
          </a:lstStyle>
          <a:p>
            <a:r>
              <a:rPr lang="it-IT" sz="1600" dirty="0"/>
              <a:t>Una costante attività di comunicazione e informazione da Parte della Giunta, attraverso tutti i canali istituzionali e non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5CD82B7-57D9-415B-B3E4-07060053C77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3841" y="1192904"/>
            <a:ext cx="3419267" cy="15537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5384924-1767-4A99-9B57-8F8798E1E2F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4511" y="3213454"/>
            <a:ext cx="1497598" cy="1575152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6B5AD475-A885-4AF4-BCB1-D242B11401A7}"/>
              </a:ext>
            </a:extLst>
          </p:cNvPr>
          <p:cNvSpPr txBox="1">
            <a:spLocks/>
          </p:cNvSpPr>
          <p:nvPr/>
        </p:nvSpPr>
        <p:spPr>
          <a:xfrm>
            <a:off x="494593" y="496548"/>
            <a:ext cx="7935032" cy="56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400" dirty="0"/>
              <a:t>La comunicazione regionale al tempo del Covid-19</a:t>
            </a: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D70D0E86-B577-4BA4-B13C-5579115B3E6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499" y="3053023"/>
            <a:ext cx="2657475" cy="1494830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6AA4B7FE-6D0F-41C1-81E3-EBBAF0AD27C8}"/>
              </a:ext>
            </a:extLst>
          </p:cNvPr>
          <p:cNvSpPr txBox="1"/>
          <p:nvPr/>
        </p:nvSpPr>
        <p:spPr>
          <a:xfrm>
            <a:off x="4589173" y="1692755"/>
            <a:ext cx="880652" cy="276999"/>
          </a:xfrm>
          <a:prstGeom prst="rect">
            <a:avLst/>
          </a:prstGeom>
          <a:solidFill>
            <a:srgbClr val="3399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chemeClr val="bg1"/>
                </a:solidFill>
              </a:rPr>
              <a:t>Sito Web 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0D95A9D8-2DA5-4EE6-9021-887E1785E4FC}"/>
              </a:ext>
            </a:extLst>
          </p:cNvPr>
          <p:cNvSpPr txBox="1"/>
          <p:nvPr/>
        </p:nvSpPr>
        <p:spPr>
          <a:xfrm>
            <a:off x="4358412" y="2746604"/>
            <a:ext cx="909402" cy="461665"/>
          </a:xfrm>
          <a:prstGeom prst="rect">
            <a:avLst/>
          </a:prstGeom>
          <a:solidFill>
            <a:srgbClr val="3399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chemeClr val="bg1"/>
                </a:solidFill>
              </a:rPr>
              <a:t>Conferenze stampa 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4F2234E-3D2A-43F9-93CD-0B369BA59BF9}"/>
              </a:ext>
            </a:extLst>
          </p:cNvPr>
          <p:cNvSpPr txBox="1"/>
          <p:nvPr/>
        </p:nvSpPr>
        <p:spPr>
          <a:xfrm>
            <a:off x="2846344" y="3128580"/>
            <a:ext cx="1116555" cy="276999"/>
          </a:xfrm>
          <a:prstGeom prst="rect">
            <a:avLst/>
          </a:prstGeom>
          <a:solidFill>
            <a:srgbClr val="3399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chemeClr val="bg1"/>
                </a:solidFill>
              </a:rPr>
              <a:t>Testimonial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05DB977-C9B7-4539-BD96-C4BB8E623E16}"/>
              </a:ext>
            </a:extLst>
          </p:cNvPr>
          <p:cNvSpPr txBox="1"/>
          <p:nvPr/>
        </p:nvSpPr>
        <p:spPr>
          <a:xfrm rot="20319151">
            <a:off x="1975708" y="2217923"/>
            <a:ext cx="2829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0070C0"/>
                </a:solidFill>
              </a:rPr>
              <a:t>#fermiamoloinsieme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BD1F5007-9D94-4294-8023-5092A82B3B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444" y="3274515"/>
            <a:ext cx="2101163" cy="140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07CF3C5-D9A8-46F2-8070-53192BFBC3C2}"/>
              </a:ext>
            </a:extLst>
          </p:cNvPr>
          <p:cNvSpPr txBox="1"/>
          <p:nvPr/>
        </p:nvSpPr>
        <p:spPr>
          <a:xfrm>
            <a:off x="973755" y="3128580"/>
            <a:ext cx="1116555" cy="276999"/>
          </a:xfrm>
          <a:prstGeom prst="rect">
            <a:avLst/>
          </a:prstGeom>
          <a:solidFill>
            <a:srgbClr val="3399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chemeClr val="bg1"/>
                </a:solidFill>
              </a:rPr>
              <a:t>Sul territorio</a:t>
            </a:r>
          </a:p>
        </p:txBody>
      </p:sp>
    </p:spTree>
    <p:extLst>
      <p:ext uri="{BB962C8B-B14F-4D97-AF65-F5344CB8AC3E}">
        <p14:creationId xmlns:p14="http://schemas.microsoft.com/office/powerpoint/2010/main" val="3006275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2F9E58D-8A36-4269-8E1A-B7C7F625E0F6}"/>
              </a:ext>
            </a:extLst>
          </p:cNvPr>
          <p:cNvSpPr txBox="1"/>
          <p:nvPr/>
        </p:nvSpPr>
        <p:spPr>
          <a:xfrm>
            <a:off x="504171" y="1176978"/>
            <a:ext cx="4160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400" b="1"/>
            </a:lvl1pPr>
          </a:lstStyle>
          <a:p>
            <a:r>
              <a:rPr lang="it-IT" sz="1600" dirty="0"/>
              <a:t>Pianificazione su 50 testate, 34 radio e TV locali, 1.500 schermi metropolitane Mi e BS, fermate ATM MI, aeroporti lombardi, stazioni ferroviarie, 100 maxi affissioni e schermi elettronici a Milano, 2.000 affissioni nei Comuni capoluogo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B5AD475-A885-4AF4-BCB1-D242B11401A7}"/>
              </a:ext>
            </a:extLst>
          </p:cNvPr>
          <p:cNvSpPr txBox="1">
            <a:spLocks/>
          </p:cNvSpPr>
          <p:nvPr/>
        </p:nvSpPr>
        <p:spPr>
          <a:xfrm>
            <a:off x="494593" y="496548"/>
            <a:ext cx="7935032" cy="56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25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>
              <a:spcAft>
                <a:spcPts val="900"/>
              </a:spcAft>
            </a:pPr>
            <a:r>
              <a:rPr lang="it-IT" sz="2400" dirty="0"/>
              <a:t>La campagna Coronavirus. Fermiamolo insieme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BD1F5007-9D94-4294-8023-5092A82B3B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444" y="3274515"/>
            <a:ext cx="2101163" cy="140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41747D0-8931-4E46-BFFE-784C07AAA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337" y="1061358"/>
            <a:ext cx="1388543" cy="137345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62BE3CE-E074-43AD-B260-D01D70F26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977" y="2737156"/>
            <a:ext cx="3959620" cy="1940034"/>
          </a:xfrm>
          <a:prstGeom prst="rect">
            <a:avLst/>
          </a:prstGeom>
        </p:spPr>
      </p:pic>
      <p:pic>
        <p:nvPicPr>
          <p:cNvPr id="15" name="Immagine 14" descr="Immagine che contiene testo&#10;&#10;Descrizione generata automaticamente">
            <a:extLst>
              <a:ext uri="{FF2B5EF4-FFF2-40B4-BE49-F238E27FC236}">
                <a16:creationId xmlns:a16="http://schemas.microsoft.com/office/drawing/2014/main" id="{0AA0A91D-90B8-4216-84EF-D3622C314E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6942" y="1057558"/>
            <a:ext cx="2088037" cy="371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380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</TotalTime>
  <Words>504</Words>
  <Application>Microsoft Office PowerPoint</Application>
  <PresentationFormat>Presentazione su schermo (16:9)</PresentationFormat>
  <Paragraphs>54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8" baseType="lpstr">
      <vt:lpstr>Arial</vt:lpstr>
      <vt:lpstr>Calibri</vt:lpstr>
      <vt:lpstr>Helvetica</vt:lpstr>
      <vt:lpstr>Helvetica Light</vt:lpstr>
      <vt:lpstr>Wingdings</vt:lpstr>
      <vt:lpstr>Tema di Office</vt:lpstr>
      <vt:lpstr>La Lombardia nel cuore dell’Europa  La comunicazione istituzionale a Bruxelles   10 dicembre 2020</vt:lpstr>
      <vt:lpstr>Presentazione standard di PowerPoint</vt:lpstr>
      <vt:lpstr>Presentazione standard di PowerPoint</vt:lpstr>
      <vt:lpstr>Supporto alla progettazione europea</vt:lpstr>
      <vt:lpstr>In tema di Comunicazione ci occupiamo di: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FC</dc:creator>
  <cp:lastModifiedBy>Volpato</cp:lastModifiedBy>
  <cp:revision>82</cp:revision>
  <dcterms:created xsi:type="dcterms:W3CDTF">2017-12-04T13:54:02Z</dcterms:created>
  <dcterms:modified xsi:type="dcterms:W3CDTF">2020-12-10T14:06:20Z</dcterms:modified>
</cp:coreProperties>
</file>