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57" r:id="rId4"/>
    <p:sldId id="258" r:id="rId5"/>
    <p:sldId id="260" r:id="rId6"/>
    <p:sldId id="277" r:id="rId7"/>
    <p:sldId id="262" r:id="rId8"/>
    <p:sldId id="263" r:id="rId9"/>
    <p:sldId id="264" r:id="rId10"/>
    <p:sldId id="261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2" autoAdjust="0"/>
    <p:restoredTop sz="94684" autoAdjust="0"/>
  </p:normalViewPr>
  <p:slideViewPr>
    <p:cSldViewPr snapToGrid="0" snapToObjects="1">
      <p:cViewPr varScale="1">
        <p:scale>
          <a:sx n="83" d="100"/>
          <a:sy n="83" d="100"/>
        </p:scale>
        <p:origin x="796" y="5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L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306553"/>
            <a:ext cx="9144000" cy="3031733"/>
          </a:xfrm>
        </p:spPr>
        <p:txBody>
          <a:bodyPr/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359371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L_intern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329222"/>
            <a:ext cx="7772400" cy="660502"/>
          </a:xfrm>
        </p:spPr>
        <p:txBody>
          <a:bodyPr>
            <a:normAutofit/>
          </a:bodyPr>
          <a:lstStyle>
            <a:lvl1pPr algn="l">
              <a:defRPr sz="3000">
                <a:solidFill>
                  <a:srgbClr val="056633"/>
                </a:solidFill>
              </a:defRPr>
            </a:lvl1pPr>
          </a:lstStyle>
          <a:p>
            <a:r>
              <a:rPr lang="it-IT" dirty="0"/>
              <a:t>Titolo</a:t>
            </a:r>
          </a:p>
        </p:txBody>
      </p:sp>
      <p:sp>
        <p:nvSpPr>
          <p:cNvPr id="10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685800" y="1401379"/>
            <a:ext cx="7772400" cy="33107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Testo</a:t>
            </a:r>
          </a:p>
        </p:txBody>
      </p:sp>
      <p:sp>
        <p:nvSpPr>
          <p:cNvPr id="11" name="CasellaDiTesto 10"/>
          <p:cNvSpPr txBox="1"/>
          <p:nvPr userDrawn="1"/>
        </p:nvSpPr>
        <p:spPr>
          <a:xfrm>
            <a:off x="-87586" y="14889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91DF7A2-3624-4F3F-88C8-47C82E335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61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4F9FAB37-29AD-4009-A609-9BAAA12BE42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14" y="3805"/>
            <a:ext cx="9140971" cy="5135890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306553"/>
            <a:ext cx="8229600" cy="415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28491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05663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regional_policy/en/policy/themes/urban-development/network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uia-initiative.eu/en" TargetMode="Externa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ec.europa.eu/culture/news/new-european-agenda-culture_e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op.europa.eu/en/publication-detail/-/publication/5a9c3144-80f1-11e9-9f05-01aa75ed71a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/>
              <a:t>Comuni lombardi, Comuni europei: partnership, collaborazione e partecipazione per migliori opportunità di sviluppo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0" y="3338286"/>
            <a:ext cx="9143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Helvetica"/>
                <a:cs typeface="Helvetica"/>
              </a:rPr>
              <a:t>Webinar ANCI Lombardia</a:t>
            </a:r>
          </a:p>
          <a:p>
            <a:pPr algn="ctr"/>
            <a:r>
              <a:rPr lang="it-IT" sz="2000" dirty="0">
                <a:latin typeface="Helvetica"/>
                <a:cs typeface="Helvetica"/>
              </a:rPr>
              <a:t> 4 Novembre 2020</a:t>
            </a:r>
          </a:p>
          <a:p>
            <a:pPr algn="ctr"/>
            <a:endParaRPr lang="it-IT" sz="2000" dirty="0">
              <a:latin typeface="Helvetica"/>
              <a:cs typeface="Helvetica"/>
            </a:endParaRPr>
          </a:p>
          <a:p>
            <a:endParaRPr lang="it-IT" sz="1200" dirty="0">
              <a:latin typeface="Helvetica"/>
              <a:cs typeface="Helvetica"/>
            </a:endParaRPr>
          </a:p>
          <a:p>
            <a:r>
              <a:rPr lang="it-IT" sz="1200" dirty="0">
                <a:latin typeface="Helvetica"/>
                <a:cs typeface="Helvetica"/>
              </a:rPr>
              <a:t>       Roberta Negriolli, Delegazioni di Bruxelles</a:t>
            </a:r>
          </a:p>
        </p:txBody>
      </p:sp>
    </p:spTree>
    <p:extLst>
      <p:ext uri="{BB962C8B-B14F-4D97-AF65-F5344CB8AC3E}">
        <p14:creationId xmlns:p14="http://schemas.microsoft.com/office/powerpoint/2010/main" val="850454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421A9A16-ACCE-4103-BFBF-82773E5CDB0C}"/>
              </a:ext>
            </a:extLst>
          </p:cNvPr>
          <p:cNvSpPr txBox="1"/>
          <p:nvPr/>
        </p:nvSpPr>
        <p:spPr>
          <a:xfrm>
            <a:off x="537882" y="219059"/>
            <a:ext cx="820654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				CREATIVE EUROPE 2021-2027</a:t>
            </a:r>
            <a:br>
              <a:rPr lang="en-GB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Continuera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a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sostenere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tutela, </a:t>
            </a:r>
            <a:r>
              <a:rPr lang="en-GB" sz="12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promozione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2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valorizzazione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diversita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europea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per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gli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obiettivi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competitivita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del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culturale-creativo</a:t>
            </a:r>
            <a:b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Pilastro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del Sotto-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Programma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Bando </a:t>
            </a:r>
            <a:r>
              <a:rPr lang="en-GB" sz="12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Cooperazione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rafforzamento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creazione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circolazione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internazionale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opere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europee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sostenere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talenti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innovazione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nuova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occupazione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 chi è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rivolto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organizzazioni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pubbliche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private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vari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comparti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offerta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produzione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promozione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policy-making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Sostegno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alle 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SMEs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-creative e </a:t>
            </a:r>
            <a:r>
              <a:rPr lang="en-GB" sz="12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all’audience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engagement e audience development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Azioni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complementari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settoriali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(es. </a:t>
            </a:r>
            <a:r>
              <a:rPr lang="en-GB" sz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Music Moves Europe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Patrimonio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Editoria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Architettura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Design 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Mobilita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degli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Artisti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con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azioni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pilota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v. </a:t>
            </a:r>
            <a:r>
              <a:rPr lang="en-GB" sz="1200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Programma</a:t>
            </a:r>
            <a:r>
              <a:rPr lang="en-GB" sz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I-</a:t>
            </a:r>
            <a:r>
              <a:rPr lang="en-GB" sz="1200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Portunus</a:t>
            </a:r>
            <a:r>
              <a:rPr lang="en-GB" sz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per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esibizioni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/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produzioni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transnazionali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Proseguimento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Flagship Initiative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European Capitals of Culture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425545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262075-2B67-47CF-9B6D-66BA60C896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/>
              <a:t>LE RETI di cooperazione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150A5A8-FFEC-4B67-A933-1FF1582310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209278"/>
            <a:ext cx="7772400" cy="3310759"/>
          </a:xfrm>
        </p:spPr>
        <p:txBody>
          <a:bodyPr/>
          <a:lstStyle/>
          <a:p>
            <a:r>
              <a:rPr lang="it-IT" dirty="0"/>
              <a:t>La Lobby a Bruxelles, perché?  </a:t>
            </a:r>
          </a:p>
          <a:p>
            <a:r>
              <a:rPr lang="it-IT" dirty="0"/>
              <a:t>Circa il 60/70 % della legislazione italiana arriva da Bruxelles</a:t>
            </a:r>
          </a:p>
          <a:p>
            <a:r>
              <a:rPr lang="it-IT" dirty="0"/>
              <a:t>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4377DB8-277D-4882-9FA8-D4F74F1EE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62815">
            <a:off x="589799" y="2385085"/>
            <a:ext cx="2664747" cy="227792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2E64ACA-1BDE-447F-9B63-355531757201}"/>
              </a:ext>
            </a:extLst>
          </p:cNvPr>
          <p:cNvSpPr txBox="1"/>
          <p:nvPr/>
        </p:nvSpPr>
        <p:spPr>
          <a:xfrm>
            <a:off x="4210850" y="2228370"/>
            <a:ext cx="386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Lobby: azioni messe in atto da portatori di interesse identificati, al fine di influenzare attivamente la definizione e l’attuazione delle politiche europee.</a:t>
            </a:r>
          </a:p>
        </p:txBody>
      </p:sp>
    </p:spTree>
    <p:extLst>
      <p:ext uri="{BB962C8B-B14F-4D97-AF65-F5344CB8AC3E}">
        <p14:creationId xmlns:p14="http://schemas.microsoft.com/office/powerpoint/2010/main" val="2640541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847F4A-F0F0-43B6-816A-3BB4B0B6F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39694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RETI EUROPEE IN CAMPO CULTURALE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5384AC3-1F01-46BD-8DBC-E621A3DC69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44" t="11823" r="19916" b="6401"/>
          <a:stretch/>
        </p:blipFill>
        <p:spPr>
          <a:xfrm>
            <a:off x="1759644" y="800196"/>
            <a:ext cx="5209774" cy="39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71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9E51EC4-82B6-49A2-90C2-6A7F07FF62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1" t="11660" r="80756" b="75498"/>
          <a:stretch/>
        </p:blipFill>
        <p:spPr>
          <a:xfrm>
            <a:off x="38420" y="422948"/>
            <a:ext cx="1605963" cy="66050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9529CB3-F518-4A27-9169-83F2027E1D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12" t="33912" r="10671" b="39496"/>
          <a:stretch/>
        </p:blipFill>
        <p:spPr>
          <a:xfrm>
            <a:off x="1644384" y="507146"/>
            <a:ext cx="6488432" cy="118334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6A779DB-3082-4681-B825-BE53728748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2" t="18525" r="67900" b="68633"/>
          <a:stretch/>
        </p:blipFill>
        <p:spPr>
          <a:xfrm>
            <a:off x="294474" y="1914523"/>
            <a:ext cx="3524490" cy="85581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9AD5C94-9B36-4F6E-902D-8D12AE44E6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06" t="19421" r="69076" b="68926"/>
          <a:stretch/>
        </p:blipFill>
        <p:spPr>
          <a:xfrm>
            <a:off x="4072537" y="2095098"/>
            <a:ext cx="3986097" cy="99652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779F75B8-FE3F-45C3-A976-D9990B3238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44" t="11503" r="89581" b="78936"/>
          <a:stretch/>
        </p:blipFill>
        <p:spPr>
          <a:xfrm>
            <a:off x="5335203" y="3419394"/>
            <a:ext cx="1915239" cy="107576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178F672-EB21-4B3D-86B6-9229749A4D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570" t="17629" r="74707" b="69530"/>
          <a:stretch/>
        </p:blipFill>
        <p:spPr>
          <a:xfrm>
            <a:off x="437989" y="2940905"/>
            <a:ext cx="1529124" cy="660502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7E3F3D6-A5F2-4F7A-8738-C4D9D9B121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798" t="53861" r="17563" b="26764"/>
          <a:stretch/>
        </p:blipFill>
        <p:spPr>
          <a:xfrm>
            <a:off x="437989" y="3712121"/>
            <a:ext cx="2889198" cy="5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62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DAAAC9-E42E-43FB-87E9-B5C7C3DAAD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/>
              <a:t>Cosa fa una rete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5CC528-2ACD-4ADE-A0F7-6F7E332BA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674" y="995228"/>
            <a:ext cx="8314124" cy="3310759"/>
          </a:xfrm>
        </p:spPr>
        <p:txBody>
          <a:bodyPr/>
          <a:lstStyle/>
          <a:p>
            <a:endParaRPr lang="it-IT" dirty="0"/>
          </a:p>
          <a:p>
            <a:r>
              <a:rPr lang="it-IT" dirty="0"/>
              <a:t>-   Rapporti con le Istituzioni</a:t>
            </a:r>
          </a:p>
          <a:p>
            <a:pPr marL="285750" indent="-285750">
              <a:buFontTx/>
              <a:buChar char="-"/>
            </a:pPr>
            <a:r>
              <a:rPr lang="it-IT" dirty="0"/>
              <a:t>Monitoraggio opportunità a livello europeo (bandi, eventi, corsi ..)</a:t>
            </a:r>
          </a:p>
          <a:p>
            <a:pPr marL="285750" indent="-285750">
              <a:buFontTx/>
              <a:buChar char="-"/>
            </a:pPr>
            <a:r>
              <a:rPr lang="it-IT" dirty="0"/>
              <a:t>Collegamento con altre reti</a:t>
            </a:r>
          </a:p>
          <a:p>
            <a:pPr marL="285750" indent="-285750">
              <a:buFontTx/>
              <a:buChar char="-"/>
            </a:pPr>
            <a:r>
              <a:rPr lang="it-IT" dirty="0"/>
              <a:t>Supporto costruzione </a:t>
            </a:r>
            <a:r>
              <a:rPr lang="it-IT" dirty="0" err="1"/>
              <a:t>parternariato</a:t>
            </a:r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/>
              <a:t>Orientamento sulle opportunità di finanziamento</a:t>
            </a:r>
          </a:p>
          <a:p>
            <a:pPr marL="285750" indent="-285750">
              <a:buFontTx/>
              <a:buChar char="-"/>
            </a:pPr>
            <a:r>
              <a:rPr lang="it-IT" dirty="0"/>
              <a:t>Approfondimenti su tematiche specifiche</a:t>
            </a:r>
          </a:p>
          <a:p>
            <a:pPr marL="285750" indent="-285750">
              <a:buFontTx/>
              <a:buChar char="-"/>
            </a:pPr>
            <a:r>
              <a:rPr lang="it-IT" dirty="0"/>
              <a:t>Aggiornamenti</a:t>
            </a:r>
          </a:p>
          <a:p>
            <a:pPr marL="285750" indent="-285750">
              <a:buFontTx/>
              <a:buChar char="-"/>
            </a:pPr>
            <a:r>
              <a:rPr lang="it-IT" dirty="0"/>
              <a:t>Etc. </a:t>
            </a:r>
            <a:r>
              <a:rPr lang="it-IT" dirty="0" err="1"/>
              <a:t>etc</a:t>
            </a:r>
            <a:r>
              <a:rPr lang="it-IT" dirty="0"/>
              <a:t>…</a:t>
            </a:r>
          </a:p>
          <a:p>
            <a:r>
              <a:rPr lang="it-IT" dirty="0"/>
              <a:t>                         attraverso meeting, eventi, newsletter, incontri specifici, webinar</a:t>
            </a:r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DB2BADC0-BFFE-4D81-B05E-67F773C2DCFC}"/>
              </a:ext>
            </a:extLst>
          </p:cNvPr>
          <p:cNvSpPr/>
          <p:nvPr/>
        </p:nvSpPr>
        <p:spPr>
          <a:xfrm>
            <a:off x="384202" y="4035220"/>
            <a:ext cx="1559859" cy="2707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5748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A0CD16-E3DB-46BB-8560-C2E5A48C5B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DA NON DIMENTICARE …..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1051B4E-758E-4686-B69B-812BDD01F9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" t="31821" r="35042" b="27993"/>
          <a:stretch/>
        </p:blipFill>
        <p:spPr>
          <a:xfrm>
            <a:off x="245889" y="899031"/>
            <a:ext cx="4848626" cy="176016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F9D179-6DF9-4BEC-B14B-4622EBE76CAE}"/>
              </a:ext>
            </a:extLst>
          </p:cNvPr>
          <p:cNvSpPr txBox="1"/>
          <p:nvPr/>
        </p:nvSpPr>
        <p:spPr>
          <a:xfrm>
            <a:off x="480253" y="2584480"/>
            <a:ext cx="836407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dirty="0">
                <a:hlinkClick r:id="rId3"/>
              </a:rPr>
              <a:t>https://ec.europa.eu/regional_policy/en/policy/themes/urban-development/network/</a:t>
            </a:r>
            <a:endParaRPr lang="it-IT" sz="1100" dirty="0"/>
          </a:p>
          <a:p>
            <a:endParaRPr lang="it-IT" sz="11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A1C6699-595E-4ECA-BCA4-C0CAD4B8D8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3" t="12997" r="69664" b="69680"/>
          <a:stretch/>
        </p:blipFill>
        <p:spPr>
          <a:xfrm>
            <a:off x="414937" y="3006167"/>
            <a:ext cx="2996328" cy="102795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F274353-EB3A-4D12-A07D-1133E912C6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7" t="35257" r="36638" b="49753"/>
          <a:stretch/>
        </p:blipFill>
        <p:spPr>
          <a:xfrm>
            <a:off x="3411265" y="3134618"/>
            <a:ext cx="5494085" cy="77104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2AEEB17-2F14-4043-B7DE-119C1DCBF698}"/>
              </a:ext>
            </a:extLst>
          </p:cNvPr>
          <p:cNvSpPr txBox="1"/>
          <p:nvPr/>
        </p:nvSpPr>
        <p:spPr>
          <a:xfrm>
            <a:off x="370755" y="4206143"/>
            <a:ext cx="46142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>
                <a:hlinkClick r:id="rId5"/>
              </a:rPr>
              <a:t>https://www.uia-initiative.eu/en</a:t>
            </a:r>
            <a:endParaRPr lang="it-IT" sz="1200" dirty="0"/>
          </a:p>
          <a:p>
            <a:endParaRPr lang="it-IT" sz="12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6D8D8A1-0DD0-472D-97C9-E7980BE57974}"/>
              </a:ext>
            </a:extLst>
          </p:cNvPr>
          <p:cNvSpPr txBox="1"/>
          <p:nvPr/>
        </p:nvSpPr>
        <p:spPr>
          <a:xfrm>
            <a:off x="4985017" y="1468578"/>
            <a:ext cx="36499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Oltre 500 città/aree urbane in tutta l’UE sono responsabili dell'attuazione di azioni integrate basate su strategie di Sviluppo Urbano Sostenibile finanziate dal FESR.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7D3A150-C15E-403F-97B6-6759730830C5}"/>
              </a:ext>
            </a:extLst>
          </p:cNvPr>
          <p:cNvSpPr txBox="1"/>
          <p:nvPr/>
        </p:nvSpPr>
        <p:spPr>
          <a:xfrm>
            <a:off x="2574152" y="3894331"/>
            <a:ext cx="65698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Creata per identificare e testare nuovi approcci alle sfide affrontate dalle città (attraverso progetti pilota). 371 milioni di euro per "azioni innovative" nel campo dello Sviluppo Urbano Sostenibile. I progetti sono selezionati mediante bandi con un contributo FESR non superiore a 5 milioni di euro per progetto, un tasso di cofinanziamento unico di massimo l'80% e una durata massima di tre anni. </a:t>
            </a:r>
          </a:p>
        </p:txBody>
      </p:sp>
    </p:spTree>
    <p:extLst>
      <p:ext uri="{BB962C8B-B14F-4D97-AF65-F5344CB8AC3E}">
        <p14:creationId xmlns:p14="http://schemas.microsoft.com/office/powerpoint/2010/main" val="170139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 descr="Buona idea">
            <a:extLst>
              <a:ext uri="{FF2B5EF4-FFF2-40B4-BE49-F238E27FC236}">
                <a16:creationId xmlns:a16="http://schemas.microsoft.com/office/drawing/2014/main" id="{C4025BE0-BFAA-48D1-B0BB-003F9ED9D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54189" y="366433"/>
            <a:ext cx="2431996" cy="243199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A274F796-237B-47B5-AB4C-AAA5537865D7}"/>
              </a:ext>
            </a:extLst>
          </p:cNvPr>
          <p:cNvSpPr/>
          <p:nvPr/>
        </p:nvSpPr>
        <p:spPr>
          <a:xfrm>
            <a:off x="734987" y="2675360"/>
            <a:ext cx="7674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GRAZIE PER L’ATTENZIONE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49CF966-13D8-425F-BAB0-65EFA86DD0FB}"/>
              </a:ext>
            </a:extLst>
          </p:cNvPr>
          <p:cNvSpPr txBox="1"/>
          <p:nvPr/>
        </p:nvSpPr>
        <p:spPr>
          <a:xfrm>
            <a:off x="2574153" y="4003381"/>
            <a:ext cx="5993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roberta_negriolli@regione.lombardia.it</a:t>
            </a:r>
          </a:p>
        </p:txBody>
      </p:sp>
    </p:spTree>
    <p:extLst>
      <p:ext uri="{BB962C8B-B14F-4D97-AF65-F5344CB8AC3E}">
        <p14:creationId xmlns:p14="http://schemas.microsoft.com/office/powerpoint/2010/main" val="186012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229AF7-9D6D-4277-9BFC-BE12CF7806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INDICE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A3F5BCF-DF54-45F7-A8FC-50DE838BF8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it-IT" sz="2000" b="1" dirty="0">
                <a:solidFill>
                  <a:srgbClr val="00B050"/>
                </a:solidFill>
              </a:rPr>
              <a:t>Panoramica sugli strumenti europei per la Cultura</a:t>
            </a:r>
          </a:p>
          <a:p>
            <a:pPr marL="285750" indent="-285750">
              <a:buFontTx/>
              <a:buChar char="-"/>
            </a:pPr>
            <a:endParaRPr lang="it-IT" sz="2000" b="1" dirty="0">
              <a:solidFill>
                <a:srgbClr val="00B050"/>
              </a:solidFill>
            </a:endParaRPr>
          </a:p>
          <a:p>
            <a:pPr marL="285750" indent="-285750">
              <a:buFontTx/>
              <a:buChar char="-"/>
            </a:pPr>
            <a:r>
              <a:rPr lang="it-IT" sz="2000" b="1" dirty="0">
                <a:solidFill>
                  <a:srgbClr val="00B050"/>
                </a:solidFill>
              </a:rPr>
              <a:t>Il Programma Europa Creativa</a:t>
            </a:r>
          </a:p>
          <a:p>
            <a:pPr marL="285750" indent="-285750">
              <a:buFontTx/>
              <a:buChar char="-"/>
            </a:pPr>
            <a:endParaRPr lang="it-IT" sz="2000" b="1" dirty="0">
              <a:solidFill>
                <a:srgbClr val="00B050"/>
              </a:solidFill>
            </a:endParaRPr>
          </a:p>
          <a:p>
            <a:pPr marL="285750" indent="-285750">
              <a:buFontTx/>
              <a:buChar char="-"/>
            </a:pPr>
            <a:r>
              <a:rPr lang="it-IT" sz="2000" b="1" dirty="0">
                <a:solidFill>
                  <a:srgbClr val="00B050"/>
                </a:solidFill>
              </a:rPr>
              <a:t>Le reti a livello europeo </a:t>
            </a:r>
          </a:p>
        </p:txBody>
      </p:sp>
    </p:spTree>
    <p:extLst>
      <p:ext uri="{BB962C8B-B14F-4D97-AF65-F5344CB8AC3E}">
        <p14:creationId xmlns:p14="http://schemas.microsoft.com/office/powerpoint/2010/main" val="2675969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9A66AE-692F-4E40-8B91-863FA7B40F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83498"/>
            <a:ext cx="7772400" cy="660400"/>
          </a:xfrm>
        </p:spPr>
        <p:txBody>
          <a:bodyPr>
            <a:normAutofit fontScale="90000"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  <a:defRPr/>
            </a:pPr>
            <a:br>
              <a:rPr lang="fr-BE" altLang="en-US" sz="2000" b="0" dirty="0">
                <a:solidFill>
                  <a:srgbClr val="002060"/>
                </a:solidFill>
              </a:rPr>
            </a:br>
            <a:br>
              <a:rPr lang="fr-BE" altLang="en-US" sz="2000" b="0" dirty="0">
                <a:solidFill>
                  <a:srgbClr val="002060"/>
                </a:solidFill>
              </a:rPr>
            </a:br>
            <a:br>
              <a:rPr lang="fr-BE" altLang="en-US" sz="2000" b="0" dirty="0">
                <a:solidFill>
                  <a:srgbClr val="002060"/>
                </a:solidFill>
              </a:rPr>
            </a:br>
            <a:br>
              <a:rPr lang="fr-BE" altLang="en-US" sz="1600" b="0" dirty="0">
                <a:solidFill>
                  <a:srgbClr val="002060"/>
                </a:solidFill>
              </a:rPr>
            </a:br>
            <a:r>
              <a:rPr lang="fr-BE" altLang="en-US" sz="1600" dirty="0">
                <a:solidFill>
                  <a:srgbClr val="002060"/>
                </a:solidFill>
                <a:hlinkClick r:id="rId2"/>
              </a:rPr>
              <a:t>New European Agenda for Culture</a:t>
            </a:r>
            <a:r>
              <a:rPr lang="fr-BE" altLang="en-US" sz="1600" b="0" dirty="0">
                <a:solidFill>
                  <a:srgbClr val="002060"/>
                </a:solidFill>
                <a:hlinkClick r:id="rId2"/>
              </a:rPr>
              <a:t> </a:t>
            </a:r>
            <a:r>
              <a:rPr lang="pl-PL" altLang="en-US" sz="1600" b="0" dirty="0">
                <a:solidFill>
                  <a:srgbClr val="002060"/>
                </a:solidFill>
              </a:rPr>
              <a:t>(</a:t>
            </a:r>
            <a:r>
              <a:rPr lang="en-GB" altLang="en-US" sz="1600" b="0" dirty="0" err="1">
                <a:solidFill>
                  <a:srgbClr val="002060"/>
                </a:solidFill>
              </a:rPr>
              <a:t>maggio</a:t>
            </a:r>
            <a:r>
              <a:rPr lang="en-GB" altLang="en-US" sz="1600" b="0" dirty="0">
                <a:solidFill>
                  <a:srgbClr val="002060"/>
                </a:solidFill>
              </a:rPr>
              <a:t> 2018</a:t>
            </a:r>
            <a:r>
              <a:rPr lang="pl-PL" altLang="en-US" sz="1600" b="0" dirty="0">
                <a:solidFill>
                  <a:srgbClr val="002060"/>
                </a:solidFill>
              </a:rPr>
              <a:t>)</a:t>
            </a:r>
            <a:br>
              <a:rPr lang="fr-BE" altLang="en-US" sz="1600" b="0" dirty="0">
                <a:solidFill>
                  <a:srgbClr val="002060"/>
                </a:solidFill>
              </a:rPr>
            </a:br>
            <a:endParaRPr lang="en-GB" altLang="en-US" sz="4000" dirty="0">
              <a:ea typeface="+mn-ea"/>
              <a:cs typeface="+mn-c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3A81DF3-E70D-4FC5-924B-B3A280E321D6}"/>
              </a:ext>
            </a:extLst>
          </p:cNvPr>
          <p:cNvSpPr txBox="1">
            <a:spLocks/>
          </p:cNvSpPr>
          <p:nvPr/>
        </p:nvSpPr>
        <p:spPr>
          <a:xfrm>
            <a:off x="578985" y="1716602"/>
            <a:ext cx="3424398" cy="217423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457200"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altLang="en-US" sz="2400" dirty="0" err="1">
                <a:solidFill>
                  <a:schemeClr val="tx2"/>
                </a:solidFill>
              </a:rPr>
              <a:t>Dimensione</a:t>
            </a:r>
            <a:r>
              <a:rPr lang="en-GB" altLang="en-US" sz="2400" dirty="0">
                <a:solidFill>
                  <a:schemeClr val="tx2"/>
                </a:solidFill>
              </a:rPr>
              <a:t> </a:t>
            </a:r>
            <a:r>
              <a:rPr lang="en-GB" altLang="en-US" sz="2400" dirty="0" err="1">
                <a:solidFill>
                  <a:schemeClr val="tx2"/>
                </a:solidFill>
              </a:rPr>
              <a:t>sociale</a:t>
            </a:r>
            <a:r>
              <a:rPr lang="pl-PL" altLang="en-US" sz="2400" dirty="0">
                <a:solidFill>
                  <a:schemeClr val="tx2"/>
                </a:solidFill>
              </a:rPr>
              <a:t>: 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r>
              <a:rPr lang="en-GB" altLang="en-US" dirty="0" err="1">
                <a:solidFill>
                  <a:schemeClr val="tx2"/>
                </a:solidFill>
              </a:rPr>
              <a:t>diversita</a:t>
            </a:r>
            <a:r>
              <a:rPr lang="en-GB" altLang="en-US" dirty="0">
                <a:solidFill>
                  <a:schemeClr val="tx2"/>
                </a:solidFill>
              </a:rPr>
              <a:t>’ </a:t>
            </a:r>
            <a:r>
              <a:rPr lang="en-GB" altLang="en-US" dirty="0" err="1">
                <a:solidFill>
                  <a:schemeClr val="tx2"/>
                </a:solidFill>
              </a:rPr>
              <a:t>culturale</a:t>
            </a:r>
            <a:r>
              <a:rPr lang="en-GB" altLang="en-US" dirty="0">
                <a:solidFill>
                  <a:schemeClr val="tx2"/>
                </a:solidFill>
              </a:rPr>
              <a:t>, </a:t>
            </a:r>
            <a:r>
              <a:rPr lang="en-GB" altLang="en-US" dirty="0" err="1">
                <a:solidFill>
                  <a:schemeClr val="tx2"/>
                </a:solidFill>
              </a:rPr>
              <a:t>coesione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r>
              <a:rPr lang="en-GB" altLang="en-US" dirty="0" err="1">
                <a:solidFill>
                  <a:schemeClr val="tx2"/>
                </a:solidFill>
              </a:rPr>
              <a:t>sociale</a:t>
            </a:r>
            <a:r>
              <a:rPr lang="en-GB" altLang="en-US" dirty="0">
                <a:solidFill>
                  <a:schemeClr val="tx2"/>
                </a:solidFill>
              </a:rPr>
              <a:t> e </a:t>
            </a:r>
            <a:r>
              <a:rPr lang="en-GB" altLang="en-US" dirty="0" err="1">
                <a:solidFill>
                  <a:schemeClr val="tx2"/>
                </a:solidFill>
              </a:rPr>
              <a:t>benessere</a:t>
            </a:r>
            <a:endParaRPr lang="en-GB" altLang="en-US" dirty="0">
              <a:solidFill>
                <a:schemeClr val="tx2"/>
              </a:solidFill>
            </a:endParaRPr>
          </a:p>
          <a:p>
            <a:pPr marL="571500" indent="-457200"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altLang="en-US" sz="2400" dirty="0" err="1">
                <a:solidFill>
                  <a:schemeClr val="tx2"/>
                </a:solidFill>
              </a:rPr>
              <a:t>Dimensione</a:t>
            </a:r>
            <a:r>
              <a:rPr lang="en-GB" altLang="en-US" sz="2400" dirty="0">
                <a:solidFill>
                  <a:schemeClr val="tx2"/>
                </a:solidFill>
              </a:rPr>
              <a:t> </a:t>
            </a:r>
            <a:r>
              <a:rPr lang="en-GB" altLang="en-US" sz="2400" dirty="0" err="1">
                <a:solidFill>
                  <a:schemeClr val="tx2"/>
                </a:solidFill>
              </a:rPr>
              <a:t>economica</a:t>
            </a:r>
            <a:r>
              <a:rPr lang="pl-PL" altLang="en-US" sz="2400" dirty="0">
                <a:solidFill>
                  <a:schemeClr val="tx2"/>
                </a:solidFill>
              </a:rPr>
              <a:t>: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r>
              <a:rPr lang="en-GB" altLang="en-US" dirty="0" err="1">
                <a:solidFill>
                  <a:schemeClr val="tx2"/>
                </a:solidFill>
              </a:rPr>
              <a:t>sostegno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r>
              <a:rPr lang="en-GB" altLang="en-US" dirty="0" err="1">
                <a:solidFill>
                  <a:schemeClr val="tx2"/>
                </a:solidFill>
              </a:rPr>
              <a:t>alla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r>
              <a:rPr lang="en-GB" altLang="en-US" dirty="0" err="1">
                <a:solidFill>
                  <a:schemeClr val="tx2"/>
                </a:solidFill>
              </a:rPr>
              <a:t>creativita</a:t>
            </a:r>
            <a:r>
              <a:rPr lang="en-GB" altLang="en-US" dirty="0">
                <a:solidFill>
                  <a:schemeClr val="tx2"/>
                </a:solidFill>
              </a:rPr>
              <a:t>’ a base </a:t>
            </a:r>
            <a:r>
              <a:rPr lang="en-GB" altLang="en-US" dirty="0" err="1">
                <a:solidFill>
                  <a:schemeClr val="tx2"/>
                </a:solidFill>
              </a:rPr>
              <a:t>culturale</a:t>
            </a:r>
            <a:r>
              <a:rPr lang="en-GB" altLang="en-US" dirty="0">
                <a:solidFill>
                  <a:schemeClr val="tx2"/>
                </a:solidFill>
              </a:rPr>
              <a:t> per </a:t>
            </a:r>
            <a:r>
              <a:rPr lang="en-GB" altLang="en-US" dirty="0" err="1">
                <a:solidFill>
                  <a:schemeClr val="tx2"/>
                </a:solidFill>
              </a:rPr>
              <a:t>l’istruzione</a:t>
            </a:r>
            <a:r>
              <a:rPr lang="en-GB" altLang="en-US" dirty="0">
                <a:solidFill>
                  <a:schemeClr val="tx2"/>
                </a:solidFill>
              </a:rPr>
              <a:t>, </a:t>
            </a:r>
            <a:r>
              <a:rPr lang="en-GB" altLang="en-US" dirty="0" err="1">
                <a:solidFill>
                  <a:schemeClr val="tx2"/>
                </a:solidFill>
              </a:rPr>
              <a:t>l’innovazione</a:t>
            </a:r>
            <a:r>
              <a:rPr lang="en-GB" altLang="en-US" dirty="0">
                <a:solidFill>
                  <a:schemeClr val="tx2"/>
                </a:solidFill>
              </a:rPr>
              <a:t>, il </a:t>
            </a:r>
            <a:r>
              <a:rPr lang="en-GB" altLang="en-US" dirty="0" err="1">
                <a:solidFill>
                  <a:schemeClr val="tx2"/>
                </a:solidFill>
              </a:rPr>
              <a:t>lavoro</a:t>
            </a:r>
            <a:r>
              <a:rPr lang="en-GB" altLang="en-US" dirty="0">
                <a:solidFill>
                  <a:schemeClr val="tx2"/>
                </a:solidFill>
              </a:rPr>
              <a:t> e la </a:t>
            </a:r>
            <a:r>
              <a:rPr lang="en-GB" altLang="en-US" dirty="0" err="1">
                <a:solidFill>
                  <a:schemeClr val="tx2"/>
                </a:solidFill>
              </a:rPr>
              <a:t>crescita</a:t>
            </a:r>
            <a:endParaRPr lang="en-GB" altLang="en-US" dirty="0">
              <a:solidFill>
                <a:schemeClr val="tx2"/>
              </a:solidFill>
            </a:endParaRPr>
          </a:p>
          <a:p>
            <a:pPr marL="571500" indent="-457200">
              <a:spcAft>
                <a:spcPts val="1200"/>
              </a:spcAft>
              <a:buFont typeface="+mj-lt"/>
              <a:buAutoNum type="arabicPeriod"/>
              <a:defRPr/>
            </a:pPr>
            <a:r>
              <a:rPr lang="fr-BE" altLang="en-US" sz="2400" dirty="0" err="1">
                <a:solidFill>
                  <a:schemeClr val="tx2"/>
                </a:solidFill>
              </a:rPr>
              <a:t>Dimensione</a:t>
            </a:r>
            <a:r>
              <a:rPr lang="fr-BE" altLang="en-US" sz="2400" dirty="0">
                <a:solidFill>
                  <a:schemeClr val="tx2"/>
                </a:solidFill>
              </a:rPr>
              <a:t> </a:t>
            </a:r>
            <a:r>
              <a:rPr lang="fr-BE" altLang="en-US" sz="2400" dirty="0" err="1">
                <a:solidFill>
                  <a:schemeClr val="tx2"/>
                </a:solidFill>
              </a:rPr>
              <a:t>esterna</a:t>
            </a:r>
            <a:r>
              <a:rPr lang="pl-PL" altLang="en-US" sz="2400" dirty="0">
                <a:solidFill>
                  <a:schemeClr val="tx2"/>
                </a:solidFill>
              </a:rPr>
              <a:t>:</a:t>
            </a:r>
            <a:r>
              <a:rPr lang="fr-BE" altLang="en-US" sz="2400" dirty="0">
                <a:solidFill>
                  <a:schemeClr val="tx2"/>
                </a:solidFill>
              </a:rPr>
              <a:t> </a:t>
            </a:r>
            <a:r>
              <a:rPr lang="fr-BE" altLang="en-US" dirty="0">
                <a:solidFill>
                  <a:schemeClr val="tx2"/>
                </a:solidFill>
              </a:rPr>
              <a:t>la </a:t>
            </a:r>
            <a:r>
              <a:rPr lang="fr-BE" altLang="en-US" dirty="0" err="1">
                <a:solidFill>
                  <a:schemeClr val="tx2"/>
                </a:solidFill>
              </a:rPr>
              <a:t>cultura</a:t>
            </a:r>
            <a:r>
              <a:rPr lang="fr-BE" altLang="en-US" dirty="0">
                <a:solidFill>
                  <a:schemeClr val="tx2"/>
                </a:solidFill>
              </a:rPr>
              <a:t> </a:t>
            </a:r>
            <a:r>
              <a:rPr lang="fr-BE" altLang="en-US" dirty="0" err="1">
                <a:solidFill>
                  <a:schemeClr val="tx2"/>
                </a:solidFill>
              </a:rPr>
              <a:t>nelle</a:t>
            </a:r>
            <a:r>
              <a:rPr lang="fr-BE" altLang="en-US" dirty="0">
                <a:solidFill>
                  <a:schemeClr val="tx2"/>
                </a:solidFill>
              </a:rPr>
              <a:t> </a:t>
            </a:r>
            <a:r>
              <a:rPr lang="fr-BE" altLang="en-US" dirty="0" err="1">
                <a:solidFill>
                  <a:schemeClr val="tx2"/>
                </a:solidFill>
              </a:rPr>
              <a:t>relazioni</a:t>
            </a:r>
            <a:r>
              <a:rPr lang="fr-BE" altLang="en-US" dirty="0">
                <a:solidFill>
                  <a:schemeClr val="tx2"/>
                </a:solidFill>
              </a:rPr>
              <a:t> </a:t>
            </a:r>
            <a:r>
              <a:rPr lang="fr-BE" altLang="en-US" dirty="0" err="1">
                <a:solidFill>
                  <a:schemeClr val="tx2"/>
                </a:solidFill>
              </a:rPr>
              <a:t>internazionali</a:t>
            </a:r>
            <a:endParaRPr lang="fr-BE" altLang="en-US" dirty="0">
              <a:solidFill>
                <a:schemeClr val="tx2"/>
              </a:solidFill>
            </a:endParaRPr>
          </a:p>
          <a:p>
            <a:pPr marL="114300">
              <a:defRPr/>
            </a:pPr>
            <a:endParaRPr lang="fr-BE" altLang="en-US" sz="2500" dirty="0">
              <a:solidFill>
                <a:srgbClr val="002060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067FDCA-B335-45D9-A257-62DD16CE6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704" y="1319213"/>
            <a:ext cx="3694496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30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B1FF79-223F-4BFE-86EC-DF24825F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altLang="en-US" sz="2000" dirty="0">
                <a:solidFill>
                  <a:srgbClr val="002060"/>
                </a:solidFill>
                <a:latin typeface="Verdana" pitchFamily="34" charset="0"/>
                <a:cs typeface="+mj-cs"/>
              </a:rPr>
              <a:t>Work Plan for Culture 2019-22 </a:t>
            </a:r>
            <a:br>
              <a:rPr lang="en-GB" altLang="en-US" sz="2000" b="0" dirty="0">
                <a:solidFill>
                  <a:srgbClr val="002060"/>
                </a:solidFill>
                <a:latin typeface="Verdana" pitchFamily="34" charset="0"/>
                <a:cs typeface="+mj-cs"/>
              </a:rPr>
            </a:b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0F5494"/>
                </a:solidFill>
                <a:effectLst/>
                <a:uLnTx/>
                <a:uFillTx/>
                <a:latin typeface="Verdana"/>
                <a:ea typeface="+mj-ea"/>
                <a:cs typeface="+mj-cs"/>
                <a:hlinkClick r:id="rId2"/>
              </a:rPr>
              <a:t>European Framework for Action on CH</a:t>
            </a:r>
            <a:endParaRPr lang="it-IT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D9407C-E5A7-45F0-B486-5B0DF0B99175}"/>
              </a:ext>
            </a:extLst>
          </p:cNvPr>
          <p:cNvSpPr txBox="1">
            <a:spLocks/>
          </p:cNvSpPr>
          <p:nvPr/>
        </p:nvSpPr>
        <p:spPr>
          <a:xfrm>
            <a:off x="162169" y="1285913"/>
            <a:ext cx="4048682" cy="334311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altLang="en-US" sz="2400" dirty="0" err="1">
                <a:solidFill>
                  <a:srgbClr val="002060"/>
                </a:solidFill>
              </a:rPr>
              <a:t>Sostenibilita</a:t>
            </a:r>
            <a:r>
              <a:rPr lang="en-GB" altLang="en-US" sz="2400" dirty="0">
                <a:solidFill>
                  <a:srgbClr val="002060"/>
                </a:solidFill>
              </a:rPr>
              <a:t>’ del </a:t>
            </a:r>
            <a:r>
              <a:rPr lang="en-GB" altLang="en-US" sz="2400" dirty="0" err="1">
                <a:solidFill>
                  <a:srgbClr val="002060"/>
                </a:solidFill>
              </a:rPr>
              <a:t>patrimonio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culturale</a:t>
            </a:r>
            <a:endParaRPr lang="en-GB" altLang="en-US" sz="2400" dirty="0">
              <a:solidFill>
                <a:srgbClr val="002060"/>
              </a:solidFill>
            </a:endParaRPr>
          </a:p>
          <a:p>
            <a:pPr marL="5715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altLang="en-US" sz="2400" dirty="0" err="1">
                <a:solidFill>
                  <a:srgbClr val="002060"/>
                </a:solidFill>
              </a:rPr>
              <a:t>Coesione</a:t>
            </a:r>
            <a:r>
              <a:rPr lang="en-GB" altLang="en-US" sz="2400" dirty="0">
                <a:solidFill>
                  <a:srgbClr val="002060"/>
                </a:solidFill>
              </a:rPr>
              <a:t> e </a:t>
            </a:r>
            <a:r>
              <a:rPr lang="en-GB" altLang="en-US" sz="2400" dirty="0" err="1">
                <a:solidFill>
                  <a:srgbClr val="002060"/>
                </a:solidFill>
              </a:rPr>
              <a:t>benessere</a:t>
            </a:r>
            <a:endParaRPr lang="en-GB" altLang="en-US" sz="2400" dirty="0">
              <a:solidFill>
                <a:srgbClr val="002060"/>
              </a:solidFill>
            </a:endParaRPr>
          </a:p>
          <a:p>
            <a:pPr marL="5715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altLang="en-US" sz="2400" dirty="0">
                <a:solidFill>
                  <a:srgbClr val="002060"/>
                </a:solidFill>
              </a:rPr>
              <a:t>Un </a:t>
            </a:r>
            <a:r>
              <a:rPr lang="en-GB" altLang="en-US" sz="2400" dirty="0" err="1">
                <a:solidFill>
                  <a:srgbClr val="002060"/>
                </a:solidFill>
              </a:rPr>
              <a:t>ecosistema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rafforzato</a:t>
            </a:r>
            <a:r>
              <a:rPr lang="en-GB" altLang="en-US" sz="2400" dirty="0">
                <a:solidFill>
                  <a:srgbClr val="002060"/>
                </a:solidFill>
              </a:rPr>
              <a:t> per </a:t>
            </a:r>
            <a:r>
              <a:rPr lang="en-GB" altLang="en-US" sz="2400" dirty="0" err="1">
                <a:solidFill>
                  <a:srgbClr val="002060"/>
                </a:solidFill>
              </a:rPr>
              <a:t>sostenere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artisti</a:t>
            </a:r>
            <a:r>
              <a:rPr lang="en-GB" altLang="en-US" sz="2400" dirty="0">
                <a:solidFill>
                  <a:srgbClr val="002060"/>
                </a:solidFill>
              </a:rPr>
              <a:t> e </a:t>
            </a:r>
            <a:r>
              <a:rPr lang="en-GB" altLang="en-US" sz="2400" dirty="0" err="1">
                <a:solidFill>
                  <a:srgbClr val="002060"/>
                </a:solidFill>
              </a:rPr>
              <a:t>professionisti</a:t>
            </a:r>
            <a:r>
              <a:rPr lang="en-GB" altLang="en-US" sz="2400" dirty="0">
                <a:solidFill>
                  <a:srgbClr val="002060"/>
                </a:solidFill>
              </a:rPr>
              <a:t> del </a:t>
            </a:r>
            <a:r>
              <a:rPr lang="en-GB" altLang="en-US" sz="2400" dirty="0" err="1">
                <a:solidFill>
                  <a:srgbClr val="002060"/>
                </a:solidFill>
              </a:rPr>
              <a:t>patrimonio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nel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favorire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contenuti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europei</a:t>
            </a:r>
            <a:endParaRPr lang="en-GB" altLang="en-US" sz="2400" dirty="0">
              <a:solidFill>
                <a:srgbClr val="002060"/>
              </a:solidFill>
            </a:endParaRPr>
          </a:p>
          <a:p>
            <a:pPr marL="5715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altLang="en-US" sz="2400" dirty="0">
                <a:solidFill>
                  <a:srgbClr val="002060"/>
                </a:solidFill>
              </a:rPr>
              <a:t>Pari </a:t>
            </a:r>
            <a:r>
              <a:rPr lang="en-GB" altLang="en-US" sz="2400" dirty="0" err="1">
                <a:solidFill>
                  <a:srgbClr val="002060"/>
                </a:solidFill>
              </a:rPr>
              <a:t>opportunita</a:t>
            </a:r>
            <a:r>
              <a:rPr lang="en-GB" altLang="en-US" sz="2400" dirty="0">
                <a:solidFill>
                  <a:srgbClr val="002060"/>
                </a:solidFill>
              </a:rPr>
              <a:t>’</a:t>
            </a:r>
          </a:p>
          <a:p>
            <a:pPr marL="571500" indent="-457200">
              <a:spcAft>
                <a:spcPts val="600"/>
              </a:spcAft>
              <a:buFont typeface="+mj-lt"/>
              <a:buAutoNum type="arabicPeriod"/>
              <a:defRPr/>
            </a:pPr>
            <a:r>
              <a:rPr lang="en-GB" altLang="en-US" sz="2400" dirty="0" err="1">
                <a:solidFill>
                  <a:srgbClr val="002060"/>
                </a:solidFill>
              </a:rPr>
              <a:t>Dimensione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culturale</a:t>
            </a:r>
            <a:r>
              <a:rPr lang="en-GB" altLang="en-US" sz="2400" dirty="0">
                <a:solidFill>
                  <a:srgbClr val="002060"/>
                </a:solidFill>
              </a:rPr>
              <a:t> a </a:t>
            </a:r>
            <a:r>
              <a:rPr lang="en-GB" altLang="en-US" sz="2400" dirty="0" err="1">
                <a:solidFill>
                  <a:srgbClr val="002060"/>
                </a:solidFill>
              </a:rPr>
              <a:t>livello</a:t>
            </a:r>
            <a:r>
              <a:rPr lang="en-GB" altLang="en-US" sz="2400" dirty="0">
                <a:solidFill>
                  <a:srgbClr val="002060"/>
                </a:solidFill>
              </a:rPr>
              <a:t> </a:t>
            </a:r>
            <a:r>
              <a:rPr lang="en-GB" altLang="en-US" sz="2400" dirty="0" err="1">
                <a:solidFill>
                  <a:srgbClr val="002060"/>
                </a:solidFill>
              </a:rPr>
              <a:t>globale</a:t>
            </a:r>
            <a:endParaRPr lang="en-GB" altLang="en-US" sz="2400" dirty="0">
              <a:solidFill>
                <a:srgbClr val="002060"/>
              </a:solidFill>
            </a:endParaRPr>
          </a:p>
          <a:p>
            <a:pPr marL="114300">
              <a:spcAft>
                <a:spcPts val="600"/>
              </a:spcAft>
              <a:defRPr/>
            </a:pPr>
            <a:r>
              <a:rPr lang="en-GB" altLang="en-US" sz="2000" i="1" dirty="0">
                <a:solidFill>
                  <a:srgbClr val="002060"/>
                </a:solidFill>
              </a:rPr>
              <a:t>17 </a:t>
            </a:r>
            <a:r>
              <a:rPr lang="en-GB" altLang="en-US" sz="2000" i="1" dirty="0" err="1">
                <a:solidFill>
                  <a:srgbClr val="002060"/>
                </a:solidFill>
              </a:rPr>
              <a:t>azioni</a:t>
            </a:r>
            <a:r>
              <a:rPr lang="en-GB" altLang="en-US" sz="2000" i="1" dirty="0">
                <a:solidFill>
                  <a:srgbClr val="002060"/>
                </a:solidFill>
              </a:rPr>
              <a:t> e </a:t>
            </a:r>
            <a:r>
              <a:rPr lang="en-GB" altLang="en-US" sz="2000" i="1" dirty="0" err="1">
                <a:solidFill>
                  <a:srgbClr val="002060"/>
                </a:solidFill>
              </a:rPr>
              <a:t>iniziative</a:t>
            </a:r>
            <a:r>
              <a:rPr lang="en-GB" altLang="en-US" sz="2000" i="1" dirty="0">
                <a:solidFill>
                  <a:srgbClr val="002060"/>
                </a:solidFill>
              </a:rPr>
              <a:t> </a:t>
            </a:r>
          </a:p>
          <a:p>
            <a:pPr marL="114300">
              <a:defRPr/>
            </a:pPr>
            <a:endParaRPr lang="fr-BE" altLang="en-US" sz="2500" dirty="0">
              <a:solidFill>
                <a:srgbClr val="00206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73847E-B924-46FE-8058-FA23C839B572}"/>
              </a:ext>
            </a:extLst>
          </p:cNvPr>
          <p:cNvSpPr txBox="1">
            <a:spLocks/>
          </p:cNvSpPr>
          <p:nvPr/>
        </p:nvSpPr>
        <p:spPr>
          <a:xfrm>
            <a:off x="4505861" y="1173888"/>
            <a:ext cx="4269306" cy="3625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 baseline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1" kern="1200" baseline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FBA"/>
              </a:buClr>
              <a:buSzPct val="140000"/>
              <a:buFont typeface="Arial" panose="020B0604020202020204" pitchFamily="34" charset="0"/>
              <a:buChar char="•"/>
              <a:defRPr sz="2000" b="1" i="0" kern="1200" baseline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rgbClr val="0F5494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Aft>
                <a:spcPts val="600"/>
              </a:spcAft>
              <a:defRPr/>
            </a:pPr>
            <a:r>
              <a:rPr lang="en-GB" altLang="en-US" sz="1600" b="0" dirty="0">
                <a:solidFill>
                  <a:srgbClr val="00B050"/>
                </a:solidFill>
              </a:rPr>
              <a:t>Smart solutions </a:t>
            </a:r>
            <a:r>
              <a:rPr lang="en-GB" altLang="en-US" sz="1600" b="0" dirty="0" err="1">
                <a:solidFill>
                  <a:srgbClr val="00B050"/>
                </a:solidFill>
              </a:rPr>
              <a:t>nel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riadattare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l’utilizzo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dei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beni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culturali</a:t>
            </a:r>
            <a:r>
              <a:rPr lang="en-GB" altLang="en-US" sz="1600" b="0" dirty="0">
                <a:solidFill>
                  <a:srgbClr val="00B050"/>
                </a:solidFill>
              </a:rPr>
              <a:t> a </a:t>
            </a:r>
            <a:r>
              <a:rPr lang="en-GB" altLang="en-US" sz="1600" b="0" dirty="0" err="1">
                <a:solidFill>
                  <a:srgbClr val="00B050"/>
                </a:solidFill>
              </a:rPr>
              <a:t>fini</a:t>
            </a:r>
            <a:r>
              <a:rPr lang="en-GB" altLang="en-US" sz="1600" b="0" dirty="0">
                <a:solidFill>
                  <a:srgbClr val="00B050"/>
                </a:solidFill>
              </a:rPr>
              <a:t> di </a:t>
            </a:r>
            <a:r>
              <a:rPr lang="en-GB" altLang="en-US" sz="1600" b="0" dirty="0" err="1">
                <a:solidFill>
                  <a:srgbClr val="00B050"/>
                </a:solidFill>
              </a:rPr>
              <a:t>sostenibilita</a:t>
            </a:r>
            <a:r>
              <a:rPr lang="en-GB" altLang="en-US" sz="1600" b="0" dirty="0">
                <a:solidFill>
                  <a:srgbClr val="00B050"/>
                </a:solidFill>
              </a:rPr>
              <a:t>’ </a:t>
            </a:r>
            <a:r>
              <a:rPr lang="en-GB" altLang="en-US" sz="1600" b="0" dirty="0" err="1">
                <a:solidFill>
                  <a:srgbClr val="00B050"/>
                </a:solidFill>
              </a:rPr>
              <a:t>ambientale</a:t>
            </a:r>
            <a:r>
              <a:rPr lang="en-GB" altLang="en-US" sz="1600" b="0" dirty="0">
                <a:solidFill>
                  <a:srgbClr val="00B050"/>
                </a:solidFill>
              </a:rPr>
              <a:t> e </a:t>
            </a:r>
            <a:r>
              <a:rPr lang="en-GB" altLang="en-US" sz="1600" b="0" dirty="0" err="1">
                <a:solidFill>
                  <a:srgbClr val="00B050"/>
                </a:solidFill>
              </a:rPr>
              <a:t>rigenerazione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urbana</a:t>
            </a:r>
            <a:endParaRPr lang="en-GB" altLang="en-US" sz="1600" b="0" dirty="0">
              <a:solidFill>
                <a:srgbClr val="00B050"/>
              </a:solidFill>
            </a:endParaRPr>
          </a:p>
          <a:p>
            <a:pPr marL="114300" indent="0">
              <a:spcAft>
                <a:spcPts val="600"/>
              </a:spcAft>
              <a:defRPr/>
            </a:pPr>
            <a:r>
              <a:rPr lang="en-GB" altLang="en-US" sz="1600" b="0" dirty="0" err="1">
                <a:solidFill>
                  <a:srgbClr val="00B050"/>
                </a:solidFill>
              </a:rPr>
              <a:t>Inclusione</a:t>
            </a:r>
            <a:r>
              <a:rPr lang="en-GB" altLang="en-US" sz="1600" b="0" dirty="0">
                <a:solidFill>
                  <a:srgbClr val="00B050"/>
                </a:solidFill>
              </a:rPr>
              <a:t>, </a:t>
            </a:r>
            <a:r>
              <a:rPr lang="en-GB" altLang="en-US" sz="1600" b="0" dirty="0" err="1">
                <a:solidFill>
                  <a:srgbClr val="00B050"/>
                </a:solidFill>
              </a:rPr>
              <a:t>partecipazione</a:t>
            </a:r>
            <a:r>
              <a:rPr lang="en-GB" altLang="en-US" sz="1600" b="0" dirty="0">
                <a:solidFill>
                  <a:srgbClr val="00B050"/>
                </a:solidFill>
              </a:rPr>
              <a:t> e accesso </a:t>
            </a:r>
            <a:r>
              <a:rPr lang="en-GB" altLang="en-US" sz="1600" b="0" dirty="0" err="1">
                <a:solidFill>
                  <a:srgbClr val="00B050"/>
                </a:solidFill>
              </a:rPr>
              <a:t>alla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cultura</a:t>
            </a:r>
            <a:endParaRPr lang="en-GB" altLang="en-US" sz="1600" b="0" dirty="0">
              <a:solidFill>
                <a:srgbClr val="00B050"/>
              </a:solidFill>
            </a:endParaRPr>
          </a:p>
          <a:p>
            <a:pPr marL="114300" indent="0">
              <a:spcAft>
                <a:spcPts val="600"/>
              </a:spcAft>
              <a:defRPr/>
            </a:pPr>
            <a:r>
              <a:rPr lang="en-GB" altLang="en-US" sz="1600" b="0" dirty="0">
                <a:solidFill>
                  <a:srgbClr val="00B050"/>
                </a:solidFill>
              </a:rPr>
              <a:t>Resilient Europe: </a:t>
            </a:r>
            <a:r>
              <a:rPr lang="en-GB" altLang="en-US" sz="1600" b="0" dirty="0" err="1">
                <a:solidFill>
                  <a:srgbClr val="00B050"/>
                </a:solidFill>
              </a:rPr>
              <a:t>salvaguardare</a:t>
            </a:r>
            <a:r>
              <a:rPr lang="en-GB" altLang="en-US" sz="1600" b="0" dirty="0">
                <a:solidFill>
                  <a:srgbClr val="00B050"/>
                </a:solidFill>
              </a:rPr>
              <a:t> il </a:t>
            </a:r>
            <a:r>
              <a:rPr lang="en-GB" altLang="en-US" sz="1600" b="0" dirty="0" err="1">
                <a:solidFill>
                  <a:srgbClr val="00B050"/>
                </a:solidFill>
              </a:rPr>
              <a:t>patrimonio</a:t>
            </a:r>
            <a:r>
              <a:rPr lang="en-GB" altLang="en-US" sz="1600" b="0" dirty="0">
                <a:solidFill>
                  <a:srgbClr val="00B050"/>
                </a:solidFill>
              </a:rPr>
              <a:t> a </a:t>
            </a:r>
            <a:r>
              <a:rPr lang="en-GB" altLang="en-US" sz="1600" b="0" dirty="0" err="1">
                <a:solidFill>
                  <a:srgbClr val="00B050"/>
                </a:solidFill>
              </a:rPr>
              <a:t>rischio</a:t>
            </a:r>
            <a:endParaRPr lang="en-GB" altLang="en-US" sz="1600" b="0" dirty="0">
              <a:solidFill>
                <a:srgbClr val="00B050"/>
              </a:solidFill>
            </a:endParaRPr>
          </a:p>
          <a:p>
            <a:pPr marL="114300" indent="0">
              <a:spcAft>
                <a:spcPts val="1800"/>
              </a:spcAft>
              <a:defRPr/>
            </a:pPr>
            <a:r>
              <a:rPr lang="en-GB" altLang="en-US" sz="1600" b="0" dirty="0" err="1">
                <a:solidFill>
                  <a:srgbClr val="00B050"/>
                </a:solidFill>
              </a:rPr>
              <a:t>Innovazione</a:t>
            </a:r>
            <a:r>
              <a:rPr lang="en-GB" altLang="en-US" sz="1600" b="0" dirty="0">
                <a:solidFill>
                  <a:srgbClr val="00B050"/>
                </a:solidFill>
              </a:rPr>
              <a:t> e </a:t>
            </a:r>
            <a:r>
              <a:rPr lang="en-GB" altLang="en-US" sz="1600" b="0" dirty="0" err="1">
                <a:solidFill>
                  <a:srgbClr val="00B050"/>
                </a:solidFill>
              </a:rPr>
              <a:t>Ricerca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</a:p>
          <a:p>
            <a:pPr marL="114300" indent="0">
              <a:spcAft>
                <a:spcPts val="1800"/>
              </a:spcAft>
              <a:defRPr/>
            </a:pPr>
            <a:r>
              <a:rPr lang="en-GB" altLang="en-US" sz="1600" b="0" dirty="0" err="1">
                <a:solidFill>
                  <a:srgbClr val="00B050"/>
                </a:solidFill>
              </a:rPr>
              <a:t>Cooperazione</a:t>
            </a:r>
            <a:r>
              <a:rPr lang="en-GB" altLang="en-US" sz="1600" b="0" dirty="0">
                <a:solidFill>
                  <a:srgbClr val="00B050"/>
                </a:solidFill>
              </a:rPr>
              <a:t> </a:t>
            </a:r>
            <a:r>
              <a:rPr lang="en-GB" altLang="en-US" sz="1600" b="0" dirty="0" err="1">
                <a:solidFill>
                  <a:srgbClr val="00B050"/>
                </a:solidFill>
              </a:rPr>
              <a:t>internazionale</a:t>
            </a:r>
            <a:r>
              <a:rPr lang="en-GB" altLang="en-US" sz="1600" b="0" dirty="0">
                <a:solidFill>
                  <a:srgbClr val="00B050"/>
                </a:solidFill>
              </a:rPr>
              <a:t>: global partnerships</a:t>
            </a:r>
          </a:p>
          <a:p>
            <a:pPr marL="114300" indent="0">
              <a:spcAft>
                <a:spcPts val="1800"/>
              </a:spcAft>
              <a:defRPr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114300" indent="0">
              <a:defRPr/>
            </a:pPr>
            <a:endParaRPr lang="fr-BE" altLang="en-US" sz="1600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700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B3B10E-8127-4BEA-8E48-FAF52B15E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536691"/>
            <a:ext cx="7772400" cy="660502"/>
          </a:xfrm>
        </p:spPr>
        <p:txBody>
          <a:bodyPr>
            <a:noAutofit/>
          </a:bodyPr>
          <a:lstStyle/>
          <a:p>
            <a:pPr algn="ctr"/>
            <a:r>
              <a:rPr lang="it-IT" sz="1600" dirty="0"/>
              <a:t>CULTURA E PATRIMONIO CULTURALE NEI FUTURI PROGRAMMI SETTORIALI: </a:t>
            </a:r>
            <a:br>
              <a:rPr lang="it-IT" sz="1400" dirty="0"/>
            </a:br>
            <a:br>
              <a:rPr lang="it-IT" sz="1400" dirty="0"/>
            </a:br>
            <a:endParaRPr lang="it-IT" sz="14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6604AE1-B4BB-4980-A950-5A0545CBA2E2}"/>
              </a:ext>
            </a:extLst>
          </p:cNvPr>
          <p:cNvSpPr txBox="1"/>
          <p:nvPr/>
        </p:nvSpPr>
        <p:spPr>
          <a:xfrm>
            <a:off x="607038" y="1087439"/>
            <a:ext cx="8052868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Creative Europe 2021-2027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.64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miliardi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Euro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(ultimo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accordo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del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Consiglio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UE al Summit del 21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luglio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–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riaumentata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rispetto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alla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precedente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proposta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del 1.52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maggio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2020) e 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pari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al 17% in piu’ del budget 2014-2020 –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Negoziazione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ancora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in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corso</a:t>
            </a:r>
            <a:b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Horizon Europe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nuovo Cluster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specifico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dedicato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 “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Creativita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Inclusione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 (Cluster 2) 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iniziative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quali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la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nuova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KIC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sulle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CCIs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nel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contesto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dell’Istituto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Europeo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per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l’Innovazione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la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Tecnologia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(EIT)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Future cohesion policy 2021-2027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ob. 4 – Europa piu’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sociale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include un ob.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specifico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per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potenziare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investimenti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in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Turismo / ob.1 – Smarter Europe (R&amp;I capacities, SMEs e S3)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endParaRPr lang="pl-PL" sz="1200" b="1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InvestEU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diversi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strand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cui “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 heritage infrastructure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social investment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and 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skills support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for 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 and creative activities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endParaRPr lang="pl-PL" sz="1200" dirty="0"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 Europe Programme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supporto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alle SMEs (incl.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imprese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creative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nella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“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 transformation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”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8.2 b EUR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es. per le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competenze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digitali</a:t>
            </a: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pl-PL" sz="12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REACT-EU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c.ca 50 b. Euro in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aggiunta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alla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politica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coesione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in modo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trasversale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(incl. culture) in 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transizione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2020-2022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– </a:t>
            </a:r>
            <a:r>
              <a:rPr lang="pl-PL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follow-up of CRII</a:t>
            </a: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and partnership principle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611836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E03E0D-AA77-4F6B-90A2-3CDD19F238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HORIZON EUROPE - STRUTTURA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1DB1151-0AD2-4336-BE08-6E5034A4EA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86" t="25127" r="14790" b="16191"/>
          <a:stretch/>
        </p:blipFill>
        <p:spPr>
          <a:xfrm>
            <a:off x="603096" y="1196957"/>
            <a:ext cx="7772399" cy="361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114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9096181-5235-492E-9736-FCDABD0EB84C}"/>
              </a:ext>
            </a:extLst>
          </p:cNvPr>
          <p:cNvSpPr txBox="1"/>
          <p:nvPr/>
        </p:nvSpPr>
        <p:spPr>
          <a:xfrm>
            <a:off x="449516" y="302385"/>
            <a:ext cx="8244967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					</a:t>
            </a:r>
            <a:r>
              <a:rPr lang="en-GB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HORIZON EUROPE 2021-2027</a:t>
            </a:r>
          </a:p>
          <a:p>
            <a:br>
              <a:rPr lang="en-GB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Sostegno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al</a:t>
            </a:r>
            <a:r>
              <a:rPr lang="en-GB" sz="11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patrimonio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alle arti e ai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settori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creativi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come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vettore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innovazione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impatto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sociale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identita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europea</a:t>
            </a:r>
            <a:r>
              <a:rPr lang="en-GB" sz="11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attraverso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azioni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ricerca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nel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campo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protezione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restauro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conservazione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promozione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valorizzazione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Patrimonio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organismi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enti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di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ricerca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autorita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regionali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locali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PMI e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imprese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creative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Criteri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orizzontali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coerenza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impatto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qualita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degli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interventi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per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siti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istituzioni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Elementi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fondamentali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Citizens’ engagement e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partecipazione</a:t>
            </a:r>
            <a:r>
              <a:rPr lang="en-GB" sz="11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stakeholder e CCIs;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uso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tecnologie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;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affrontare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effetti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crisi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del Covid-19</a:t>
            </a:r>
            <a:r>
              <a:rPr lang="en-GB" sz="11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sul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;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aspetti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educativi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;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contributo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ai 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SDGs e Green Deal goals e </a:t>
            </a:r>
            <a:r>
              <a:rPr lang="en-GB" sz="1100" b="1" dirty="0" err="1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sostenibilita</a:t>
            </a:r>
            <a:r>
              <a:rPr lang="en-GB" sz="1100" b="1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b="1" u="sng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Cluster 2</a:t>
            </a:r>
            <a:r>
              <a:rPr lang="en-GB" sz="11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-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Bandi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negli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ambiti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1)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Democrazia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Governance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2)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Patrimonio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Industrie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Creative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3)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Trasformazioni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sociali</a:t>
            </a:r>
            <a: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ed </a:t>
            </a:r>
            <a:r>
              <a:rPr lang="en-GB" sz="11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economiche</a:t>
            </a: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GB" sz="11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Principali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Topics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per il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</a:t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green technologies,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sostenibilita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nuovi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materiali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management 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innovazione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nel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settore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musei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istituzioni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culturali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promozione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arti 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linguaggi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tecnologie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digitali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avanzate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gaming,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contrasto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al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cambiamento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climatico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valorizzazione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diversita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linguistica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musica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artigianato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industria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cinematografica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patrimonio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intangibile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(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valori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tradizioni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percezioni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identita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’,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effetti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delle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migrazioni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80686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21BD13A-C150-4F38-A3CA-DD0B56D8A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EUROPA CREATIVA</a:t>
            </a:r>
            <a:br>
              <a:rPr lang="it-IT" dirty="0"/>
            </a:br>
            <a:r>
              <a:rPr lang="it-IT" dirty="0"/>
              <a:t>2021-27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506781C-6D95-4ED1-BA0C-60B189E4D2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829" y="1882588"/>
            <a:ext cx="7772400" cy="3310759"/>
          </a:xfrm>
        </p:spPr>
        <p:txBody>
          <a:bodyPr/>
          <a:lstStyle/>
          <a:p>
            <a:r>
              <a:rPr lang="it-IT" sz="1800" b="1" dirty="0">
                <a:solidFill>
                  <a:srgbClr val="FF0000"/>
                </a:solidFill>
              </a:rPr>
              <a:t>Obiettivi generali del nuovo Programma</a:t>
            </a:r>
          </a:p>
          <a:p>
            <a:pPr algn="ctr"/>
            <a:endParaRPr lang="it-IT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1800" dirty="0"/>
              <a:t>Promuovere la cooperazione europea in materia di diversità culturale e linguistica e di patrimonio culturale</a:t>
            </a:r>
          </a:p>
          <a:p>
            <a:endParaRPr lang="it-IT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1800" dirty="0"/>
              <a:t>Rafforzare la competitività dei settori culturali e creativi, in particolare quello audiovisivo. </a:t>
            </a:r>
          </a:p>
          <a:p>
            <a:endParaRPr lang="it-IT" dirty="0"/>
          </a:p>
        </p:txBody>
      </p:sp>
      <p:pic>
        <p:nvPicPr>
          <p:cNvPr id="5" name="Picture 2" descr="Europa Creativa: ecco il programma di lavoro per il 2020 | Progettare  InEuropa">
            <a:extLst>
              <a:ext uri="{FF2B5EF4-FFF2-40B4-BE49-F238E27FC236}">
                <a16:creationId xmlns:a16="http://schemas.microsoft.com/office/drawing/2014/main" id="{C2272390-0BCD-430B-87E8-35649DF9F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29" y="293687"/>
            <a:ext cx="4515823" cy="158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262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4A4BDC-CB2B-493F-8669-F0609A92DD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/>
              <a:t>EUROPA CREATIVA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3CAEF4E-BF57-46BD-BADD-3F4724DD52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1950"/>
              </a:spcAft>
            </a:pPr>
            <a:r>
              <a:rPr lang="it-IT" sz="1800" b="1" dirty="0">
                <a:solidFill>
                  <a:srgbClr val="54545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Europa Creativa 2021-27 prevedeva 1,85 miliardi di euro</a:t>
            </a:r>
            <a:r>
              <a:rPr lang="it-IT" sz="1800" dirty="0">
                <a:solidFill>
                  <a:srgbClr val="54545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(400 milioni di al periodo 2014-2020), ma la negoziazione sul budget è ancora in corso, al momento prevede </a:t>
            </a:r>
            <a:r>
              <a:rPr lang="it-IT" sz="1800" u="sng" dirty="0">
                <a:solidFill>
                  <a:srgbClr val="54545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1,64 miliardi di euro</a:t>
            </a:r>
          </a:p>
          <a:p>
            <a:pPr>
              <a:lnSpc>
                <a:spcPct val="107000"/>
              </a:lnSpc>
              <a:spcAft>
                <a:spcPts val="1950"/>
              </a:spcAft>
            </a:pPr>
            <a:r>
              <a:rPr lang="it-IT" dirty="0">
                <a:solidFill>
                  <a:srgbClr val="54545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it-IT" sz="1800" dirty="0">
                <a:solidFill>
                  <a:srgbClr val="54545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dotazione finanziaria viene ripartita su tre assi: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1.081 miliardi di euro</a:t>
            </a:r>
            <a:r>
              <a:rPr lang="it-IT" sz="1800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per la sezione </a:t>
            </a: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Media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609 milioni di euro</a:t>
            </a:r>
            <a:r>
              <a:rPr lang="it-IT" sz="1800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per la sezione </a:t>
            </a: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Cultura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 milioni di euro</a:t>
            </a:r>
            <a:r>
              <a:rPr lang="it-IT" sz="1800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per la sezione</a:t>
            </a:r>
            <a:r>
              <a:rPr lang="it-IT" sz="1800" b="1" dirty="0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it-IT" sz="1800" b="1" dirty="0" err="1">
                <a:solidFill>
                  <a:srgbClr val="545454"/>
                </a:solidFill>
                <a:effectLst/>
                <a:latin typeface="Roboto" panose="020B0604020202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Transettoriale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45205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7120</TotalTime>
  <Words>1176</Words>
  <Application>Microsoft Office PowerPoint</Application>
  <PresentationFormat>Presentazione su schermo (16:9)</PresentationFormat>
  <Paragraphs>72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5" baseType="lpstr">
      <vt:lpstr>Arial</vt:lpstr>
      <vt:lpstr>Calibri</vt:lpstr>
      <vt:lpstr>Helvetica</vt:lpstr>
      <vt:lpstr>Open Sans</vt:lpstr>
      <vt:lpstr>Roboto</vt:lpstr>
      <vt:lpstr>Symbol</vt:lpstr>
      <vt:lpstr>Verdana</vt:lpstr>
      <vt:lpstr>Wingdings</vt:lpstr>
      <vt:lpstr>Tema di Office</vt:lpstr>
      <vt:lpstr>Comuni lombardi, Comuni europei: partnership, collaborazione e partecipazione per migliori opportunità di sviluppo</vt:lpstr>
      <vt:lpstr>INDICE</vt:lpstr>
      <vt:lpstr>    New European Agenda for Culture (maggio 2018) </vt:lpstr>
      <vt:lpstr>Work Plan for Culture 2019-22  European Framework for Action on CH</vt:lpstr>
      <vt:lpstr>CULTURA E PATRIMONIO CULTURALE NEI FUTURI PROGRAMMI SETTORIALI:   </vt:lpstr>
      <vt:lpstr>HORIZON EUROPE - STRUTTURA</vt:lpstr>
      <vt:lpstr>Presentazione standard di PowerPoint</vt:lpstr>
      <vt:lpstr>EUROPA CREATIVA 2021-27</vt:lpstr>
      <vt:lpstr>EUROPA CREATIVA</vt:lpstr>
      <vt:lpstr>Presentazione standard di PowerPoint</vt:lpstr>
      <vt:lpstr>LE RETI di cooperazione</vt:lpstr>
      <vt:lpstr>RETI EUROPEE IN CAMPO CULTURALE</vt:lpstr>
      <vt:lpstr>Presentazione standard di PowerPoint</vt:lpstr>
      <vt:lpstr>Cosa fa una rete</vt:lpstr>
      <vt:lpstr>DA NON DIMENTICARE …..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FC</dc:creator>
  <cp:lastModifiedBy>Roberta Negriolli</cp:lastModifiedBy>
  <cp:revision>40</cp:revision>
  <dcterms:created xsi:type="dcterms:W3CDTF">2017-12-04T13:54:02Z</dcterms:created>
  <dcterms:modified xsi:type="dcterms:W3CDTF">2020-11-03T18:40:40Z</dcterms:modified>
</cp:coreProperties>
</file>