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268" r:id="rId3"/>
    <p:sldId id="274" r:id="rId4"/>
    <p:sldId id="276" r:id="rId5"/>
    <p:sldId id="278" r:id="rId6"/>
    <p:sldId id="280" r:id="rId7"/>
    <p:sldId id="275" r:id="rId8"/>
    <p:sldId id="282" r:id="rId9"/>
    <p:sldId id="283" r:id="rId10"/>
    <p:sldId id="266" r:id="rId11"/>
  </p:sldIdLst>
  <p:sldSz cx="9144000" cy="6858000" type="screen4x3"/>
  <p:notesSz cx="6797675" cy="9926638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6A2E"/>
    <a:srgbClr val="6C6B72"/>
    <a:srgbClr val="3B3D44"/>
    <a:srgbClr val="BEAA3B"/>
    <a:srgbClr val="928D86"/>
    <a:srgbClr val="646463"/>
    <a:srgbClr val="8D8378"/>
    <a:srgbClr val="767675"/>
    <a:srgbClr val="5E6738"/>
    <a:srgbClr val="3C3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8978" autoAdjust="0"/>
  </p:normalViewPr>
  <p:slideViewPr>
    <p:cSldViewPr snapToGrid="0" snapToObjects="1">
      <p:cViewPr>
        <p:scale>
          <a:sx n="80" d="100"/>
          <a:sy n="80" d="100"/>
        </p:scale>
        <p:origin x="-1080" y="-42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EFB17-229F-BC46-87D0-DE74F447E993}" type="datetime1">
              <a:t>15/10/2020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BEA47-39E8-674A-9C58-B295214FFDE1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71648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10C7F-C682-1840-8327-09A717C71FCC}" type="datetime1">
              <a:t>15/10/2020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EB3E0-64CD-F143-8CD2-779DA79949AF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30213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363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o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2"/>
          <p:cNvSpPr>
            <a:spLocks noGrp="1"/>
          </p:cNvSpPr>
          <p:nvPr>
            <p:ph type="subTitle" idx="1"/>
          </p:nvPr>
        </p:nvSpPr>
        <p:spPr>
          <a:xfrm>
            <a:off x="603843" y="2479414"/>
            <a:ext cx="7930820" cy="1348555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lnSpc>
                <a:spcPts val="6400"/>
              </a:lnSpc>
              <a:buNone/>
              <a:defRPr sz="6000" b="1" baseline="0">
                <a:solidFill>
                  <a:srgbClr val="086A2E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</a:t>
            </a:r>
          </a:p>
        </p:txBody>
      </p:sp>
      <p:sp>
        <p:nvSpPr>
          <p:cNvPr id="14" name="Sottotitolo 2"/>
          <p:cNvSpPr txBox="1">
            <a:spLocks/>
          </p:cNvSpPr>
          <p:nvPr userDrawn="1"/>
        </p:nvSpPr>
        <p:spPr>
          <a:xfrm>
            <a:off x="603843" y="6294715"/>
            <a:ext cx="4261012" cy="1859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/>
              <a:buNone/>
              <a:defRPr sz="1500" kern="1200">
                <a:solidFill>
                  <a:srgbClr val="767675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it-IT" sz="1000" dirty="0">
                <a:solidFill>
                  <a:schemeClr val="tx1"/>
                </a:solidFill>
                <a:latin typeface="Helvetica"/>
                <a:cs typeface="Helvetica"/>
              </a:rPr>
              <a:t>Milano 9 settembre 2016</a:t>
            </a:r>
          </a:p>
        </p:txBody>
      </p:sp>
      <p:sp>
        <p:nvSpPr>
          <p:cNvPr id="20" name="Segnaposto immagine 7"/>
          <p:cNvSpPr>
            <a:spLocks noGrp="1"/>
          </p:cNvSpPr>
          <p:nvPr/>
        </p:nvSpPr>
        <p:spPr>
          <a:xfrm>
            <a:off x="4202054" y="-511683"/>
            <a:ext cx="3680092" cy="4715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603843" y="4117713"/>
            <a:ext cx="7930820" cy="1347789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ts val="2500"/>
              </a:lnSpc>
              <a:buNone/>
              <a:defRPr sz="2400" i="1"/>
            </a:lvl1pPr>
            <a:lvl2pPr marL="457200" indent="0">
              <a:lnSpc>
                <a:spcPts val="2300"/>
              </a:lnSpc>
              <a:buNone/>
              <a:defRPr sz="2200"/>
            </a:lvl2pPr>
            <a:lvl3pPr marL="914400" indent="0">
              <a:lnSpc>
                <a:spcPts val="2300"/>
              </a:lnSpc>
              <a:buNone/>
              <a:defRPr sz="2200"/>
            </a:lvl3pPr>
            <a:lvl4pPr marL="1371600" indent="0">
              <a:lnSpc>
                <a:spcPts val="2300"/>
              </a:lnSpc>
              <a:buNone/>
              <a:defRPr sz="2200"/>
            </a:lvl4pPr>
            <a:lvl5pPr marL="1828800" indent="0">
              <a:lnSpc>
                <a:spcPts val="2300"/>
              </a:lnSpc>
              <a:buNone/>
              <a:defRPr sz="22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0" name="Rettangolo 9"/>
          <p:cNvSpPr/>
          <p:nvPr userDrawn="1"/>
        </p:nvSpPr>
        <p:spPr>
          <a:xfrm>
            <a:off x="137097" y="142998"/>
            <a:ext cx="8892000" cy="6588000"/>
          </a:xfrm>
          <a:prstGeom prst="rect">
            <a:avLst/>
          </a:prstGeom>
          <a:noFill/>
          <a:ln w="29210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4" y="652096"/>
            <a:ext cx="7928596" cy="71647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12" y="6657669"/>
            <a:ext cx="2826614" cy="13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81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interv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2"/>
          <p:cNvSpPr>
            <a:spLocks noGrp="1"/>
          </p:cNvSpPr>
          <p:nvPr>
            <p:ph type="subTitle" idx="1"/>
          </p:nvPr>
        </p:nvSpPr>
        <p:spPr>
          <a:xfrm>
            <a:off x="603843" y="3139965"/>
            <a:ext cx="7930820" cy="1348555"/>
          </a:xfrm>
        </p:spPr>
        <p:txBody>
          <a:bodyPr lIns="0" tIns="0" rIns="0" bIns="0" anchor="b" anchorCtr="0">
            <a:noAutofit/>
          </a:bodyPr>
          <a:lstStyle>
            <a:lvl1pPr marL="0" indent="0" algn="ctr">
              <a:lnSpc>
                <a:spcPts val="3600"/>
              </a:lnSpc>
              <a:buNone/>
              <a:defRPr sz="3000" b="1" baseline="0">
                <a:solidFill>
                  <a:srgbClr val="086A2E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</a:t>
            </a:r>
          </a:p>
        </p:txBody>
      </p:sp>
      <p:sp>
        <p:nvSpPr>
          <p:cNvPr id="14" name="Sottotitolo 2"/>
          <p:cNvSpPr txBox="1">
            <a:spLocks/>
          </p:cNvSpPr>
          <p:nvPr userDrawn="1"/>
        </p:nvSpPr>
        <p:spPr>
          <a:xfrm>
            <a:off x="603843" y="6294715"/>
            <a:ext cx="4261012" cy="1859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/>
              <a:buNone/>
              <a:defRPr sz="1500" kern="1200">
                <a:solidFill>
                  <a:srgbClr val="767675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it-IT" sz="1000" dirty="0">
                <a:solidFill>
                  <a:schemeClr val="tx1"/>
                </a:solidFill>
                <a:latin typeface="Helvetica"/>
                <a:cs typeface="Helvetica"/>
              </a:rPr>
              <a:t>Milano 9 settembre 2016</a:t>
            </a:r>
          </a:p>
        </p:txBody>
      </p:sp>
      <p:sp>
        <p:nvSpPr>
          <p:cNvPr id="20" name="Segnaposto immagine 7"/>
          <p:cNvSpPr>
            <a:spLocks noGrp="1"/>
          </p:cNvSpPr>
          <p:nvPr/>
        </p:nvSpPr>
        <p:spPr>
          <a:xfrm>
            <a:off x="4202054" y="-511683"/>
            <a:ext cx="3680092" cy="4715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603843" y="4778264"/>
            <a:ext cx="7930820" cy="1347789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ts val="1800"/>
              </a:lnSpc>
              <a:buNone/>
              <a:defRPr sz="1800" i="1"/>
            </a:lvl1pPr>
            <a:lvl2pPr marL="457200" indent="0">
              <a:lnSpc>
                <a:spcPts val="2300"/>
              </a:lnSpc>
              <a:buNone/>
              <a:defRPr sz="2200"/>
            </a:lvl2pPr>
            <a:lvl3pPr marL="914400" indent="0">
              <a:lnSpc>
                <a:spcPts val="2300"/>
              </a:lnSpc>
              <a:buNone/>
              <a:defRPr sz="2200"/>
            </a:lvl3pPr>
            <a:lvl4pPr marL="1371600" indent="0">
              <a:lnSpc>
                <a:spcPts val="2300"/>
              </a:lnSpc>
              <a:buNone/>
              <a:defRPr sz="2200"/>
            </a:lvl4pPr>
            <a:lvl5pPr marL="1828800" indent="0">
              <a:lnSpc>
                <a:spcPts val="2300"/>
              </a:lnSpc>
              <a:buNone/>
              <a:defRPr sz="22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0" name="Rettangolo 9"/>
          <p:cNvSpPr/>
          <p:nvPr userDrawn="1"/>
        </p:nvSpPr>
        <p:spPr>
          <a:xfrm>
            <a:off x="137097" y="142998"/>
            <a:ext cx="8892000" cy="6588000"/>
          </a:xfrm>
          <a:prstGeom prst="rect">
            <a:avLst/>
          </a:prstGeom>
          <a:noFill/>
          <a:ln w="29210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63" y="664852"/>
            <a:ext cx="7908277" cy="714642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92" y="6662129"/>
            <a:ext cx="2826614" cy="13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591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ttore 1 14"/>
          <p:cNvCxnSpPr/>
          <p:nvPr userDrawn="1"/>
        </p:nvCxnSpPr>
        <p:spPr>
          <a:xfrm>
            <a:off x="603843" y="785210"/>
            <a:ext cx="8280000" cy="0"/>
          </a:xfrm>
          <a:prstGeom prst="line">
            <a:avLst/>
          </a:prstGeom>
          <a:ln w="38100" cmpd="sng">
            <a:solidFill>
              <a:schemeClr val="bg1">
                <a:lumMod val="8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03843" y="409572"/>
            <a:ext cx="8278356" cy="276999"/>
          </a:xfrm>
          <a:noFill/>
        </p:spPr>
        <p:txBody>
          <a:bodyPr wrap="square" lIns="0" tIns="0" rIns="0" bIns="0">
            <a:spAutoFit/>
          </a:bodyPr>
          <a:lstStyle>
            <a:lvl1pPr algn="l">
              <a:defRPr sz="1800">
                <a:solidFill>
                  <a:srgbClr val="3B3D44"/>
                </a:solidFill>
                <a:latin typeface="Helvetica"/>
                <a:cs typeface="Helvetica"/>
              </a:defRPr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9" name="Sottotitolo 2"/>
          <p:cNvSpPr>
            <a:spLocks noGrp="1"/>
          </p:cNvSpPr>
          <p:nvPr>
            <p:ph type="subTitle" idx="1"/>
          </p:nvPr>
        </p:nvSpPr>
        <p:spPr>
          <a:xfrm>
            <a:off x="603843" y="1127944"/>
            <a:ext cx="4485512" cy="4169859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12" name="Rettangolo 11"/>
          <p:cNvSpPr/>
          <p:nvPr userDrawn="1"/>
        </p:nvSpPr>
        <p:spPr>
          <a:xfrm>
            <a:off x="289262" y="295248"/>
            <a:ext cx="8604000" cy="6297646"/>
          </a:xfrm>
          <a:prstGeom prst="rect">
            <a:avLst/>
          </a:prstGeom>
          <a:noFill/>
          <a:ln w="635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ottotitolo 2"/>
          <p:cNvSpPr txBox="1">
            <a:spLocks/>
          </p:cNvSpPr>
          <p:nvPr userDrawn="1"/>
        </p:nvSpPr>
        <p:spPr>
          <a:xfrm>
            <a:off x="798073" y="2447014"/>
            <a:ext cx="4261012" cy="109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/>
              <a:buNone/>
              <a:defRPr sz="1500" kern="1200">
                <a:solidFill>
                  <a:srgbClr val="767675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600"/>
              </a:lnSpc>
            </a:pPr>
            <a:r>
              <a:rPr lang="it-IT" sz="4400" dirty="0">
                <a:solidFill>
                  <a:schemeClr val="bg1"/>
                </a:solidFill>
                <a:latin typeface="Helvetica"/>
                <a:cs typeface="Helvetica"/>
              </a:rPr>
              <a:t>Innovazione</a:t>
            </a:r>
          </a:p>
          <a:p>
            <a:pPr>
              <a:lnSpc>
                <a:spcPts val="3600"/>
              </a:lnSpc>
            </a:pPr>
            <a:r>
              <a:rPr lang="it-IT" sz="4400" dirty="0">
                <a:solidFill>
                  <a:schemeClr val="bg1"/>
                </a:solidFill>
                <a:latin typeface="Helvetica"/>
                <a:cs typeface="Helvetica"/>
              </a:rPr>
              <a:t>e competitività</a:t>
            </a:r>
          </a:p>
        </p:txBody>
      </p:sp>
      <p:sp>
        <p:nvSpPr>
          <p:cNvPr id="14" name="Sottotitolo 2"/>
          <p:cNvSpPr txBox="1">
            <a:spLocks/>
          </p:cNvSpPr>
          <p:nvPr userDrawn="1"/>
        </p:nvSpPr>
        <p:spPr>
          <a:xfrm>
            <a:off x="603843" y="6294715"/>
            <a:ext cx="4261012" cy="1859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/>
              <a:buNone/>
              <a:defRPr sz="1500" kern="1200">
                <a:solidFill>
                  <a:srgbClr val="767675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it-IT" sz="1000" dirty="0">
                <a:solidFill>
                  <a:schemeClr val="tx1"/>
                </a:solidFill>
                <a:latin typeface="Helvetica"/>
                <a:cs typeface="Helvetica"/>
              </a:rPr>
              <a:t>Milano 9 settembre 2016</a:t>
            </a:r>
          </a:p>
        </p:txBody>
      </p:sp>
      <p:sp>
        <p:nvSpPr>
          <p:cNvPr id="20" name="Segnaposto immagine 7"/>
          <p:cNvSpPr>
            <a:spLocks noGrp="1"/>
          </p:cNvSpPr>
          <p:nvPr/>
        </p:nvSpPr>
        <p:spPr>
          <a:xfrm>
            <a:off x="4202054" y="-511683"/>
            <a:ext cx="3680092" cy="4715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it-IT"/>
          </a:p>
        </p:txBody>
      </p:sp>
      <p:sp>
        <p:nvSpPr>
          <p:cNvPr id="22" name="Segnaposto immagine 2"/>
          <p:cNvSpPr>
            <a:spLocks noGrp="1"/>
          </p:cNvSpPr>
          <p:nvPr>
            <p:ph type="pic" idx="14"/>
          </p:nvPr>
        </p:nvSpPr>
        <p:spPr>
          <a:xfrm>
            <a:off x="5222660" y="1127943"/>
            <a:ext cx="3375106" cy="4169859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Helvetica"/>
                <a:cs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pic>
        <p:nvPicPr>
          <p:cNvPr id="16" name="Immagin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828" y="6104733"/>
            <a:ext cx="3952817" cy="35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473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+ d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ttore 1 14"/>
          <p:cNvCxnSpPr/>
          <p:nvPr userDrawn="1"/>
        </p:nvCxnSpPr>
        <p:spPr>
          <a:xfrm>
            <a:off x="603843" y="785210"/>
            <a:ext cx="8280000" cy="0"/>
          </a:xfrm>
          <a:prstGeom prst="line">
            <a:avLst/>
          </a:prstGeom>
          <a:ln w="38100" cmpd="sng">
            <a:solidFill>
              <a:schemeClr val="bg1">
                <a:lumMod val="8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03843" y="409572"/>
            <a:ext cx="8278356" cy="276999"/>
          </a:xfrm>
          <a:noFill/>
        </p:spPr>
        <p:txBody>
          <a:bodyPr wrap="square" lIns="0" tIns="0" rIns="0" bIns="0">
            <a:spAutoFit/>
          </a:bodyPr>
          <a:lstStyle>
            <a:lvl1pPr algn="l">
              <a:defRPr sz="1800">
                <a:solidFill>
                  <a:srgbClr val="3B3D44"/>
                </a:solidFill>
                <a:latin typeface="Helvetica"/>
                <a:cs typeface="Helvetica"/>
              </a:defRPr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9" name="Sottotitolo 2"/>
          <p:cNvSpPr>
            <a:spLocks noGrp="1"/>
          </p:cNvSpPr>
          <p:nvPr>
            <p:ph type="subTitle" idx="1"/>
          </p:nvPr>
        </p:nvSpPr>
        <p:spPr>
          <a:xfrm>
            <a:off x="603842" y="5297802"/>
            <a:ext cx="7993923" cy="828386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12" name="Rettangolo 11"/>
          <p:cNvSpPr/>
          <p:nvPr userDrawn="1"/>
        </p:nvSpPr>
        <p:spPr>
          <a:xfrm>
            <a:off x="289262" y="295248"/>
            <a:ext cx="8604000" cy="6297646"/>
          </a:xfrm>
          <a:prstGeom prst="rect">
            <a:avLst/>
          </a:prstGeom>
          <a:noFill/>
          <a:ln w="635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Sottotitolo 2"/>
          <p:cNvSpPr txBox="1">
            <a:spLocks/>
          </p:cNvSpPr>
          <p:nvPr userDrawn="1"/>
        </p:nvSpPr>
        <p:spPr>
          <a:xfrm>
            <a:off x="798073" y="2447014"/>
            <a:ext cx="4261012" cy="109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/>
              <a:buNone/>
              <a:defRPr sz="1500" kern="1200">
                <a:solidFill>
                  <a:srgbClr val="767675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600"/>
              </a:lnSpc>
            </a:pPr>
            <a:r>
              <a:rPr lang="it-IT" sz="4400" dirty="0">
                <a:solidFill>
                  <a:schemeClr val="bg1"/>
                </a:solidFill>
                <a:latin typeface="Helvetica"/>
                <a:cs typeface="Helvetica"/>
              </a:rPr>
              <a:t>Innovazione</a:t>
            </a:r>
          </a:p>
          <a:p>
            <a:pPr>
              <a:lnSpc>
                <a:spcPts val="3600"/>
              </a:lnSpc>
            </a:pPr>
            <a:r>
              <a:rPr lang="it-IT" sz="4400" dirty="0">
                <a:solidFill>
                  <a:schemeClr val="bg1"/>
                </a:solidFill>
                <a:latin typeface="Helvetica"/>
                <a:cs typeface="Helvetica"/>
              </a:rPr>
              <a:t>e competitività</a:t>
            </a:r>
          </a:p>
        </p:txBody>
      </p:sp>
      <p:sp>
        <p:nvSpPr>
          <p:cNvPr id="14" name="Sottotitolo 2"/>
          <p:cNvSpPr txBox="1">
            <a:spLocks/>
          </p:cNvSpPr>
          <p:nvPr userDrawn="1"/>
        </p:nvSpPr>
        <p:spPr>
          <a:xfrm>
            <a:off x="603843" y="6294715"/>
            <a:ext cx="4261012" cy="1859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/>
              <a:buNone/>
              <a:defRPr sz="1500" kern="1200">
                <a:solidFill>
                  <a:srgbClr val="767675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it-IT" sz="1000" dirty="0">
                <a:solidFill>
                  <a:schemeClr val="tx1"/>
                </a:solidFill>
                <a:latin typeface="Helvetica"/>
                <a:cs typeface="Helvetica"/>
              </a:rPr>
              <a:t>Milano 9 settembre 2016</a:t>
            </a:r>
          </a:p>
        </p:txBody>
      </p:sp>
      <p:sp>
        <p:nvSpPr>
          <p:cNvPr id="20" name="Segnaposto immagine 7"/>
          <p:cNvSpPr>
            <a:spLocks noGrp="1"/>
          </p:cNvSpPr>
          <p:nvPr/>
        </p:nvSpPr>
        <p:spPr>
          <a:xfrm>
            <a:off x="4202054" y="-511683"/>
            <a:ext cx="3680092" cy="4715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it-IT"/>
          </a:p>
        </p:txBody>
      </p:sp>
      <p:sp>
        <p:nvSpPr>
          <p:cNvPr id="22" name="Segnaposto immagine 2"/>
          <p:cNvSpPr>
            <a:spLocks noGrp="1"/>
          </p:cNvSpPr>
          <p:nvPr>
            <p:ph type="pic" idx="14"/>
          </p:nvPr>
        </p:nvSpPr>
        <p:spPr>
          <a:xfrm>
            <a:off x="603843" y="1127943"/>
            <a:ext cx="7993923" cy="3983757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Helvetica"/>
                <a:cs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828" y="6104733"/>
            <a:ext cx="3952817" cy="35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97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ttore 1 14"/>
          <p:cNvCxnSpPr/>
          <p:nvPr userDrawn="1"/>
        </p:nvCxnSpPr>
        <p:spPr>
          <a:xfrm>
            <a:off x="603843" y="785210"/>
            <a:ext cx="8280000" cy="0"/>
          </a:xfrm>
          <a:prstGeom prst="line">
            <a:avLst/>
          </a:prstGeom>
          <a:ln w="38100" cmpd="sng">
            <a:solidFill>
              <a:schemeClr val="bg1">
                <a:lumMod val="8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03843" y="409572"/>
            <a:ext cx="8278356" cy="276999"/>
          </a:xfrm>
          <a:noFill/>
        </p:spPr>
        <p:txBody>
          <a:bodyPr wrap="square" lIns="0" tIns="0" rIns="0" bIns="0">
            <a:spAutoFit/>
          </a:bodyPr>
          <a:lstStyle>
            <a:lvl1pPr algn="l">
              <a:defRPr sz="1800">
                <a:solidFill>
                  <a:srgbClr val="3B3D44"/>
                </a:solidFill>
                <a:latin typeface="Helvetica"/>
                <a:cs typeface="Helvetica"/>
              </a:defRPr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9" name="Sottotitolo 2"/>
          <p:cNvSpPr>
            <a:spLocks noGrp="1"/>
          </p:cNvSpPr>
          <p:nvPr>
            <p:ph type="subTitle" idx="1"/>
          </p:nvPr>
        </p:nvSpPr>
        <p:spPr>
          <a:xfrm>
            <a:off x="603843" y="1127945"/>
            <a:ext cx="7930820" cy="2169418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12" name="Rettangolo 11"/>
          <p:cNvSpPr/>
          <p:nvPr userDrawn="1"/>
        </p:nvSpPr>
        <p:spPr>
          <a:xfrm>
            <a:off x="289262" y="295248"/>
            <a:ext cx="8604000" cy="6297646"/>
          </a:xfrm>
          <a:prstGeom prst="rect">
            <a:avLst/>
          </a:prstGeom>
          <a:noFill/>
          <a:ln w="635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Sottotitolo 2"/>
          <p:cNvSpPr txBox="1">
            <a:spLocks/>
          </p:cNvSpPr>
          <p:nvPr userDrawn="1"/>
        </p:nvSpPr>
        <p:spPr>
          <a:xfrm>
            <a:off x="603843" y="6294715"/>
            <a:ext cx="4261012" cy="1859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/>
              <a:buNone/>
              <a:defRPr sz="1500" kern="1200">
                <a:solidFill>
                  <a:srgbClr val="767675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it-IT" sz="1000" dirty="0">
                <a:solidFill>
                  <a:schemeClr val="tx1"/>
                </a:solidFill>
                <a:latin typeface="Helvetica"/>
                <a:cs typeface="Helvetica"/>
              </a:rPr>
              <a:t>Milano 9 settembre 2016</a:t>
            </a:r>
          </a:p>
        </p:txBody>
      </p:sp>
      <p:sp>
        <p:nvSpPr>
          <p:cNvPr id="20" name="Segnaposto immagine 7"/>
          <p:cNvSpPr>
            <a:spLocks noGrp="1"/>
          </p:cNvSpPr>
          <p:nvPr/>
        </p:nvSpPr>
        <p:spPr>
          <a:xfrm>
            <a:off x="4202054" y="-511683"/>
            <a:ext cx="3680092" cy="4715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0"/>
          </p:nvPr>
        </p:nvSpPr>
        <p:spPr>
          <a:xfrm>
            <a:off x="603843" y="3541673"/>
            <a:ext cx="3655601" cy="2327316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2500"/>
              </a:lnSpc>
              <a:buNone/>
              <a:defRPr sz="2200"/>
            </a:lvl1pPr>
            <a:lvl2pPr marL="457200" indent="0">
              <a:lnSpc>
                <a:spcPts val="2300"/>
              </a:lnSpc>
              <a:buNone/>
              <a:defRPr sz="2200"/>
            </a:lvl2pPr>
            <a:lvl3pPr marL="914400" indent="0">
              <a:lnSpc>
                <a:spcPts val="2300"/>
              </a:lnSpc>
              <a:buNone/>
              <a:defRPr sz="2200"/>
            </a:lvl3pPr>
            <a:lvl4pPr marL="1371600" indent="0">
              <a:lnSpc>
                <a:spcPts val="2300"/>
              </a:lnSpc>
              <a:buNone/>
              <a:defRPr sz="2200"/>
            </a:lvl4pPr>
            <a:lvl5pPr marL="1828800" indent="0">
              <a:lnSpc>
                <a:spcPts val="2300"/>
              </a:lnSpc>
              <a:buNone/>
              <a:defRPr sz="22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Segnaposto testo 3"/>
          <p:cNvSpPr>
            <a:spLocks noGrp="1"/>
          </p:cNvSpPr>
          <p:nvPr>
            <p:ph type="body" sz="quarter" idx="11"/>
          </p:nvPr>
        </p:nvSpPr>
        <p:spPr>
          <a:xfrm>
            <a:off x="4721305" y="3541673"/>
            <a:ext cx="3813358" cy="2327316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2500"/>
              </a:lnSpc>
              <a:buNone/>
              <a:defRPr sz="2200"/>
            </a:lvl1pPr>
            <a:lvl2pPr marL="457200" indent="0">
              <a:lnSpc>
                <a:spcPts val="2300"/>
              </a:lnSpc>
              <a:buNone/>
              <a:defRPr sz="2200"/>
            </a:lvl2pPr>
            <a:lvl3pPr marL="914400" indent="0">
              <a:lnSpc>
                <a:spcPts val="2300"/>
              </a:lnSpc>
              <a:buNone/>
              <a:defRPr sz="2200"/>
            </a:lvl3pPr>
            <a:lvl4pPr marL="1371600" indent="0">
              <a:lnSpc>
                <a:spcPts val="2300"/>
              </a:lnSpc>
              <a:buNone/>
              <a:defRPr sz="2200"/>
            </a:lvl4pPr>
            <a:lvl5pPr marL="1828800" indent="0">
              <a:lnSpc>
                <a:spcPts val="2300"/>
              </a:lnSpc>
              <a:buNone/>
              <a:defRPr sz="22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828" y="6104733"/>
            <a:ext cx="3952817" cy="35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 userDrawn="1"/>
        </p:nvSpPr>
        <p:spPr>
          <a:xfrm>
            <a:off x="137097" y="142998"/>
            <a:ext cx="8892000" cy="6588000"/>
          </a:xfrm>
          <a:prstGeom prst="rect">
            <a:avLst/>
          </a:prstGeom>
          <a:noFill/>
          <a:ln w="29210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28" y="2960077"/>
            <a:ext cx="7897112" cy="713634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92" y="6662129"/>
            <a:ext cx="2826614" cy="13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239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0E26D-6430-EA46-9C83-A3D6F28AC7F1}" type="datetime1"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0DAF5-77F7-1749-8272-35FA24C5A78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7927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5" r:id="rId4"/>
    <p:sldLayoutId id="2147483659" r:id="rId5"/>
    <p:sldLayoutId id="2147483658" r:id="rId6"/>
    <p:sldLayoutId id="2147483657" r:id="rId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1800" b="1" kern="1200">
          <a:solidFill>
            <a:srgbClr val="3B3D44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lnSpc>
          <a:spcPts val="1900"/>
        </a:lnSpc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457200" rtl="0" eaLnBrk="1" latinLnBrk="0" hangingPunct="1">
        <a:lnSpc>
          <a:spcPts val="1900"/>
        </a:lnSpc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457200" rtl="0" eaLnBrk="1" latinLnBrk="0" hangingPunct="1">
        <a:lnSpc>
          <a:spcPts val="1900"/>
        </a:lnSpc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lnSpc>
          <a:spcPts val="1900"/>
        </a:lnSpc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lnSpc>
          <a:spcPts val="1900"/>
        </a:lnSpc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5425"/>
            <a:ext cx="2133600" cy="136525"/>
          </a:xfrm>
        </p:spPr>
        <p:txBody>
          <a:bodyPr/>
          <a:lstStyle/>
          <a:p>
            <a:fld id="{7C10DAF5-77F7-1749-8272-35FA24C5A786}" type="slidenum">
              <a:rPr lang="it-IT" smtClean="0"/>
              <a:pPr/>
              <a:t>1</a:t>
            </a:fld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137097" y="142998"/>
            <a:ext cx="8892000" cy="6588000"/>
          </a:xfrm>
          <a:prstGeom prst="rect">
            <a:avLst/>
          </a:prstGeom>
          <a:noFill/>
          <a:ln w="292100" cap="sq" cmpd="sng">
            <a:solidFill>
              <a:srgbClr val="086A2E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Sottotitolo 2"/>
          <p:cNvSpPr txBox="1">
            <a:spLocks/>
          </p:cNvSpPr>
          <p:nvPr/>
        </p:nvSpPr>
        <p:spPr>
          <a:xfrm>
            <a:off x="798072" y="3072982"/>
            <a:ext cx="7734367" cy="10751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/>
              <a:buNone/>
              <a:defRPr sz="1500" kern="1200">
                <a:solidFill>
                  <a:srgbClr val="767675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3600"/>
              </a:lnSpc>
            </a:pPr>
            <a:r>
              <a:rPr lang="it-IT" sz="4400" b="1" dirty="0">
                <a:solidFill>
                  <a:schemeClr val="tx1"/>
                </a:solidFill>
                <a:latin typeface="Helvetica"/>
                <a:cs typeface="Helvetica"/>
              </a:rPr>
              <a:t>I Fondi Strutturali 2014-2020</a:t>
            </a:r>
          </a:p>
          <a:p>
            <a:pPr algn="ctr">
              <a:lnSpc>
                <a:spcPts val="3600"/>
              </a:lnSpc>
            </a:pPr>
            <a:r>
              <a:rPr lang="it-IT" sz="4400" b="1" dirty="0">
                <a:solidFill>
                  <a:schemeClr val="tx1"/>
                </a:solidFill>
                <a:latin typeface="Helvetica"/>
                <a:cs typeface="Helvetica"/>
              </a:rPr>
              <a:t> in Lombardia</a:t>
            </a:r>
          </a:p>
        </p:txBody>
      </p:sp>
      <p:sp>
        <p:nvSpPr>
          <p:cNvPr id="20" name="Sottotitolo 2"/>
          <p:cNvSpPr txBox="1">
            <a:spLocks/>
          </p:cNvSpPr>
          <p:nvPr/>
        </p:nvSpPr>
        <p:spPr>
          <a:xfrm>
            <a:off x="268215" y="5660571"/>
            <a:ext cx="8614528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lnSpc>
                <a:spcPts val="1900"/>
              </a:lnSpc>
              <a:spcBef>
                <a:spcPct val="20000"/>
              </a:spcBef>
              <a:buFont typeface="Arial"/>
              <a:buNone/>
              <a:defRPr sz="1500" kern="1200">
                <a:solidFill>
                  <a:srgbClr val="767675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it-IT" sz="1400" dirty="0">
                <a:solidFill>
                  <a:schemeClr val="tx1"/>
                </a:solidFill>
                <a:latin typeface="Helvetica"/>
                <a:cs typeface="Helvetica"/>
              </a:rPr>
              <a:t>Milano, 15 ottobre 2020</a:t>
            </a:r>
          </a:p>
        </p:txBody>
      </p:sp>
      <p:pic>
        <p:nvPicPr>
          <p:cNvPr id="2" name="Immagine 1" descr="Web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8" r="-976"/>
          <a:stretch/>
        </p:blipFill>
        <p:spPr>
          <a:xfrm>
            <a:off x="2378955" y="6616549"/>
            <a:ext cx="1449702" cy="2266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69" y="654657"/>
            <a:ext cx="7900371" cy="713927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230197" y="6586622"/>
            <a:ext cx="4050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1"/>
                </a:solidFill>
                <a:latin typeface="Helvetica LT Std" panose="020B0704020202030204" pitchFamily="34" charset="0"/>
              </a:rPr>
              <a:t>www.ue.regione.lombardia.it</a:t>
            </a:r>
          </a:p>
        </p:txBody>
      </p:sp>
    </p:spTree>
    <p:extLst>
      <p:ext uri="{BB962C8B-B14F-4D97-AF65-F5344CB8AC3E}">
        <p14:creationId xmlns:p14="http://schemas.microsoft.com/office/powerpoint/2010/main" val="2810239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992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/>
              <a:t>I Programmi Operativi Regionali (POR) FESR e FSE 2014-2020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5425"/>
            <a:ext cx="2133600" cy="136525"/>
          </a:xfrm>
        </p:spPr>
        <p:txBody>
          <a:bodyPr/>
          <a:lstStyle/>
          <a:p>
            <a:fld id="{7C10DAF5-77F7-1749-8272-35FA24C5A786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9D65ACF2-01F4-4919-A84F-223373049542}"/>
              </a:ext>
            </a:extLst>
          </p:cNvPr>
          <p:cNvSpPr/>
          <p:nvPr/>
        </p:nvSpPr>
        <p:spPr>
          <a:xfrm>
            <a:off x="603843" y="6278880"/>
            <a:ext cx="1599426" cy="235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 descr="Immagine che contiene mappa&#10;&#10;Descrizione generata automaticamente">
            <a:extLst>
              <a:ext uri="{FF2B5EF4-FFF2-40B4-BE49-F238E27FC236}">
                <a16:creationId xmlns:a16="http://schemas.microsoft.com/office/drawing/2014/main" xmlns="" id="{AE662D8E-FD6D-4CBE-814D-1DA697AAB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141" y="982286"/>
            <a:ext cx="8104229" cy="500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940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La Strategia dei </a:t>
            </a:r>
            <a:r>
              <a:rPr lang="it-IT" b="1" dirty="0"/>
              <a:t>POR FESR e FSE 2014-2020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5425"/>
            <a:ext cx="2133600" cy="136525"/>
          </a:xfrm>
        </p:spPr>
        <p:txBody>
          <a:bodyPr/>
          <a:lstStyle/>
          <a:p>
            <a:fld id="{7C10DAF5-77F7-1749-8272-35FA24C5A786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9D65ACF2-01F4-4919-A84F-223373049542}"/>
              </a:ext>
            </a:extLst>
          </p:cNvPr>
          <p:cNvSpPr/>
          <p:nvPr/>
        </p:nvSpPr>
        <p:spPr>
          <a:xfrm>
            <a:off x="603843" y="6278880"/>
            <a:ext cx="1599426" cy="235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90ED6F7A-E927-4AD6-A5F4-B47E344BC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91" y="828136"/>
            <a:ext cx="8194618" cy="520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03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/>
              <a:t>Il POR FSE 2014-2020 – Assi prioritari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5425"/>
            <a:ext cx="2133600" cy="136525"/>
          </a:xfrm>
        </p:spPr>
        <p:txBody>
          <a:bodyPr/>
          <a:lstStyle/>
          <a:p>
            <a:fld id="{7C10DAF5-77F7-1749-8272-35FA24C5A786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9D65ACF2-01F4-4919-A84F-223373049542}"/>
              </a:ext>
            </a:extLst>
          </p:cNvPr>
          <p:cNvSpPr/>
          <p:nvPr/>
        </p:nvSpPr>
        <p:spPr>
          <a:xfrm>
            <a:off x="603843" y="6278880"/>
            <a:ext cx="1599426" cy="235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xmlns="" id="{852F7269-F0E8-4B34-AAE2-E8DA0B7F5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55" y="853317"/>
            <a:ext cx="6838012" cy="3190709"/>
          </a:xfrm>
          <a:prstGeom prst="rect">
            <a:avLst/>
          </a:prstGeom>
        </p:spPr>
      </p:pic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xmlns="" id="{6D62C54B-6A37-4542-A5AB-D9F4CF44A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55" y="4066338"/>
            <a:ext cx="6838012" cy="247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540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/>
              <a:t>Il POR FSE 2014-2020 – risultati al 31.12.2019 (1/2)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5425"/>
            <a:ext cx="2133600" cy="136525"/>
          </a:xfrm>
        </p:spPr>
        <p:txBody>
          <a:bodyPr/>
          <a:lstStyle/>
          <a:p>
            <a:fld id="{7C10DAF5-77F7-1749-8272-35FA24C5A786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9D65ACF2-01F4-4919-A84F-223373049542}"/>
              </a:ext>
            </a:extLst>
          </p:cNvPr>
          <p:cNvSpPr/>
          <p:nvPr/>
        </p:nvSpPr>
        <p:spPr>
          <a:xfrm>
            <a:off x="603843" y="6278880"/>
            <a:ext cx="1599426" cy="235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F5ABCE57-0106-4546-BAD9-F88DA1341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160" y="991820"/>
            <a:ext cx="958440" cy="1448003"/>
          </a:xfrm>
          <a:prstGeom prst="rect">
            <a:avLst/>
          </a:prstGeom>
        </p:spPr>
      </p:pic>
      <p:pic>
        <p:nvPicPr>
          <p:cNvPr id="9" name="Immagine 8" descr="Immagine che contiene testo&#10;&#10;Descrizione generata automaticamente">
            <a:extLst>
              <a:ext uri="{FF2B5EF4-FFF2-40B4-BE49-F238E27FC236}">
                <a16:creationId xmlns:a16="http://schemas.microsoft.com/office/drawing/2014/main" xmlns="" id="{66E490EE-8031-4496-8833-17BADD017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3676" y="991821"/>
            <a:ext cx="2784782" cy="4740053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B98DD4A8-C621-414F-B5F0-AD825C33E7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8675" y="991821"/>
            <a:ext cx="905001" cy="1448002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xmlns="" id="{02952C55-B20B-45C6-8512-D8252C46B2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6777" y="852623"/>
            <a:ext cx="2784782" cy="501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25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/>
              <a:t>Il POR FSE 2014-2020 – risultati al 31.12.2019 (2/2)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5425"/>
            <a:ext cx="2133600" cy="136525"/>
          </a:xfrm>
        </p:spPr>
        <p:txBody>
          <a:bodyPr/>
          <a:lstStyle/>
          <a:p>
            <a:fld id="{7C10DAF5-77F7-1749-8272-35FA24C5A786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9D65ACF2-01F4-4919-A84F-223373049542}"/>
              </a:ext>
            </a:extLst>
          </p:cNvPr>
          <p:cNvSpPr/>
          <p:nvPr/>
        </p:nvSpPr>
        <p:spPr>
          <a:xfrm>
            <a:off x="603843" y="6278880"/>
            <a:ext cx="1599426" cy="235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xmlns="" id="{6B477449-2986-495F-B3D4-5FC7CD6D5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950" y="924342"/>
            <a:ext cx="2868582" cy="500931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A62F7B4C-EDAA-41F2-990F-A69D67DEF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843" y="1053498"/>
            <a:ext cx="943107" cy="1476581"/>
          </a:xfrm>
          <a:prstGeom prst="rect">
            <a:avLst/>
          </a:prstGeom>
        </p:spPr>
      </p:pic>
      <p:pic>
        <p:nvPicPr>
          <p:cNvPr id="1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xmlns="" id="{13B7D027-B0D0-42A0-BA2D-F9A19ECE34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2316" y="1022365"/>
            <a:ext cx="2762397" cy="4813267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xmlns="" id="{EFA7BDF5-1E39-41C6-9875-6C71E6E90D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9209" y="1053498"/>
            <a:ext cx="943107" cy="147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578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/>
              <a:t>Il POR FESR 2014-2020 – Assi prioritari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5425"/>
            <a:ext cx="2133600" cy="136525"/>
          </a:xfrm>
        </p:spPr>
        <p:txBody>
          <a:bodyPr/>
          <a:lstStyle/>
          <a:p>
            <a:fld id="{7C10DAF5-77F7-1749-8272-35FA24C5A786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9D65ACF2-01F4-4919-A84F-223373049542}"/>
              </a:ext>
            </a:extLst>
          </p:cNvPr>
          <p:cNvSpPr/>
          <p:nvPr/>
        </p:nvSpPr>
        <p:spPr>
          <a:xfrm>
            <a:off x="603843" y="6278880"/>
            <a:ext cx="1599426" cy="235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064298F2-0360-4674-B9B1-98896A3E4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523" y="3678548"/>
            <a:ext cx="6383383" cy="2896877"/>
          </a:xfrm>
          <a:prstGeom prst="rect">
            <a:avLst/>
          </a:prstGeom>
        </p:spPr>
      </p:pic>
      <p:pic>
        <p:nvPicPr>
          <p:cNvPr id="11" name="Immagine 10" descr="Immagine che contiene tavolo&#10;&#10;Descrizione generata automaticamente">
            <a:extLst>
              <a:ext uri="{FF2B5EF4-FFF2-40B4-BE49-F238E27FC236}">
                <a16:creationId xmlns:a16="http://schemas.microsoft.com/office/drawing/2014/main" xmlns="" id="{0E92DF76-6AE4-41FA-B607-1557CF75C5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522" y="823230"/>
            <a:ext cx="6383383" cy="285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024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/>
              <a:t>Il POR FESR 2014-2020 – risultati al 31.12.2019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5425"/>
            <a:ext cx="2133600" cy="136525"/>
          </a:xfrm>
        </p:spPr>
        <p:txBody>
          <a:bodyPr/>
          <a:lstStyle/>
          <a:p>
            <a:fld id="{7C10DAF5-77F7-1749-8272-35FA24C5A786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9D65ACF2-01F4-4919-A84F-223373049542}"/>
              </a:ext>
            </a:extLst>
          </p:cNvPr>
          <p:cNvSpPr/>
          <p:nvPr/>
        </p:nvSpPr>
        <p:spPr>
          <a:xfrm>
            <a:off x="603843" y="6278880"/>
            <a:ext cx="1599426" cy="235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23055E84-0EA1-4B78-9422-B26F377A9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423" y="869269"/>
            <a:ext cx="1120144" cy="660295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xmlns="" id="{BEEFE348-0DFE-42C0-983D-EDCDB0DEE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6736" y="886438"/>
            <a:ext cx="1155576" cy="658618"/>
          </a:xfrm>
          <a:prstGeom prst="rect">
            <a:avLst/>
          </a:prstGeom>
        </p:spPr>
      </p:pic>
      <p:pic>
        <p:nvPicPr>
          <p:cNvPr id="15" name="Immagine 14" descr="Immagine che contiene testo&#10;&#10;Descrizione generata automaticamente">
            <a:extLst>
              <a:ext uri="{FF2B5EF4-FFF2-40B4-BE49-F238E27FC236}">
                <a16:creationId xmlns:a16="http://schemas.microsoft.com/office/drawing/2014/main" xmlns="" id="{FB96E1E4-88F2-4C41-9121-E7B69B7946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4977" y="1529564"/>
            <a:ext cx="1980491" cy="1309232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xmlns="" id="{7814E430-AE5B-4E97-8C22-384116596C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546" y="1529564"/>
            <a:ext cx="2057914" cy="1797967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xmlns="" id="{4A180849-6839-4DDA-9A5F-5A3260C9EB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3971" y="886438"/>
            <a:ext cx="1145694" cy="612549"/>
          </a:xfrm>
          <a:prstGeom prst="rect">
            <a:avLst/>
          </a:prstGeom>
        </p:spPr>
      </p:pic>
      <p:pic>
        <p:nvPicPr>
          <p:cNvPr id="21" name="Immagine 20" descr="Immagine che contiene testo&#10;&#10;Descrizione generata automaticamente">
            <a:extLst>
              <a:ext uri="{FF2B5EF4-FFF2-40B4-BE49-F238E27FC236}">
                <a16:creationId xmlns:a16="http://schemas.microsoft.com/office/drawing/2014/main" xmlns="" id="{4ABE6347-7EF4-4D21-AE71-F164CC42E6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9982" y="1497449"/>
            <a:ext cx="2048032" cy="1689366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xmlns="" id="{B4168E35-D014-48CD-A1A7-F5E4A6E0A7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843" y="3588466"/>
            <a:ext cx="1298284" cy="694132"/>
          </a:xfrm>
          <a:prstGeom prst="rect">
            <a:avLst/>
          </a:prstGeom>
        </p:spPr>
      </p:pic>
      <p:pic>
        <p:nvPicPr>
          <p:cNvPr id="25" name="Immagine 24" descr="Immagine che contiene testo&#10;&#10;Descrizione generata automaticamente">
            <a:extLst>
              <a:ext uri="{FF2B5EF4-FFF2-40B4-BE49-F238E27FC236}">
                <a16:creationId xmlns:a16="http://schemas.microsoft.com/office/drawing/2014/main" xmlns="" id="{3529119C-2E9B-4204-94F9-1A3B144600E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1590" y="4290419"/>
            <a:ext cx="2121825" cy="1797967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xmlns="" id="{C0BD5C9C-E405-4FCD-9E95-6A57E5841D5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66736" y="3552560"/>
            <a:ext cx="1309848" cy="749449"/>
          </a:xfrm>
          <a:prstGeom prst="rect">
            <a:avLst/>
          </a:prstGeom>
        </p:spPr>
      </p:pic>
      <p:pic>
        <p:nvPicPr>
          <p:cNvPr id="29" name="Immagine 28" descr="Immagine che contiene testo&#10;&#10;Descrizione generata automaticamente">
            <a:extLst>
              <a:ext uri="{FF2B5EF4-FFF2-40B4-BE49-F238E27FC236}">
                <a16:creationId xmlns:a16="http://schemas.microsoft.com/office/drawing/2014/main" xmlns="" id="{0635769F-CC03-40E5-A651-22A7D200EC5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86781" y="4296954"/>
            <a:ext cx="2162572" cy="1547255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xmlns="" id="{CA384756-37AC-408A-83A2-1D12A7D2AE9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36714" y="3632423"/>
            <a:ext cx="1309847" cy="683126"/>
          </a:xfrm>
          <a:prstGeom prst="rect">
            <a:avLst/>
          </a:prstGeom>
        </p:spPr>
      </p:pic>
      <p:pic>
        <p:nvPicPr>
          <p:cNvPr id="33" name="Immagine 32" descr="Immagine che contiene testo&#10;&#10;Descrizione generata automaticamente">
            <a:extLst>
              <a:ext uri="{FF2B5EF4-FFF2-40B4-BE49-F238E27FC236}">
                <a16:creationId xmlns:a16="http://schemas.microsoft.com/office/drawing/2014/main" xmlns="" id="{E2250006-2A96-4BC4-9BBE-2145E618F1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16817" y="4314402"/>
            <a:ext cx="2209423" cy="143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557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03843" y="409572"/>
            <a:ext cx="8278356" cy="276999"/>
          </a:xfrm>
        </p:spPr>
        <p:txBody>
          <a:bodyPr/>
          <a:lstStyle/>
          <a:p>
            <a:r>
              <a:rPr lang="it-IT" dirty="0"/>
              <a:t>Emergenza COVID 19 - C</a:t>
            </a:r>
            <a:r>
              <a:rPr lang="it-IT" b="1" dirty="0"/>
              <a:t>ontenuti Accordo Stato-Regione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5425"/>
            <a:ext cx="2133600" cy="136525"/>
          </a:xfrm>
        </p:spPr>
        <p:txBody>
          <a:bodyPr/>
          <a:lstStyle/>
          <a:p>
            <a:fld id="{7C10DAF5-77F7-1749-8272-35FA24C5A786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9D65ACF2-01F4-4919-A84F-223373049542}"/>
              </a:ext>
            </a:extLst>
          </p:cNvPr>
          <p:cNvSpPr/>
          <p:nvPr/>
        </p:nvSpPr>
        <p:spPr>
          <a:xfrm>
            <a:off x="603843" y="6278880"/>
            <a:ext cx="1599426" cy="235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05BD16CC-C2D6-42E7-BDC2-385D26E38156}"/>
              </a:ext>
            </a:extLst>
          </p:cNvPr>
          <p:cNvSpPr txBox="1"/>
          <p:nvPr/>
        </p:nvSpPr>
        <p:spPr>
          <a:xfrm>
            <a:off x="603843" y="938254"/>
            <a:ext cx="81902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600" b="1" dirty="0"/>
              <a:t>Regione Lombardia ha firmato l’Accordo </a:t>
            </a:r>
            <a:r>
              <a:rPr lang="it-IT" sz="1600" dirty="0"/>
              <a:t>per la riprogrammazione dei POR FESR ed FSE 2014-2020 in risposta all’emergenza COVID-19 (DGR XI/3372 </a:t>
            </a:r>
            <a:r>
              <a:rPr lang="it-IT" sz="1600"/>
              <a:t>del 14/07/2020)</a:t>
            </a:r>
            <a:endParaRPr lang="it-IT" sz="1600" dirty="0"/>
          </a:p>
          <a:p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600" b="1" dirty="0"/>
              <a:t>Importo destinato all’Accordo</a:t>
            </a:r>
            <a:r>
              <a:rPr lang="it-IT" sz="1600" dirty="0"/>
              <a:t>: 362 M€ di cui 193,5 M€ FESR 2014-2020 e 168,5 M€ FSE 2014-2020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600" b="1" dirty="0"/>
              <a:t>Ambiti prioritari a cui sono destinate le risorse</a:t>
            </a:r>
            <a:r>
              <a:rPr lang="it-IT" sz="1600" dirty="0"/>
              <a:t>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sz="1600" dirty="0"/>
              <a:t>Emergenza sanitaria: acquisto attrezzature e DPI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sz="1600" dirty="0"/>
              <a:t>Lavoro: Cassa Integrazione in Deroga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600" b="1" dirty="0"/>
              <a:t>Impegno di Regione Lombardia </a:t>
            </a:r>
            <a:r>
              <a:rPr lang="it-IT" sz="1600" dirty="0"/>
              <a:t>a destinare una somma fino a 362 M€ per la rendicontazione di spese emergenziali anticipate dallo Stato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1600" b="1" dirty="0"/>
              <a:t>Riprogrammazione POR e assegnazione risorse FSC: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sz="1600" dirty="0"/>
              <a:t>le risorse destinate all’accordo sono state definite dalle Autorità di Gestione FESR e FSE 2014-2020 individuando iniziative che troveranno copertura finanziaria su assegnazione del Fondo Sviluppo e Coesione 2014-2020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sz="1600" dirty="0"/>
              <a:t>nella seduta del 28/07/2020 il CIPE ha deliberato l’assegnazione a Regione Lombardia delle risorse FSC 2014-2020 funzionali all’attuazione dell’Accordo. La Delibera è stata pubblicata sulla G.U. del 08/09/2020 (Delibera n. 42/2020)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4704563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2912</TotalTime>
  <Words>252</Words>
  <Application>Microsoft Office PowerPoint</Application>
  <PresentationFormat>Presentazione su schermo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Presentazione standard di PowerPoint</vt:lpstr>
      <vt:lpstr>I Programmi Operativi Regionali (POR) FESR e FSE 2014-2020</vt:lpstr>
      <vt:lpstr>La Strategia dei POR FESR e FSE 2014-2020</vt:lpstr>
      <vt:lpstr>Il POR FSE 2014-2020 – Assi prioritari</vt:lpstr>
      <vt:lpstr>Il POR FSE 2014-2020 – risultati al 31.12.2019 (1/2)</vt:lpstr>
      <vt:lpstr>Il POR FSE 2014-2020 – risultati al 31.12.2019 (2/2)</vt:lpstr>
      <vt:lpstr>Il POR FESR 2014-2020 – Assi prioritari</vt:lpstr>
      <vt:lpstr>Il POR FESR 2014-2020 – risultati al 31.12.2019</vt:lpstr>
      <vt:lpstr>Emergenza COVID 19 - Contenuti Accordo Stato-Regione</vt:lpstr>
      <vt:lpstr>Presentazione standard di PowerPoint</vt:lpstr>
    </vt:vector>
  </TitlesOfParts>
  <Company>••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•• ••</dc:creator>
  <cp:lastModifiedBy>Staff4 Ancilombardia</cp:lastModifiedBy>
  <cp:revision>190</cp:revision>
  <cp:lastPrinted>2020-10-15T07:14:48Z</cp:lastPrinted>
  <dcterms:created xsi:type="dcterms:W3CDTF">2016-08-02T10:47:49Z</dcterms:created>
  <dcterms:modified xsi:type="dcterms:W3CDTF">2020-10-15T13:07:10Z</dcterms:modified>
</cp:coreProperties>
</file>