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437" r:id="rId3"/>
    <p:sldId id="449" r:id="rId4"/>
    <p:sldId id="451" r:id="rId5"/>
    <p:sldId id="452" r:id="rId6"/>
    <p:sldId id="269" r:id="rId7"/>
    <p:sldId id="450" r:id="rId8"/>
    <p:sldId id="428" r:id="rId9"/>
    <p:sldId id="427" r:id="rId10"/>
    <p:sldId id="284" r:id="rId11"/>
    <p:sldId id="453" r:id="rId12"/>
    <p:sldId id="454"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bio Sgaragli"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3282" autoAdjust="0"/>
  </p:normalViewPr>
  <p:slideViewPr>
    <p:cSldViewPr snapToGrid="0" snapToObjects="1">
      <p:cViewPr varScale="1">
        <p:scale>
          <a:sx n="118" d="100"/>
          <a:sy n="118" d="100"/>
        </p:scale>
        <p:origin x="1384"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5C7862-E4E9-43D8-8DE2-66D8A35C0257}" type="datetimeFigureOut">
              <a:rPr lang="it-IT" smtClean="0"/>
              <a:t>03/11/20</a:t>
            </a:fld>
            <a:endParaRPr lang="it-IT"/>
          </a:p>
        </p:txBody>
      </p:sp>
      <p:sp>
        <p:nvSpPr>
          <p:cNvPr id="4" name="Segnaposto immagin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496051-ABC2-4792-9BA1-C0C8BE7E15F7}" type="slidenum">
              <a:rPr lang="it-IT" smtClean="0"/>
              <a:t>‹N›</a:t>
            </a:fld>
            <a:endParaRPr lang="it-IT"/>
          </a:p>
        </p:txBody>
      </p:sp>
    </p:spTree>
    <p:extLst>
      <p:ext uri="{BB962C8B-B14F-4D97-AF65-F5344CB8AC3E}">
        <p14:creationId xmlns:p14="http://schemas.microsoft.com/office/powerpoint/2010/main" val="206970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CLASH DI MACRO TREND &gt; PWC MACROTREND</a:t>
            </a:r>
          </a:p>
          <a:p>
            <a:r>
              <a:rPr lang="it-IT" dirty="0"/>
              <a:t>PRESSIONE SUI SISTEMI URBANI</a:t>
            </a:r>
          </a:p>
          <a:p>
            <a:r>
              <a:rPr lang="it-IT" dirty="0"/>
              <a:t>MIO LAVORO CON LE CITTA’ &gt; INNOVAZIONE SOCIALE: nuove risposte alle</a:t>
            </a:r>
            <a:r>
              <a:rPr lang="it-IT" baseline="0" dirty="0"/>
              <a:t> </a:t>
            </a:r>
            <a:r>
              <a:rPr lang="it-IT" baseline="0"/>
              <a:t>sfide sociali, </a:t>
            </a:r>
            <a:endParaRPr lang="it-IT" dirty="0"/>
          </a:p>
        </p:txBody>
      </p:sp>
      <p:sp>
        <p:nvSpPr>
          <p:cNvPr id="4" name="Segnaposto numero diapositiva 3"/>
          <p:cNvSpPr>
            <a:spLocks noGrp="1"/>
          </p:cNvSpPr>
          <p:nvPr>
            <p:ph type="sldNum" sz="quarter" idx="10"/>
          </p:nvPr>
        </p:nvSpPr>
        <p:spPr/>
        <p:txBody>
          <a:bodyPr/>
          <a:lstStyle/>
          <a:p>
            <a:fld id="{C4496051-ABC2-4792-9BA1-C0C8BE7E15F7}" type="slidenum">
              <a:rPr lang="it-IT" smtClean="0"/>
              <a:t>2</a:t>
            </a:fld>
            <a:endParaRPr lang="it-IT"/>
          </a:p>
        </p:txBody>
      </p:sp>
    </p:spTree>
    <p:extLst>
      <p:ext uri="{BB962C8B-B14F-4D97-AF65-F5344CB8AC3E}">
        <p14:creationId xmlns:p14="http://schemas.microsoft.com/office/powerpoint/2010/main" val="415540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ESTRATTO </a:t>
            </a:r>
            <a:r>
              <a:rPr lang="it-IT" sz="1200" kern="1200" baseline="0" dirty="0">
                <a:solidFill>
                  <a:schemeClr val="tx1"/>
                </a:solidFill>
                <a:effectLst/>
                <a:latin typeface="+mn-lt"/>
                <a:ea typeface="+mn-ea"/>
                <a:cs typeface="+mn-cs"/>
              </a:rPr>
              <a:t>DALLA MIA PREFAZIONE AL PROSSIMO LIBRO UN USCITA DELLA FONDAZIONE</a:t>
            </a:r>
            <a:endParaRPr lang="it-IT"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Quarto </a:t>
            </a:r>
            <a:r>
              <a:rPr lang="it-IT" sz="1200" kern="1200" dirty="0" err="1">
                <a:solidFill>
                  <a:schemeClr val="tx1"/>
                </a:solidFill>
                <a:effectLst/>
                <a:latin typeface="+mn-lt"/>
                <a:ea typeface="+mn-ea"/>
                <a:cs typeface="+mn-cs"/>
              </a:rPr>
              <a:t>Oggiaro</a:t>
            </a:r>
            <a:r>
              <a:rPr lang="it-IT" sz="1200" kern="1200" dirty="0">
                <a:solidFill>
                  <a:schemeClr val="tx1"/>
                </a:solidFill>
                <a:effectLst/>
                <a:latin typeface="+mn-lt"/>
                <a:ea typeface="+mn-ea"/>
                <a:cs typeface="+mn-cs"/>
              </a:rPr>
              <a:t>, Milano. Un quartiere con una densità abitativa bassa rispetto ad altre zone della città, dove negli ultimi anni l’amministrazione locale ha deciso di investire, con l’obiettivo di supportare gli stessi cittadini che, con un processo che oggi definiremmo “dal basso”, si sono attivati per affrontare una serie di sfide sociali. Un quartiere ricco di sperimentazioni, portate avanti dalla miriade di Associazioni di cittadini e organizzazioni del terzo settore che operano sul territorio. Una zona con la percentuale di anziani tra le più alte della città, molti dei quali con problemi di mobilità e mancanza di mezzi di spostamento. Un servizio di accompagnamento agli anziani con difficoltà di mobilità è esistito per diversi anni grazie al generoso contributo di Fondazioni bancarie, organizzazioni del terzo settore e volontari. Quel servizio era destinato a essere rimesso in discussione una volta terminate le risorse a disposizione, nonostante fosse sostenuto anche con i voucher del Comune e, da poco tempo, con un contributo minimo per le corse da parte dei beneficiari. Una Call For Solutions ha raccolto proposte da giovani di tutta Milano per sostituire il servizio attivo con un modello di servizio e di business che lo rendesse sostenibile nel medio-lungo periodo. Delle proposte arrivate, dopo un percorso di accelerazione della durata di tre mesi, la migliore si è aggiudicata la possibilità di essere prima testata, e dopo scalata. In questo momento, una Start Up a vocazione sociale di nome UGO sta affiancando gli operatori dell’attuale servizio per sostituirlo gradualmente, nel corso di un percorso di incubazione di nove mesi.</a:t>
            </a:r>
          </a:p>
          <a:p>
            <a:r>
              <a:rPr lang="it-IT" sz="1200" kern="1200" dirty="0">
                <a:solidFill>
                  <a:schemeClr val="tx1"/>
                </a:solidFill>
                <a:effectLst/>
                <a:latin typeface="+mn-lt"/>
                <a:ea typeface="+mn-ea"/>
                <a:cs typeface="+mn-cs"/>
              </a:rPr>
              <a:t>La Start Up UGO era già in esistenza al momento del lancio della Call, e, come molte Start Up di questo tipo, è animata da un team di giovani motivati a costruirsi una carriera da imprenditori e dimostrare che si può coniugare business e sociale. Quello che spesso manca a questi giovani con buone idee sono investimenti, e opportunità di incrociare un potenziale mercato pronto a ricevere la loro innovazione. Per questo motivo esistono strutture come </a:t>
            </a:r>
            <a:r>
              <a:rPr lang="it-IT" sz="1200" kern="1200" dirty="0" err="1">
                <a:solidFill>
                  <a:schemeClr val="tx1"/>
                </a:solidFill>
                <a:effectLst/>
                <a:latin typeface="+mn-lt"/>
                <a:ea typeface="+mn-ea"/>
                <a:cs typeface="+mn-cs"/>
              </a:rPr>
              <a:t>FabriQ</a:t>
            </a:r>
            <a:r>
              <a:rPr lang="it-IT" sz="1200" kern="1200" dirty="0">
                <a:solidFill>
                  <a:schemeClr val="tx1"/>
                </a:solidFill>
                <a:effectLst/>
                <a:latin typeface="+mn-lt"/>
                <a:ea typeface="+mn-ea"/>
                <a:cs typeface="+mn-cs"/>
              </a:rPr>
              <a:t>, l’incubatore di innovazione sociale del Comune di Milano, </a:t>
            </a:r>
            <a:r>
              <a:rPr lang="it-IT" sz="1200" kern="1200" dirty="0" err="1">
                <a:solidFill>
                  <a:schemeClr val="tx1"/>
                </a:solidFill>
                <a:effectLst/>
                <a:latin typeface="+mn-lt"/>
                <a:ea typeface="+mn-ea"/>
                <a:cs typeface="+mn-cs"/>
              </a:rPr>
              <a:t>perchè</a:t>
            </a:r>
            <a:r>
              <a:rPr lang="it-IT" sz="1200" kern="1200" dirty="0">
                <a:solidFill>
                  <a:schemeClr val="tx1"/>
                </a:solidFill>
                <a:effectLst/>
                <a:latin typeface="+mn-lt"/>
                <a:ea typeface="+mn-ea"/>
                <a:cs typeface="+mn-cs"/>
              </a:rPr>
              <a:t> contribuiscono a creare opportunità per fasce della popolazione a cui mancano le stesse possibilità di accesso, e così facendo contribuiscono a ridurre le asimmetrie tra centro e periferia che caratterizzano molte città oggi.</a:t>
            </a:r>
            <a:r>
              <a:rPr lang="it-IT" dirty="0">
                <a:effectLst/>
              </a:rPr>
              <a:t> </a:t>
            </a:r>
            <a:endParaRPr lang="it-IT" dirty="0"/>
          </a:p>
        </p:txBody>
      </p:sp>
      <p:sp>
        <p:nvSpPr>
          <p:cNvPr id="4" name="Segnaposto numero diapositiva 3"/>
          <p:cNvSpPr>
            <a:spLocks noGrp="1"/>
          </p:cNvSpPr>
          <p:nvPr>
            <p:ph type="sldNum" sz="quarter" idx="10"/>
          </p:nvPr>
        </p:nvSpPr>
        <p:spPr/>
        <p:txBody>
          <a:bodyPr/>
          <a:lstStyle/>
          <a:p>
            <a:fld id="{C4496051-ABC2-4792-9BA1-C0C8BE7E15F7}" type="slidenum">
              <a:rPr lang="it-IT" smtClean="0"/>
              <a:t>3</a:t>
            </a:fld>
            <a:endParaRPr lang="it-IT"/>
          </a:p>
        </p:txBody>
      </p:sp>
    </p:spTree>
    <p:extLst>
      <p:ext uri="{BB962C8B-B14F-4D97-AF65-F5344CB8AC3E}">
        <p14:creationId xmlns:p14="http://schemas.microsoft.com/office/powerpoint/2010/main" val="2808929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SHARING ECONOMY</a:t>
            </a:r>
          </a:p>
          <a:p>
            <a:r>
              <a:rPr lang="it-IT" dirty="0"/>
              <a:t>OPEN SOURCE</a:t>
            </a:r>
          </a:p>
          <a:p>
            <a:r>
              <a:rPr lang="it-IT" dirty="0"/>
              <a:t>PEER TO PEER</a:t>
            </a:r>
          </a:p>
          <a:p>
            <a:r>
              <a:rPr lang="it-IT" dirty="0"/>
              <a:t>ECONOMIA</a:t>
            </a:r>
            <a:r>
              <a:rPr lang="it-IT" baseline="0" dirty="0"/>
              <a:t> COLLABORATIVA</a:t>
            </a:r>
          </a:p>
          <a:p>
            <a:r>
              <a:rPr lang="it-IT" baseline="0" dirty="0"/>
              <a:t>ECONOMIA DELLE SOLUZIONI</a:t>
            </a:r>
            <a:endParaRPr lang="it-IT" dirty="0"/>
          </a:p>
        </p:txBody>
      </p:sp>
      <p:sp>
        <p:nvSpPr>
          <p:cNvPr id="4" name="Segnaposto numero diapositiva 3"/>
          <p:cNvSpPr>
            <a:spLocks noGrp="1"/>
          </p:cNvSpPr>
          <p:nvPr>
            <p:ph type="sldNum" sz="quarter" idx="10"/>
          </p:nvPr>
        </p:nvSpPr>
        <p:spPr/>
        <p:txBody>
          <a:bodyPr/>
          <a:lstStyle/>
          <a:p>
            <a:fld id="{C4496051-ABC2-4792-9BA1-C0C8BE7E15F7}" type="slidenum">
              <a:rPr lang="it-IT" smtClean="0"/>
              <a:t>4</a:t>
            </a:fld>
            <a:endParaRPr lang="it-IT"/>
          </a:p>
        </p:txBody>
      </p:sp>
    </p:spTree>
    <p:extLst>
      <p:ext uri="{BB962C8B-B14F-4D97-AF65-F5344CB8AC3E}">
        <p14:creationId xmlns:p14="http://schemas.microsoft.com/office/powerpoint/2010/main" val="1343396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DIGITALE</a:t>
            </a:r>
          </a:p>
          <a:p>
            <a:r>
              <a:rPr lang="it-IT" dirty="0"/>
              <a:t>MANIFATTURA DIGITALE &gt; ESEMPIO http://</a:t>
            </a:r>
            <a:r>
              <a:rPr lang="it-IT" dirty="0" err="1"/>
              <a:t>www.openbiomedical.org</a:t>
            </a:r>
            <a:r>
              <a:rPr lang="it-IT" dirty="0"/>
              <a:t>/ LOW COST, OPEN SOURCE, 3D PRINTABLE</a:t>
            </a:r>
          </a:p>
          <a:p>
            <a:endParaRPr lang="it-IT" dirty="0"/>
          </a:p>
        </p:txBody>
      </p:sp>
      <p:sp>
        <p:nvSpPr>
          <p:cNvPr id="4" name="Segnaposto numero diapositiva 3"/>
          <p:cNvSpPr>
            <a:spLocks noGrp="1"/>
          </p:cNvSpPr>
          <p:nvPr>
            <p:ph type="sldNum" sz="quarter" idx="10"/>
          </p:nvPr>
        </p:nvSpPr>
        <p:spPr/>
        <p:txBody>
          <a:bodyPr/>
          <a:lstStyle/>
          <a:p>
            <a:fld id="{C4496051-ABC2-4792-9BA1-C0C8BE7E15F7}" type="slidenum">
              <a:rPr lang="it-IT" smtClean="0"/>
              <a:t>5</a:t>
            </a:fld>
            <a:endParaRPr lang="it-IT"/>
          </a:p>
        </p:txBody>
      </p:sp>
    </p:spTree>
    <p:extLst>
      <p:ext uri="{BB962C8B-B14F-4D97-AF65-F5344CB8AC3E}">
        <p14:creationId xmlns:p14="http://schemas.microsoft.com/office/powerpoint/2010/main" val="2125346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4496051-ABC2-4792-9BA1-C0C8BE7E15F7}" type="slidenum">
              <a:rPr lang="it-IT" smtClean="0"/>
              <a:t>7</a:t>
            </a:fld>
            <a:endParaRPr lang="it-IT"/>
          </a:p>
        </p:txBody>
      </p:sp>
    </p:spTree>
    <p:extLst>
      <p:ext uri="{BB962C8B-B14F-4D97-AF65-F5344CB8AC3E}">
        <p14:creationId xmlns:p14="http://schemas.microsoft.com/office/powerpoint/2010/main" val="1968198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7" name="Picture 6" descr="copertina pp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270768" y="313309"/>
            <a:ext cx="5275642" cy="1346942"/>
          </a:xfrm>
        </p:spPr>
        <p:txBody>
          <a:bodyPr/>
          <a:lstStyle>
            <a:lvl1pPr>
              <a:defRPr>
                <a:solidFill>
                  <a:srgbClr val="FFFFFF"/>
                </a:solidFill>
              </a:defRPr>
            </a:lvl1pPr>
          </a:lstStyle>
          <a:p>
            <a:r>
              <a:rPr lang="sl-SI"/>
              <a:t>Uredite slog naslova matrice</a:t>
            </a:r>
            <a:endParaRPr lang="en-US" dirty="0"/>
          </a:p>
        </p:txBody>
      </p:sp>
      <p:sp>
        <p:nvSpPr>
          <p:cNvPr id="3" name="Subtitle 2"/>
          <p:cNvSpPr>
            <a:spLocks noGrp="1"/>
          </p:cNvSpPr>
          <p:nvPr>
            <p:ph type="subTitle" idx="1"/>
          </p:nvPr>
        </p:nvSpPr>
        <p:spPr>
          <a:xfrm>
            <a:off x="270768" y="1765108"/>
            <a:ext cx="5275642" cy="1149542"/>
          </a:xfrm>
        </p:spPr>
        <p:txBody>
          <a:bodyPr/>
          <a:lstStyle>
            <a:lvl1pPr marL="0" indent="0" algn="ctr">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a:t>Uredite slog podnaslova matrice</a:t>
            </a:r>
            <a:endParaRPr lang="en-US" dirty="0"/>
          </a:p>
        </p:txBody>
      </p:sp>
      <p:sp>
        <p:nvSpPr>
          <p:cNvPr id="4" name="Date Placeholder 3"/>
          <p:cNvSpPr>
            <a:spLocks noGrp="1"/>
          </p:cNvSpPr>
          <p:nvPr>
            <p:ph type="dt" sz="half" idx="10"/>
          </p:nvPr>
        </p:nvSpPr>
        <p:spPr/>
        <p:txBody>
          <a:bodyPr/>
          <a:lstStyle/>
          <a:p>
            <a:fld id="{78DC9899-BE66-6341-9DCE-5D9A643D1369}" type="datetimeFigureOut">
              <a:rPr lang="en-US" smtClean="0"/>
              <a:pPr/>
              <a:t>11/3/20</a:t>
            </a:fld>
            <a:endParaRPr lang="en-US" dirty="0"/>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E8E6277-4C21-ED49-A058-E7966C164646}" type="slidenum">
              <a:rPr lang="en-US" smtClean="0"/>
              <a:pPr/>
              <a:t>‹N›</a:t>
            </a:fld>
            <a:endParaRPr lang="en-US"/>
          </a:p>
        </p:txBody>
      </p:sp>
    </p:spTree>
    <p:extLst>
      <p:ext uri="{BB962C8B-B14F-4D97-AF65-F5344CB8AC3E}">
        <p14:creationId xmlns:p14="http://schemas.microsoft.com/office/powerpoint/2010/main" val="4003003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Uredite slog naslova matrice</a:t>
            </a:r>
            <a:endParaRPr lang="en-US"/>
          </a:p>
        </p:txBody>
      </p:sp>
      <p:sp>
        <p:nvSpPr>
          <p:cNvPr id="3" name="Vertical Text Placeholder 2"/>
          <p:cNvSpPr>
            <a:spLocks noGrp="1"/>
          </p:cNvSpPr>
          <p:nvPr>
            <p:ph type="body" orient="vert" idx="1"/>
          </p:nvPr>
        </p:nvSpPr>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4" name="Date Placeholder 3"/>
          <p:cNvSpPr>
            <a:spLocks noGrp="1"/>
          </p:cNvSpPr>
          <p:nvPr>
            <p:ph type="dt" sz="half" idx="10"/>
          </p:nvPr>
        </p:nvSpPr>
        <p:spPr/>
        <p:txBody>
          <a:bodyPr/>
          <a:lstStyle/>
          <a:p>
            <a:fld id="{78DC9899-BE66-6341-9DCE-5D9A643D1369}" type="datetimeFigureOut">
              <a:rPr lang="en-US" smtClean="0"/>
              <a:pPr/>
              <a:t>11/3/20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325679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sl-SI"/>
              <a:t>Uredite slog naslova matrice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4" name="Date Placeholder 3"/>
          <p:cNvSpPr>
            <a:spLocks noGrp="1"/>
          </p:cNvSpPr>
          <p:nvPr>
            <p:ph type="dt" sz="half" idx="10"/>
          </p:nvPr>
        </p:nvSpPr>
        <p:spPr/>
        <p:txBody>
          <a:bodyPr/>
          <a:lstStyle/>
          <a:p>
            <a:fld id="{78DC9899-BE66-6341-9DCE-5D9A643D1369}" type="datetimeFigureOut">
              <a:rPr lang="en-US" smtClean="0"/>
              <a:pPr/>
              <a:t>11/3/20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1960051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Uredite slog naslova matrice</a:t>
            </a:r>
            <a:endParaRPr lang="en-US"/>
          </a:p>
        </p:txBody>
      </p:sp>
      <p:sp>
        <p:nvSpPr>
          <p:cNvPr id="3" name="Content Placeholder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4" name="Date Placeholder 3"/>
          <p:cNvSpPr>
            <a:spLocks noGrp="1"/>
          </p:cNvSpPr>
          <p:nvPr>
            <p:ph type="dt" sz="half" idx="10"/>
          </p:nvPr>
        </p:nvSpPr>
        <p:spPr/>
        <p:txBody>
          <a:bodyPr/>
          <a:lstStyle/>
          <a:p>
            <a:fld id="{78DC9899-BE66-6341-9DCE-5D9A643D1369}" type="datetimeFigureOut">
              <a:rPr lang="en-US" smtClean="0"/>
              <a:pPr/>
              <a:t>11/3/20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3410207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sl-SI"/>
              <a:t>Uredite slog naslova matrice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a:t>Uredite sloge besedila matrice</a:t>
            </a:r>
          </a:p>
        </p:txBody>
      </p:sp>
      <p:sp>
        <p:nvSpPr>
          <p:cNvPr id="4" name="Date Placeholder 3"/>
          <p:cNvSpPr>
            <a:spLocks noGrp="1"/>
          </p:cNvSpPr>
          <p:nvPr>
            <p:ph type="dt" sz="half" idx="10"/>
          </p:nvPr>
        </p:nvSpPr>
        <p:spPr/>
        <p:txBody>
          <a:bodyPr/>
          <a:lstStyle/>
          <a:p>
            <a:fld id="{78DC9899-BE66-6341-9DCE-5D9A643D1369}" type="datetimeFigureOut">
              <a:rPr lang="en-US" smtClean="0"/>
              <a:pPr/>
              <a:t>11/3/20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82831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Uredite slog naslova matrice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5" name="Date Placeholder 4"/>
          <p:cNvSpPr>
            <a:spLocks noGrp="1"/>
          </p:cNvSpPr>
          <p:nvPr>
            <p:ph type="dt" sz="half" idx="10"/>
          </p:nvPr>
        </p:nvSpPr>
        <p:spPr/>
        <p:txBody>
          <a:bodyPr/>
          <a:lstStyle/>
          <a:p>
            <a:fld id="{78DC9899-BE66-6341-9DCE-5D9A643D1369}" type="datetimeFigureOut">
              <a:rPr lang="en-US" smtClean="0"/>
              <a:pPr/>
              <a:t>11/3/20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1702091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l-SI"/>
              <a:t>Uredite slog naslova matrice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Uredite sloge besedila matrice</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7" name="Date Placeholder 6"/>
          <p:cNvSpPr>
            <a:spLocks noGrp="1"/>
          </p:cNvSpPr>
          <p:nvPr>
            <p:ph type="dt" sz="half" idx="10"/>
          </p:nvPr>
        </p:nvSpPr>
        <p:spPr/>
        <p:txBody>
          <a:bodyPr/>
          <a:lstStyle/>
          <a:p>
            <a:fld id="{78DC9899-BE66-6341-9DCE-5D9A643D1369}" type="datetimeFigureOut">
              <a:rPr lang="en-US" smtClean="0"/>
              <a:pPr/>
              <a:t>11/3/20</a:t>
            </a:fld>
            <a:endParaRPr lang="en-US"/>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167487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a:t>Uredite slog naslova matrice</a:t>
            </a:r>
            <a:endParaRPr lang="en-US"/>
          </a:p>
        </p:txBody>
      </p:sp>
      <p:sp>
        <p:nvSpPr>
          <p:cNvPr id="3" name="Date Placeholder 2"/>
          <p:cNvSpPr>
            <a:spLocks noGrp="1"/>
          </p:cNvSpPr>
          <p:nvPr>
            <p:ph type="dt" sz="half" idx="10"/>
          </p:nvPr>
        </p:nvSpPr>
        <p:spPr/>
        <p:txBody>
          <a:bodyPr/>
          <a:lstStyle/>
          <a:p>
            <a:fld id="{78DC9899-BE66-6341-9DCE-5D9A643D1369}" type="datetimeFigureOut">
              <a:rPr lang="en-US" smtClean="0"/>
              <a:pPr/>
              <a:t>11/3/20</a:t>
            </a:fld>
            <a:endParaRPr lang="en-US"/>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3812806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C9899-BE66-6341-9DCE-5D9A643D1369}" type="datetimeFigureOut">
              <a:rPr lang="en-US" smtClean="0"/>
              <a:pPr/>
              <a:t>11/3/20</a:t>
            </a:fld>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3414484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sl-SI"/>
              <a:t>Uredite slog naslova matrice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5" name="Date Placeholder 4"/>
          <p:cNvSpPr>
            <a:spLocks noGrp="1"/>
          </p:cNvSpPr>
          <p:nvPr>
            <p:ph type="dt" sz="half" idx="10"/>
          </p:nvPr>
        </p:nvSpPr>
        <p:spPr/>
        <p:txBody>
          <a:bodyPr/>
          <a:lstStyle/>
          <a:p>
            <a:fld id="{78DC9899-BE66-6341-9DCE-5D9A643D1369}" type="datetimeFigureOut">
              <a:rPr lang="en-US" smtClean="0"/>
              <a:pPr/>
              <a:t>11/3/20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3469462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sl-SI"/>
              <a:t>Uredite slog naslova matrice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a:t>Kliknite ikono, če želite dodati sliko</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a:t>Uredite sloge besedila matrice</a:t>
            </a:r>
          </a:p>
        </p:txBody>
      </p:sp>
      <p:sp>
        <p:nvSpPr>
          <p:cNvPr id="5" name="Date Placeholder 4"/>
          <p:cNvSpPr>
            <a:spLocks noGrp="1"/>
          </p:cNvSpPr>
          <p:nvPr>
            <p:ph type="dt" sz="half" idx="10"/>
          </p:nvPr>
        </p:nvSpPr>
        <p:spPr/>
        <p:txBody>
          <a:bodyPr/>
          <a:lstStyle/>
          <a:p>
            <a:fld id="{78DC9899-BE66-6341-9DCE-5D9A643D1369}" type="datetimeFigureOut">
              <a:rPr lang="en-US" smtClean="0"/>
              <a:pPr/>
              <a:t>11/3/20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E8E6277-4C21-ED49-A058-E7966C164646}" type="slidenum">
              <a:rPr lang="en-US" smtClean="0"/>
              <a:pPr/>
              <a:t>‹N›</a:t>
            </a:fld>
            <a:endParaRPr lang="en-US"/>
          </a:p>
        </p:txBody>
      </p:sp>
    </p:spTree>
    <p:extLst>
      <p:ext uri="{BB962C8B-B14F-4D97-AF65-F5344CB8AC3E}">
        <p14:creationId xmlns:p14="http://schemas.microsoft.com/office/powerpoint/2010/main" val="2583994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Schermata 2013-04-23 alle 11.43.01.png"/>
          <p:cNvPicPr>
            <a:picLocks noChangeAspect="1"/>
          </p:cNvPicPr>
          <p:nvPr/>
        </p:nvPicPr>
        <p:blipFill>
          <a:blip r:embed="rId13">
            <a:alphaModFix amt="81000"/>
            <a:extLst>
              <a:ext uri="{28A0092B-C50C-407E-A947-70E740481C1C}">
                <a14:useLocalDpi xmlns:a14="http://schemas.microsoft.com/office/drawing/2010/main" val="0"/>
              </a:ext>
            </a:extLst>
          </a:blip>
          <a:stretch>
            <a:fillRect/>
          </a:stretch>
        </p:blipFill>
        <p:spPr>
          <a:xfrm>
            <a:off x="0" y="4672735"/>
            <a:ext cx="9144000" cy="368372"/>
          </a:xfrm>
          <a:prstGeom prst="rect">
            <a:avLst/>
          </a:prstGeom>
        </p:spPr>
      </p:pic>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bg1"/>
                </a:solidFill>
              </a:defRPr>
            </a:lvl1pPr>
          </a:lstStyle>
          <a:p>
            <a:fld id="{78DC9899-BE66-6341-9DCE-5D9A643D1369}" type="datetimeFigureOut">
              <a:rPr lang="en-US" smtClean="0"/>
              <a:pPr/>
              <a:t>11/3/20</a:t>
            </a:fld>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E8E6277-4C21-ED49-A058-E7966C164646}" type="slidenum">
              <a:rPr lang="en-US" smtClean="0"/>
              <a:pPr/>
              <a:t>‹N›</a:t>
            </a:fld>
            <a:endParaRPr lang="en-US" dirty="0"/>
          </a:p>
        </p:txBody>
      </p:sp>
    </p:spTree>
    <p:extLst>
      <p:ext uri="{BB962C8B-B14F-4D97-AF65-F5344CB8AC3E}">
        <p14:creationId xmlns:p14="http://schemas.microsoft.com/office/powerpoint/2010/main" val="13304322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rgbClr val="800000"/>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1" y="510977"/>
            <a:ext cx="5845628" cy="1346942"/>
          </a:xfrm>
        </p:spPr>
        <p:txBody>
          <a:bodyPr>
            <a:normAutofit fontScale="90000"/>
          </a:bodyPr>
          <a:lstStyle/>
          <a:p>
            <a:r>
              <a:rPr lang="en-GB" b="1" dirty="0" err="1"/>
              <a:t>Innovazione</a:t>
            </a:r>
            <a:r>
              <a:rPr lang="en-GB" b="1" dirty="0"/>
              <a:t> </a:t>
            </a:r>
            <a:r>
              <a:rPr lang="en-GB" b="1" dirty="0" err="1"/>
              <a:t>sociale</a:t>
            </a:r>
            <a:r>
              <a:rPr lang="en-GB" b="1" dirty="0"/>
              <a:t> come leva di policy </a:t>
            </a:r>
            <a:r>
              <a:rPr lang="en-GB" b="1" dirty="0" err="1"/>
              <a:t>urbana</a:t>
            </a:r>
            <a:br>
              <a:rPr lang="en-GB" sz="2700" dirty="0"/>
            </a:br>
            <a:br>
              <a:rPr lang="en-GB" sz="2700" dirty="0"/>
            </a:br>
            <a:r>
              <a:rPr lang="en-GB" sz="2700" dirty="0"/>
              <a:t>Fabio </a:t>
            </a:r>
            <a:r>
              <a:rPr lang="en-GB" sz="2700" dirty="0" err="1"/>
              <a:t>Sgaragli</a:t>
            </a:r>
            <a:r>
              <a:rPr lang="en-GB" sz="2700" dirty="0"/>
              <a:t>, Head of </a:t>
            </a:r>
            <a:r>
              <a:rPr lang="en-GB" sz="2700" dirty="0" err="1"/>
              <a:t>Innnovation</a:t>
            </a:r>
            <a:endParaRPr lang="en-GB" dirty="0"/>
          </a:p>
        </p:txBody>
      </p:sp>
    </p:spTree>
    <p:extLst>
      <p:ext uri="{BB962C8B-B14F-4D97-AF65-F5344CB8AC3E}">
        <p14:creationId xmlns:p14="http://schemas.microsoft.com/office/powerpoint/2010/main" val="2609264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uppo 27"/>
          <p:cNvGrpSpPr/>
          <p:nvPr/>
        </p:nvGrpSpPr>
        <p:grpSpPr>
          <a:xfrm>
            <a:off x="2193131" y="974280"/>
            <a:ext cx="4972050" cy="3172662"/>
            <a:chOff x="1943100" y="1484784"/>
            <a:chExt cx="5722509" cy="3677131"/>
          </a:xfrm>
        </p:grpSpPr>
        <p:pic>
          <p:nvPicPr>
            <p:cNvPr id="6" name="Immagine 5" descr="Schermata 2016-05-13 alle 09.25.5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38348">
              <a:off x="2439066" y="1624965"/>
              <a:ext cx="3505200" cy="3568700"/>
            </a:xfrm>
            <a:prstGeom prst="rect">
              <a:avLst/>
            </a:prstGeom>
          </p:spPr>
        </p:pic>
        <p:sp>
          <p:nvSpPr>
            <p:cNvPr id="7" name="CasellaDiTesto 6"/>
            <p:cNvSpPr txBox="1"/>
            <p:nvPr/>
          </p:nvSpPr>
          <p:spPr>
            <a:xfrm>
              <a:off x="2312050" y="1484784"/>
              <a:ext cx="528386" cy="347797"/>
            </a:xfrm>
            <a:prstGeom prst="rect">
              <a:avLst/>
            </a:prstGeom>
            <a:noFill/>
          </p:spPr>
          <p:txBody>
            <a:bodyPr wrap="square" rtlCol="0">
              <a:spAutoFit/>
            </a:bodyPr>
            <a:lstStyle/>
            <a:p>
              <a:pPr algn="ctr"/>
              <a:r>
                <a:rPr lang="it-IT" sz="1350" b="1" dirty="0"/>
                <a:t>PA</a:t>
              </a:r>
            </a:p>
          </p:txBody>
        </p:sp>
        <p:sp>
          <p:nvSpPr>
            <p:cNvPr id="8" name="CasellaDiTesto 7"/>
            <p:cNvSpPr txBox="1"/>
            <p:nvPr/>
          </p:nvSpPr>
          <p:spPr>
            <a:xfrm>
              <a:off x="5167139" y="1556792"/>
              <a:ext cx="1264311" cy="347797"/>
            </a:xfrm>
            <a:prstGeom prst="rect">
              <a:avLst/>
            </a:prstGeom>
            <a:noFill/>
          </p:spPr>
          <p:txBody>
            <a:bodyPr wrap="square" rtlCol="0">
              <a:spAutoFit/>
            </a:bodyPr>
            <a:lstStyle/>
            <a:p>
              <a:pPr algn="ctr"/>
              <a:r>
                <a:rPr lang="it-IT" sz="1350" b="1" dirty="0"/>
                <a:t>Impresa</a:t>
              </a:r>
            </a:p>
          </p:txBody>
        </p:sp>
        <p:sp>
          <p:nvSpPr>
            <p:cNvPr id="9" name="CasellaDiTesto 8"/>
            <p:cNvSpPr txBox="1"/>
            <p:nvPr/>
          </p:nvSpPr>
          <p:spPr>
            <a:xfrm>
              <a:off x="1943100" y="4581128"/>
              <a:ext cx="1128008" cy="347797"/>
            </a:xfrm>
            <a:prstGeom prst="rect">
              <a:avLst/>
            </a:prstGeom>
            <a:noFill/>
          </p:spPr>
          <p:txBody>
            <a:bodyPr wrap="square" rtlCol="0">
              <a:spAutoFit/>
            </a:bodyPr>
            <a:lstStyle/>
            <a:p>
              <a:pPr algn="ctr"/>
              <a:r>
                <a:rPr lang="it-IT" sz="1350" b="1" dirty="0"/>
                <a:t>Ricerca</a:t>
              </a:r>
            </a:p>
          </p:txBody>
        </p:sp>
        <p:sp>
          <p:nvSpPr>
            <p:cNvPr id="10" name="CasellaDiTesto 9"/>
            <p:cNvSpPr txBox="1"/>
            <p:nvPr/>
          </p:nvSpPr>
          <p:spPr>
            <a:xfrm>
              <a:off x="5024385" y="4499828"/>
              <a:ext cx="1927185" cy="347797"/>
            </a:xfrm>
            <a:prstGeom prst="rect">
              <a:avLst/>
            </a:prstGeom>
            <a:noFill/>
          </p:spPr>
          <p:txBody>
            <a:bodyPr wrap="square" rtlCol="0">
              <a:spAutoFit/>
            </a:bodyPr>
            <a:lstStyle/>
            <a:p>
              <a:pPr algn="ctr"/>
              <a:r>
                <a:rPr lang="it-IT" sz="1350" b="1" dirty="0"/>
                <a:t>Comunità</a:t>
              </a:r>
            </a:p>
          </p:txBody>
        </p:sp>
        <p:cxnSp>
          <p:nvCxnSpPr>
            <p:cNvPr id="11" name="Connettore 1 2"/>
            <p:cNvCxnSpPr/>
            <p:nvPr/>
          </p:nvCxnSpPr>
          <p:spPr bwMode="auto">
            <a:xfrm>
              <a:off x="2954445" y="1844824"/>
              <a:ext cx="499640" cy="864096"/>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2" name="Connettore 1 38"/>
            <p:cNvCxnSpPr/>
            <p:nvPr/>
          </p:nvCxnSpPr>
          <p:spPr bwMode="auto">
            <a:xfrm flipV="1">
              <a:off x="2954445" y="4077072"/>
              <a:ext cx="499585" cy="864000"/>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3" name="Connettore 1 44"/>
            <p:cNvCxnSpPr/>
            <p:nvPr/>
          </p:nvCxnSpPr>
          <p:spPr bwMode="auto">
            <a:xfrm flipV="1">
              <a:off x="5238516" y="5013080"/>
              <a:ext cx="1454247" cy="96"/>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5" name="Connettore 1 40"/>
            <p:cNvCxnSpPr/>
            <p:nvPr/>
          </p:nvCxnSpPr>
          <p:spPr bwMode="auto">
            <a:xfrm>
              <a:off x="2126244" y="1844824"/>
              <a:ext cx="856527" cy="0"/>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6" name="Connettore 1 43"/>
            <p:cNvCxnSpPr/>
            <p:nvPr/>
          </p:nvCxnSpPr>
          <p:spPr bwMode="auto">
            <a:xfrm>
              <a:off x="5266842" y="1916832"/>
              <a:ext cx="1142035" cy="0"/>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7" name="Connettore 1 37"/>
            <p:cNvCxnSpPr/>
            <p:nvPr/>
          </p:nvCxnSpPr>
          <p:spPr bwMode="auto">
            <a:xfrm>
              <a:off x="4824411" y="4149080"/>
              <a:ext cx="428208" cy="864000"/>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8" name="Connettore 1 39"/>
            <p:cNvCxnSpPr/>
            <p:nvPr/>
          </p:nvCxnSpPr>
          <p:spPr bwMode="auto">
            <a:xfrm flipH="1">
              <a:off x="4781359" y="1916832"/>
              <a:ext cx="499640" cy="864000"/>
            </a:xfrm>
            <a:prstGeom prst="line">
              <a:avLst/>
            </a:prstGeom>
            <a:solidFill>
              <a:srgbClr val="00B8FF"/>
            </a:solidFill>
            <a:ln w="9525" cap="flat" cmpd="sng" algn="ctr">
              <a:solidFill>
                <a:schemeClr val="tx1"/>
              </a:solidFill>
              <a:prstDash val="solid"/>
              <a:round/>
              <a:headEnd type="none" w="med" len="med"/>
              <a:tailEnd type="none" w="med" len="med"/>
            </a:ln>
            <a:effectLst/>
          </p:spPr>
        </p:cxnSp>
        <p:cxnSp>
          <p:nvCxnSpPr>
            <p:cNvPr id="19" name="Connettore 1 45"/>
            <p:cNvCxnSpPr/>
            <p:nvPr/>
          </p:nvCxnSpPr>
          <p:spPr bwMode="auto">
            <a:xfrm>
              <a:off x="1991352" y="4941168"/>
              <a:ext cx="963089" cy="0"/>
            </a:xfrm>
            <a:prstGeom prst="line">
              <a:avLst/>
            </a:prstGeom>
            <a:solidFill>
              <a:srgbClr val="00B8FF"/>
            </a:solidFill>
            <a:ln w="9525" cap="flat" cmpd="sng" algn="ctr">
              <a:solidFill>
                <a:schemeClr val="tx1"/>
              </a:solidFill>
              <a:prstDash val="solid"/>
              <a:round/>
              <a:headEnd type="none" w="med" len="med"/>
              <a:tailEnd type="none" w="med" len="med"/>
            </a:ln>
            <a:effectLst/>
          </p:spPr>
        </p:cxnSp>
        <p:sp>
          <p:nvSpPr>
            <p:cNvPr id="14" name="Ovale 13"/>
            <p:cNvSpPr/>
            <p:nvPr/>
          </p:nvSpPr>
          <p:spPr>
            <a:xfrm>
              <a:off x="3979461" y="3223577"/>
              <a:ext cx="339896" cy="37147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cxnSp>
          <p:nvCxnSpPr>
            <p:cNvPr id="21" name="Connettore 1 43"/>
            <p:cNvCxnSpPr/>
            <p:nvPr/>
          </p:nvCxnSpPr>
          <p:spPr bwMode="auto">
            <a:xfrm>
              <a:off x="4319357" y="3455122"/>
              <a:ext cx="1659925" cy="0"/>
            </a:xfrm>
            <a:prstGeom prst="line">
              <a:avLst/>
            </a:prstGeom>
            <a:solidFill>
              <a:srgbClr val="00B8FF"/>
            </a:solidFill>
            <a:ln w="9525" cap="flat" cmpd="sng" algn="ctr">
              <a:solidFill>
                <a:srgbClr val="FF0000"/>
              </a:solidFill>
              <a:prstDash val="solid"/>
              <a:round/>
              <a:headEnd type="none" w="med" len="med"/>
              <a:tailEnd type="none" w="med" len="med"/>
            </a:ln>
            <a:effectLst/>
          </p:spPr>
        </p:cxnSp>
        <p:sp>
          <p:nvSpPr>
            <p:cNvPr id="25" name="CasellaDiTesto 24"/>
            <p:cNvSpPr txBox="1"/>
            <p:nvPr/>
          </p:nvSpPr>
          <p:spPr>
            <a:xfrm>
              <a:off x="5485173" y="3066512"/>
              <a:ext cx="2180436" cy="347797"/>
            </a:xfrm>
            <a:prstGeom prst="rect">
              <a:avLst/>
            </a:prstGeom>
            <a:noFill/>
          </p:spPr>
          <p:txBody>
            <a:bodyPr wrap="square" rtlCol="0">
              <a:spAutoFit/>
            </a:bodyPr>
            <a:lstStyle/>
            <a:p>
              <a:pPr algn="ctr"/>
              <a:r>
                <a:rPr lang="it-IT" sz="1350" b="1" dirty="0">
                  <a:solidFill>
                    <a:srgbClr val="FF0000"/>
                  </a:solidFill>
                </a:rPr>
                <a:t>Luogo di innovazione</a:t>
              </a:r>
            </a:p>
          </p:txBody>
        </p:sp>
      </p:grpSp>
      <p:sp>
        <p:nvSpPr>
          <p:cNvPr id="2" name="Titolo 1"/>
          <p:cNvSpPr>
            <a:spLocks noGrp="1"/>
          </p:cNvSpPr>
          <p:nvPr>
            <p:ph type="title"/>
          </p:nvPr>
        </p:nvSpPr>
        <p:spPr>
          <a:xfrm>
            <a:off x="0" y="-9161"/>
            <a:ext cx="9144000" cy="459550"/>
          </a:xfrm>
          <a:solidFill>
            <a:srgbClr val="D00115"/>
          </a:solidFill>
        </p:spPr>
        <p:txBody>
          <a:bodyPr vert="horz" lIns="68580" tIns="34290" rIns="68580" bIns="34290" rtlCol="0" anchor="ctr">
            <a:normAutofit/>
          </a:bodyPr>
          <a:lstStyle/>
          <a:p>
            <a:pPr algn="l"/>
            <a:r>
              <a:rPr lang="it-IT" sz="2400" b="1" dirty="0">
                <a:solidFill>
                  <a:schemeClr val="bg1"/>
                </a:solidFill>
              </a:rPr>
              <a:t>GLI SPAZI DI INNOVAZIONE COME NODI MULTISTAKEHOLDER</a:t>
            </a:r>
          </a:p>
        </p:txBody>
      </p:sp>
    </p:spTree>
    <p:extLst>
      <p:ext uri="{BB962C8B-B14F-4D97-AF65-F5344CB8AC3E}">
        <p14:creationId xmlns:p14="http://schemas.microsoft.com/office/powerpoint/2010/main" val="156661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457200" y="1094422"/>
            <a:ext cx="8686800" cy="2308324"/>
          </a:xfrm>
          <a:prstGeom prst="rect">
            <a:avLst/>
          </a:prstGeom>
          <a:noFill/>
        </p:spPr>
        <p:txBody>
          <a:bodyPr wrap="square" rtlCol="0">
            <a:spAutoFit/>
          </a:bodyPr>
          <a:lstStyle/>
          <a:p>
            <a:pPr marL="268288" indent="-268288">
              <a:buFont typeface="Arial" panose="020B0604020202020204" pitchFamily="34" charset="0"/>
              <a:buChar char="•"/>
            </a:pPr>
            <a:r>
              <a:rPr lang="it-IT" sz="2400" dirty="0"/>
              <a:t>sono gli snodi fisici degli ecosistemi per l’innovazione</a:t>
            </a:r>
          </a:p>
          <a:p>
            <a:pPr marL="268288" indent="-268288">
              <a:buFont typeface="Arial" panose="020B0604020202020204" pitchFamily="34" charset="0"/>
              <a:buChar char="•"/>
            </a:pPr>
            <a:r>
              <a:rPr lang="it-IT" sz="2400" dirty="0"/>
              <a:t>sono attrattori di talenti, intelligenze e opportunità</a:t>
            </a:r>
          </a:p>
          <a:p>
            <a:pPr marL="268288" indent="-268288">
              <a:buFont typeface="Arial" panose="020B0604020202020204" pitchFamily="34" charset="0"/>
              <a:buChar char="•"/>
            </a:pPr>
            <a:r>
              <a:rPr lang="it-IT" sz="2400" dirty="0"/>
              <a:t>aumentano la densità e la frequenza degli scambi e delle contaminazioni</a:t>
            </a:r>
          </a:p>
          <a:p>
            <a:pPr marL="268288" indent="-268288">
              <a:buFont typeface="Arial" panose="020B0604020202020204" pitchFamily="34" charset="0"/>
              <a:buChar char="•"/>
            </a:pPr>
            <a:r>
              <a:rPr lang="it-IT" sz="2400" dirty="0"/>
              <a:t>se animati bene sono «incubatori» naturali di nuovi progetti</a:t>
            </a:r>
          </a:p>
          <a:p>
            <a:pPr marL="268288" indent="-268288">
              <a:buFont typeface="Arial" panose="020B0604020202020204" pitchFamily="34" charset="0"/>
              <a:buChar char="•"/>
            </a:pPr>
            <a:r>
              <a:rPr lang="it-IT" sz="2400" dirty="0"/>
              <a:t>contribuiscono allo sviluppo dei territori e all’inclusione sociale</a:t>
            </a:r>
          </a:p>
        </p:txBody>
      </p:sp>
      <p:sp>
        <p:nvSpPr>
          <p:cNvPr id="11" name="Titolo 1">
            <a:extLst>
              <a:ext uri="{FF2B5EF4-FFF2-40B4-BE49-F238E27FC236}">
                <a16:creationId xmlns:a16="http://schemas.microsoft.com/office/drawing/2014/main" id="{4549EEA7-4B2B-C340-B1A2-27E1502D70AA}"/>
              </a:ext>
            </a:extLst>
          </p:cNvPr>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GLI SPAZI A SUPPORTO DELL’INNOVAZIONE SOCIALE</a:t>
            </a:r>
          </a:p>
        </p:txBody>
      </p:sp>
    </p:spTree>
    <p:extLst>
      <p:ext uri="{BB962C8B-B14F-4D97-AF65-F5344CB8AC3E}">
        <p14:creationId xmlns:p14="http://schemas.microsoft.com/office/powerpoint/2010/main" val="35404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mmunity Hub insediato in uno degli spazi degli ex-macelli della città di Pisa, frutto di una partnership pubblico privata, affidato con concessione con durata 12 anni. Funzioni principali: accelerazione di impresa e trasferimento tecnologico.">
            <a:extLst>
              <a:ext uri="{FF2B5EF4-FFF2-40B4-BE49-F238E27FC236}">
                <a16:creationId xmlns:a16="http://schemas.microsoft.com/office/drawing/2014/main" id="{905B7552-E000-DC42-9D66-02691DBB43A0}"/>
              </a:ext>
            </a:extLst>
          </p:cNvPr>
          <p:cNvSpPr txBox="1">
            <a:spLocks/>
          </p:cNvSpPr>
          <p:nvPr/>
        </p:nvSpPr>
        <p:spPr>
          <a:xfrm>
            <a:off x="457200" y="205979"/>
            <a:ext cx="8229600" cy="857250"/>
          </a:xfrm>
          <a:prstGeom prst="rect">
            <a:avLst/>
          </a:prstGeom>
        </p:spPr>
        <p:txBody>
          <a:bodyPr vert="horz" lIns="91440" tIns="45720" rIns="91440" bIns="45720" rtlCol="0" anchor="ctr">
            <a:normAutofit/>
          </a:bodyPr>
          <a:lstStyle>
            <a:lvl1pPr marL="0" indent="0" algn="just" defTabSz="914400" rtl="0" eaLnBrk="1" latinLnBrk="0" hangingPunct="1">
              <a:spcBef>
                <a:spcPts val="500"/>
              </a:spcBef>
              <a:buClr>
                <a:srgbClr val="93A299"/>
              </a:buClr>
              <a:buSzTx/>
              <a:buFont typeface="Arial"/>
              <a:buNone/>
              <a:defRPr sz="4000" kern="1200">
                <a:solidFill>
                  <a:srgbClr val="5E5E5E"/>
                </a:solidFill>
                <a:latin typeface="Lato Regular"/>
                <a:ea typeface="Lato Regular"/>
                <a:cs typeface="Lato Regular"/>
                <a:sym typeface="Lato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defTabSz="457200">
              <a:lnSpc>
                <a:spcPct val="90000"/>
              </a:lnSpc>
              <a:spcBef>
                <a:spcPct val="0"/>
              </a:spcBef>
              <a:spcAft>
                <a:spcPts val="600"/>
              </a:spcAft>
            </a:pPr>
            <a:r>
              <a:rPr lang="it-IT" sz="2400" b="1">
                <a:solidFill>
                  <a:srgbClr val="800000"/>
                </a:solidFill>
                <a:latin typeface="+mj-lt"/>
                <a:ea typeface="+mj-ea"/>
                <a:cs typeface="+mj-cs"/>
              </a:rPr>
              <a:t>L’Italia possiede un patrimonio di edifici inutilizzati e una rinnovata sensibilità al loro riuso:</a:t>
            </a:r>
          </a:p>
        </p:txBody>
      </p:sp>
      <p:sp>
        <p:nvSpPr>
          <p:cNvPr id="4" name="CasellaDiTesto 3">
            <a:extLst>
              <a:ext uri="{FF2B5EF4-FFF2-40B4-BE49-F238E27FC236}">
                <a16:creationId xmlns:a16="http://schemas.microsoft.com/office/drawing/2014/main" id="{534694C9-AC30-544F-9A2E-DFECBF0AF3D8}"/>
              </a:ext>
            </a:extLst>
          </p:cNvPr>
          <p:cNvSpPr txBox="1"/>
          <p:nvPr/>
        </p:nvSpPr>
        <p:spPr>
          <a:xfrm>
            <a:off x="457200" y="1200151"/>
            <a:ext cx="4038600" cy="3394472"/>
          </a:xfrm>
          <a:prstGeom prst="rect">
            <a:avLst/>
          </a:prstGeom>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rmAutofit/>
          </a:bodyPr>
          <a:lstStyle/>
          <a:p>
            <a:pPr>
              <a:spcBef>
                <a:spcPct val="20000"/>
              </a:spcBef>
              <a:buFont typeface="Arial"/>
            </a:pPr>
            <a:r>
              <a:rPr lang="it-IT" sz="2800" b="1"/>
              <a:t>RAPPOSTO NOMISMA – REKEEP:</a:t>
            </a:r>
          </a:p>
          <a:p>
            <a:pPr>
              <a:spcBef>
                <a:spcPct val="20000"/>
              </a:spcBef>
              <a:buFont typeface="Arial"/>
            </a:pPr>
            <a:r>
              <a:rPr lang="it-IT" sz="2800"/>
              <a:t>https://www.rekeep.com/pdf/Rekeep-Nomisma-2020-STUDIO-COMPLETO_Green-New-Deal.pdf</a:t>
            </a:r>
            <a:endParaRPr lang="it-IT" sz="2800" b="1"/>
          </a:p>
        </p:txBody>
      </p:sp>
      <p:pic>
        <p:nvPicPr>
          <p:cNvPr id="3" name="Immagine 2" descr="Immagine che contiene testo&#10;&#10;Descrizione generata automaticamente">
            <a:extLst>
              <a:ext uri="{FF2B5EF4-FFF2-40B4-BE49-F238E27FC236}">
                <a16:creationId xmlns:a16="http://schemas.microsoft.com/office/drawing/2014/main" id="{C954382A-E5E5-7E47-9E35-EA3379E85D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347574"/>
            <a:ext cx="4038600" cy="3099625"/>
          </a:xfrm>
          <a:prstGeom prst="rect">
            <a:avLst/>
          </a:prstGeom>
          <a:noFill/>
        </p:spPr>
      </p:pic>
    </p:spTree>
    <p:extLst>
      <p:ext uri="{BB962C8B-B14F-4D97-AF65-F5344CB8AC3E}">
        <p14:creationId xmlns:p14="http://schemas.microsoft.com/office/powerpoint/2010/main" val="1540568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LA TEMPESTA PERFETTA</a:t>
            </a:r>
          </a:p>
        </p:txBody>
      </p:sp>
      <p:pic>
        <p:nvPicPr>
          <p:cNvPr id="2051" name="Picture 3" descr="C:\RIVA\INCET\Antenne Innovazione\materiali ppt\img\disabili-parcheggi.jpg"/>
          <p:cNvPicPr preferRelativeResize="0">
            <a:picLocks noChangeArrowheads="1"/>
          </p:cNvPicPr>
          <p:nvPr/>
        </p:nvPicPr>
        <p:blipFill>
          <a:blip r:embed="rId3" cstate="email">
            <a:grayscl/>
          </a:blip>
          <a:srcRect/>
          <a:stretch>
            <a:fillRect/>
          </a:stretch>
        </p:blipFill>
        <p:spPr bwMode="auto">
          <a:xfrm>
            <a:off x="3071098" y="3611141"/>
            <a:ext cx="2988000" cy="1512000"/>
          </a:xfrm>
          <a:prstGeom prst="rect">
            <a:avLst/>
          </a:prstGeom>
          <a:noFill/>
        </p:spPr>
      </p:pic>
      <p:pic>
        <p:nvPicPr>
          <p:cNvPr id="2053" name="Picture 5" descr="C:\RIVA\INCET\Antenne Innovazione\materiali ppt\img\main_900.jpg"/>
          <p:cNvPicPr preferRelativeResize="0">
            <a:picLocks noChangeArrowheads="1"/>
          </p:cNvPicPr>
          <p:nvPr/>
        </p:nvPicPr>
        <p:blipFill>
          <a:blip r:embed="rId4" cstate="email">
            <a:grayscl/>
          </a:blip>
          <a:srcRect/>
          <a:stretch>
            <a:fillRect/>
          </a:stretch>
        </p:blipFill>
        <p:spPr bwMode="auto">
          <a:xfrm>
            <a:off x="6100550" y="491496"/>
            <a:ext cx="2988000" cy="1512000"/>
          </a:xfrm>
          <a:prstGeom prst="rect">
            <a:avLst/>
          </a:prstGeom>
          <a:noFill/>
        </p:spPr>
      </p:pic>
      <p:pic>
        <p:nvPicPr>
          <p:cNvPr id="2054" name="Picture 6" descr="C:\RIVA\INCET\Antenne Innovazione\materiali ppt\img\inequality-Latintelligence1.jpg"/>
          <p:cNvPicPr preferRelativeResize="0">
            <a:picLocks noChangeArrowheads="1"/>
          </p:cNvPicPr>
          <p:nvPr/>
        </p:nvPicPr>
        <p:blipFill>
          <a:blip r:embed="rId5" cstate="email">
            <a:grayscl/>
          </a:blip>
          <a:srcRect/>
          <a:stretch>
            <a:fillRect/>
          </a:stretch>
        </p:blipFill>
        <p:spPr bwMode="auto">
          <a:xfrm>
            <a:off x="27296" y="2043185"/>
            <a:ext cx="2988000" cy="1512000"/>
          </a:xfrm>
          <a:prstGeom prst="rect">
            <a:avLst/>
          </a:prstGeom>
          <a:noFill/>
        </p:spPr>
      </p:pic>
      <p:pic>
        <p:nvPicPr>
          <p:cNvPr id="2055" name="Picture 7" descr="C:\RIVA\INCET\Antenne Innovazione\materiali ppt\img\timthumb.jpe"/>
          <p:cNvPicPr preferRelativeResize="0">
            <a:picLocks noChangeArrowheads="1"/>
          </p:cNvPicPr>
          <p:nvPr/>
        </p:nvPicPr>
        <p:blipFill>
          <a:blip r:embed="rId6" cstate="email">
            <a:grayscl/>
          </a:blip>
          <a:srcRect/>
          <a:stretch>
            <a:fillRect/>
          </a:stretch>
        </p:blipFill>
        <p:spPr bwMode="auto">
          <a:xfrm>
            <a:off x="6102360" y="2066155"/>
            <a:ext cx="2988000" cy="1512000"/>
          </a:xfrm>
          <a:prstGeom prst="rect">
            <a:avLst/>
          </a:prstGeom>
          <a:noFill/>
        </p:spPr>
      </p:pic>
      <p:pic>
        <p:nvPicPr>
          <p:cNvPr id="2056" name="Picture 8" descr="C:\RIVA\INCET\Antenne Innovazione\materiali ppt\img\New-upcoming-smartphones-in-2015.jpg"/>
          <p:cNvPicPr preferRelativeResize="0">
            <a:picLocks noChangeArrowheads="1"/>
          </p:cNvPicPr>
          <p:nvPr/>
        </p:nvPicPr>
        <p:blipFill>
          <a:blip r:embed="rId7" cstate="email">
            <a:grayscl/>
          </a:blip>
          <a:srcRect/>
          <a:stretch>
            <a:fillRect/>
          </a:stretch>
        </p:blipFill>
        <p:spPr bwMode="auto">
          <a:xfrm>
            <a:off x="6096246" y="3619129"/>
            <a:ext cx="2988000" cy="1512000"/>
          </a:xfrm>
          <a:prstGeom prst="rect">
            <a:avLst/>
          </a:prstGeom>
          <a:noFill/>
        </p:spPr>
      </p:pic>
      <p:pic>
        <p:nvPicPr>
          <p:cNvPr id="2057" name="Picture 9" descr="C:\RIVA\INCET\Antenne Innovazione\materiali ppt\img\Pensionati.jpg"/>
          <p:cNvPicPr preferRelativeResize="0">
            <a:picLocks noChangeArrowheads="1"/>
          </p:cNvPicPr>
          <p:nvPr/>
        </p:nvPicPr>
        <p:blipFill>
          <a:blip r:embed="rId8" cstate="email">
            <a:grayscl/>
          </a:blip>
          <a:srcRect/>
          <a:stretch>
            <a:fillRect/>
          </a:stretch>
        </p:blipFill>
        <p:spPr bwMode="auto">
          <a:xfrm>
            <a:off x="27296" y="491496"/>
            <a:ext cx="2988000" cy="1512000"/>
          </a:xfrm>
          <a:prstGeom prst="rect">
            <a:avLst/>
          </a:prstGeom>
          <a:noFill/>
        </p:spPr>
      </p:pic>
      <p:pic>
        <p:nvPicPr>
          <p:cNvPr id="2058" name="Picture 10" descr="C:\RIVA\INCET\Antenne Innovazione\materiali ppt\img\Picture-Giant-City_credit-Jan-Egil-Kirkebø.jpg"/>
          <p:cNvPicPr preferRelativeResize="0">
            <a:picLocks noChangeArrowheads="1"/>
          </p:cNvPicPr>
          <p:nvPr/>
        </p:nvPicPr>
        <p:blipFill>
          <a:blip r:embed="rId9" cstate="email">
            <a:grayscl/>
          </a:blip>
          <a:srcRect/>
          <a:stretch>
            <a:fillRect/>
          </a:stretch>
        </p:blipFill>
        <p:spPr bwMode="auto">
          <a:xfrm>
            <a:off x="3057098" y="491496"/>
            <a:ext cx="2988000" cy="1512000"/>
          </a:xfrm>
          <a:prstGeom prst="rect">
            <a:avLst/>
          </a:prstGeom>
          <a:noFill/>
        </p:spPr>
      </p:pic>
      <p:pic>
        <p:nvPicPr>
          <p:cNvPr id="2059" name="Picture 11" descr="C:\RIVA\INCET\Antenne Innovazione\materiali ppt\img\siccità-rubinetto.jpg"/>
          <p:cNvPicPr preferRelativeResize="0">
            <a:picLocks noChangeArrowheads="1"/>
          </p:cNvPicPr>
          <p:nvPr/>
        </p:nvPicPr>
        <p:blipFill>
          <a:blip r:embed="rId10" cstate="email">
            <a:grayscl/>
          </a:blip>
          <a:srcRect/>
          <a:stretch>
            <a:fillRect/>
          </a:stretch>
        </p:blipFill>
        <p:spPr bwMode="auto">
          <a:xfrm>
            <a:off x="3064754" y="2049562"/>
            <a:ext cx="2988000" cy="1512000"/>
          </a:xfrm>
          <a:prstGeom prst="rect">
            <a:avLst/>
          </a:prstGeom>
          <a:noFill/>
        </p:spPr>
      </p:pic>
      <p:pic>
        <p:nvPicPr>
          <p:cNvPr id="2060" name="Picture 12" descr="C:\RIVA\INCET\Antenne Innovazione\materiali ppt\img\slide02.jpg"/>
          <p:cNvPicPr preferRelativeResize="0">
            <a:picLocks noChangeArrowheads="1"/>
          </p:cNvPicPr>
          <p:nvPr/>
        </p:nvPicPr>
        <p:blipFill>
          <a:blip r:embed="rId11" cstate="email">
            <a:grayscl/>
          </a:blip>
          <a:srcRect/>
          <a:stretch>
            <a:fillRect/>
          </a:stretch>
        </p:blipFill>
        <p:spPr bwMode="auto">
          <a:xfrm>
            <a:off x="35810" y="3608893"/>
            <a:ext cx="2988000" cy="1512000"/>
          </a:xfrm>
          <a:prstGeom prst="rect">
            <a:avLst/>
          </a:prstGeom>
          <a:noFill/>
        </p:spPr>
      </p:pic>
      <p:sp>
        <p:nvSpPr>
          <p:cNvPr id="17" name="CasellaDiTesto 16"/>
          <p:cNvSpPr txBox="1"/>
          <p:nvPr/>
        </p:nvSpPr>
        <p:spPr>
          <a:xfrm>
            <a:off x="272956" y="1340893"/>
            <a:ext cx="2442949" cy="400110"/>
          </a:xfrm>
          <a:prstGeom prst="rect">
            <a:avLst/>
          </a:prstGeom>
          <a:solidFill>
            <a:schemeClr val="accent6">
              <a:lumMod val="50000"/>
            </a:schemeClr>
          </a:solidFill>
        </p:spPr>
        <p:txBody>
          <a:bodyPr wrap="square" rtlCol="0">
            <a:spAutoFit/>
          </a:bodyPr>
          <a:lstStyle/>
          <a:p>
            <a:pPr algn="ctr"/>
            <a:r>
              <a:rPr lang="en-GB" sz="2000" b="1" dirty="0">
                <a:solidFill>
                  <a:schemeClr val="bg1"/>
                </a:solidFill>
              </a:rPr>
              <a:t>Demographic change</a:t>
            </a:r>
          </a:p>
        </p:txBody>
      </p:sp>
      <p:sp>
        <p:nvSpPr>
          <p:cNvPr id="18" name="CasellaDiTesto 17"/>
          <p:cNvSpPr txBox="1"/>
          <p:nvPr/>
        </p:nvSpPr>
        <p:spPr>
          <a:xfrm>
            <a:off x="261580" y="2898469"/>
            <a:ext cx="2442949" cy="400110"/>
          </a:xfrm>
          <a:prstGeom prst="rect">
            <a:avLst/>
          </a:prstGeom>
          <a:solidFill>
            <a:schemeClr val="accent6">
              <a:lumMod val="75000"/>
            </a:schemeClr>
          </a:solidFill>
        </p:spPr>
        <p:txBody>
          <a:bodyPr wrap="square" rtlCol="0">
            <a:spAutoFit/>
          </a:bodyPr>
          <a:lstStyle/>
          <a:p>
            <a:pPr algn="ctr"/>
            <a:r>
              <a:rPr lang="en-GB" sz="2000" b="1" dirty="0">
                <a:solidFill>
                  <a:schemeClr val="bg1"/>
                </a:solidFill>
              </a:rPr>
              <a:t>Inequalities</a:t>
            </a:r>
          </a:p>
        </p:txBody>
      </p:sp>
      <p:sp>
        <p:nvSpPr>
          <p:cNvPr id="19" name="CasellaDiTesto 18"/>
          <p:cNvSpPr txBox="1"/>
          <p:nvPr/>
        </p:nvSpPr>
        <p:spPr>
          <a:xfrm>
            <a:off x="3386972" y="1342597"/>
            <a:ext cx="2442949" cy="400110"/>
          </a:xfrm>
          <a:prstGeom prst="rect">
            <a:avLst/>
          </a:prstGeom>
          <a:solidFill>
            <a:schemeClr val="accent3">
              <a:lumMod val="50000"/>
            </a:schemeClr>
          </a:solidFill>
        </p:spPr>
        <p:txBody>
          <a:bodyPr wrap="square" rtlCol="0">
            <a:spAutoFit/>
          </a:bodyPr>
          <a:lstStyle/>
          <a:p>
            <a:pPr algn="ctr"/>
            <a:r>
              <a:rPr lang="en-GB" sz="2000" b="1" dirty="0">
                <a:solidFill>
                  <a:schemeClr val="bg1"/>
                </a:solidFill>
              </a:rPr>
              <a:t>Urbanisation</a:t>
            </a:r>
          </a:p>
        </p:txBody>
      </p:sp>
      <p:sp>
        <p:nvSpPr>
          <p:cNvPr id="20" name="CasellaDiTesto 19"/>
          <p:cNvSpPr txBox="1"/>
          <p:nvPr/>
        </p:nvSpPr>
        <p:spPr>
          <a:xfrm>
            <a:off x="6446396" y="1344300"/>
            <a:ext cx="2442949" cy="400110"/>
          </a:xfrm>
          <a:prstGeom prst="rect">
            <a:avLst/>
          </a:prstGeom>
          <a:solidFill>
            <a:srgbClr val="FFC000"/>
          </a:solidFill>
        </p:spPr>
        <p:txBody>
          <a:bodyPr wrap="square" rtlCol="0">
            <a:spAutoFit/>
          </a:bodyPr>
          <a:lstStyle/>
          <a:p>
            <a:pPr algn="ctr"/>
            <a:r>
              <a:rPr lang="en-GB" sz="2000" b="1" dirty="0">
                <a:solidFill>
                  <a:schemeClr val="bg1"/>
                </a:solidFill>
              </a:rPr>
              <a:t>Migration</a:t>
            </a:r>
          </a:p>
        </p:txBody>
      </p:sp>
      <p:sp>
        <p:nvSpPr>
          <p:cNvPr id="21" name="CasellaDiTesto 20"/>
          <p:cNvSpPr txBox="1"/>
          <p:nvPr/>
        </p:nvSpPr>
        <p:spPr>
          <a:xfrm>
            <a:off x="6435020" y="2901877"/>
            <a:ext cx="2442949" cy="400110"/>
          </a:xfrm>
          <a:prstGeom prst="rect">
            <a:avLst/>
          </a:prstGeom>
          <a:solidFill>
            <a:srgbClr val="FF0000"/>
          </a:solidFill>
        </p:spPr>
        <p:txBody>
          <a:bodyPr wrap="square" rtlCol="0">
            <a:spAutoFit/>
          </a:bodyPr>
          <a:lstStyle/>
          <a:p>
            <a:pPr algn="ctr"/>
            <a:r>
              <a:rPr lang="en-GB" sz="2000" b="1" dirty="0">
                <a:solidFill>
                  <a:schemeClr val="bg1"/>
                </a:solidFill>
              </a:rPr>
              <a:t>Climate change</a:t>
            </a:r>
          </a:p>
        </p:txBody>
      </p:sp>
      <p:sp>
        <p:nvSpPr>
          <p:cNvPr id="22" name="CasellaDiTesto 21"/>
          <p:cNvSpPr txBox="1"/>
          <p:nvPr/>
        </p:nvSpPr>
        <p:spPr>
          <a:xfrm>
            <a:off x="3352844" y="2893345"/>
            <a:ext cx="2442949" cy="400110"/>
          </a:xfrm>
          <a:prstGeom prst="rect">
            <a:avLst/>
          </a:prstGeom>
          <a:solidFill>
            <a:schemeClr val="tx2">
              <a:lumMod val="40000"/>
              <a:lumOff val="60000"/>
            </a:schemeClr>
          </a:solidFill>
        </p:spPr>
        <p:txBody>
          <a:bodyPr wrap="square" rtlCol="0">
            <a:spAutoFit/>
          </a:bodyPr>
          <a:lstStyle/>
          <a:p>
            <a:pPr algn="ctr"/>
            <a:r>
              <a:rPr lang="en-GB" sz="2000" b="1" dirty="0">
                <a:solidFill>
                  <a:schemeClr val="bg1"/>
                </a:solidFill>
              </a:rPr>
              <a:t>Resource scarcity</a:t>
            </a:r>
          </a:p>
        </p:txBody>
      </p:sp>
      <p:sp>
        <p:nvSpPr>
          <p:cNvPr id="23" name="CasellaDiTesto 22"/>
          <p:cNvSpPr txBox="1"/>
          <p:nvPr/>
        </p:nvSpPr>
        <p:spPr>
          <a:xfrm>
            <a:off x="263852" y="4425337"/>
            <a:ext cx="2442949" cy="400110"/>
          </a:xfrm>
          <a:prstGeom prst="rect">
            <a:avLst/>
          </a:prstGeom>
          <a:solidFill>
            <a:schemeClr val="bg2">
              <a:lumMod val="50000"/>
            </a:schemeClr>
          </a:solidFill>
        </p:spPr>
        <p:txBody>
          <a:bodyPr wrap="square" rtlCol="0">
            <a:spAutoFit/>
          </a:bodyPr>
          <a:lstStyle/>
          <a:p>
            <a:pPr algn="ctr"/>
            <a:r>
              <a:rPr lang="en-GB" sz="2000" b="1" dirty="0">
                <a:solidFill>
                  <a:schemeClr val="bg1"/>
                </a:solidFill>
              </a:rPr>
              <a:t>Waste</a:t>
            </a:r>
          </a:p>
        </p:txBody>
      </p:sp>
      <p:sp>
        <p:nvSpPr>
          <p:cNvPr id="24" name="CasellaDiTesto 23"/>
          <p:cNvSpPr txBox="1"/>
          <p:nvPr/>
        </p:nvSpPr>
        <p:spPr>
          <a:xfrm>
            <a:off x="3377868" y="4437277"/>
            <a:ext cx="2442949" cy="400110"/>
          </a:xfrm>
          <a:prstGeom prst="rect">
            <a:avLst/>
          </a:prstGeom>
          <a:solidFill>
            <a:srgbClr val="92D050"/>
          </a:solidFill>
        </p:spPr>
        <p:txBody>
          <a:bodyPr wrap="square" rtlCol="0">
            <a:spAutoFit/>
          </a:bodyPr>
          <a:lstStyle/>
          <a:p>
            <a:pPr algn="ctr"/>
            <a:r>
              <a:rPr lang="en-GB" sz="2000" b="1" dirty="0">
                <a:solidFill>
                  <a:schemeClr val="bg1"/>
                </a:solidFill>
              </a:rPr>
              <a:t>Health</a:t>
            </a:r>
          </a:p>
        </p:txBody>
      </p:sp>
      <p:sp>
        <p:nvSpPr>
          <p:cNvPr id="25" name="CasellaDiTesto 24"/>
          <p:cNvSpPr txBox="1"/>
          <p:nvPr/>
        </p:nvSpPr>
        <p:spPr>
          <a:xfrm>
            <a:off x="6409996" y="4449217"/>
            <a:ext cx="2442949" cy="400110"/>
          </a:xfrm>
          <a:prstGeom prst="rect">
            <a:avLst/>
          </a:prstGeom>
          <a:solidFill>
            <a:schemeClr val="tx2"/>
          </a:solidFill>
        </p:spPr>
        <p:txBody>
          <a:bodyPr wrap="square" rtlCol="0">
            <a:spAutoFit/>
          </a:bodyPr>
          <a:lstStyle/>
          <a:p>
            <a:pPr algn="ctr"/>
            <a:r>
              <a:rPr lang="en-GB" sz="2000" b="1" dirty="0">
                <a:solidFill>
                  <a:schemeClr val="bg1"/>
                </a:solidFill>
              </a:rPr>
              <a:t>Technological shift</a:t>
            </a:r>
          </a:p>
        </p:txBody>
      </p:sp>
    </p:spTree>
    <p:extLst>
      <p:ext uri="{BB962C8B-B14F-4D97-AF65-F5344CB8AC3E}">
        <p14:creationId xmlns:p14="http://schemas.microsoft.com/office/powerpoint/2010/main" val="2924546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UNA STORIA</a:t>
            </a:r>
          </a:p>
        </p:txBody>
      </p:sp>
      <p:pic>
        <p:nvPicPr>
          <p:cNvPr id="5" name="Immagine 4" descr="9 luglio 14 - Corriere della Sera-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1023"/>
            <a:ext cx="3721100" cy="4345679"/>
          </a:xfrm>
          <a:prstGeom prst="rect">
            <a:avLst/>
          </a:prstGeom>
        </p:spPr>
      </p:pic>
      <p:pic>
        <p:nvPicPr>
          <p:cNvPr id="6" name="Immagine 5" descr="9 maggio 14 - Il Sole 24 ORE-1.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1200" y="471024"/>
            <a:ext cx="5892800" cy="3864058"/>
          </a:xfrm>
          <a:prstGeom prst="rect">
            <a:avLst/>
          </a:prstGeom>
        </p:spPr>
      </p:pic>
      <p:pic>
        <p:nvPicPr>
          <p:cNvPr id="7" name="Immagine 4" descr="murales.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79800" y="2713289"/>
            <a:ext cx="5664200" cy="210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66753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UNA NUOVA NARRATIVA EMERGENTE</a:t>
            </a:r>
          </a:p>
        </p:txBody>
      </p:sp>
      <p:pic>
        <p:nvPicPr>
          <p:cNvPr id="5" name="Immagine 4" descr="sharing-cover-final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9599"/>
            <a:ext cx="3536769" cy="4301001"/>
          </a:xfrm>
          <a:prstGeom prst="rect">
            <a:avLst/>
          </a:prstGeom>
        </p:spPr>
      </p:pic>
      <p:sp>
        <p:nvSpPr>
          <p:cNvPr id="6" name="CasellaDiTesto 5"/>
          <p:cNvSpPr txBox="1"/>
          <p:nvPr/>
        </p:nvSpPr>
        <p:spPr>
          <a:xfrm>
            <a:off x="4394201" y="1581473"/>
            <a:ext cx="4013200" cy="2185214"/>
          </a:xfrm>
          <a:prstGeom prst="rect">
            <a:avLst/>
          </a:prstGeom>
          <a:noFill/>
        </p:spPr>
        <p:txBody>
          <a:bodyPr wrap="square" rtlCol="0">
            <a:spAutoFit/>
          </a:bodyPr>
          <a:lstStyle/>
          <a:p>
            <a:r>
              <a:rPr lang="it-IT" sz="2800" dirty="0">
                <a:latin typeface="American Typewriter"/>
                <a:cs typeface="American Typewriter"/>
              </a:rPr>
              <a:t>“Il modello è innovazione sociale e sviluppo di community.”  </a:t>
            </a:r>
          </a:p>
          <a:p>
            <a:r>
              <a:rPr lang="it-IT" sz="2400" b="1" dirty="0">
                <a:latin typeface="American Typewriter"/>
                <a:cs typeface="American Typewriter"/>
              </a:rPr>
              <a:t>Chris Anderson</a:t>
            </a:r>
          </a:p>
        </p:txBody>
      </p:sp>
    </p:spTree>
    <p:extLst>
      <p:ext uri="{BB962C8B-B14F-4D97-AF65-F5344CB8AC3E}">
        <p14:creationId xmlns:p14="http://schemas.microsoft.com/office/powerpoint/2010/main" val="2180034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NUOVE TECNOLOGIE ABILITANTI</a:t>
            </a:r>
          </a:p>
        </p:txBody>
      </p:sp>
      <p:pic>
        <p:nvPicPr>
          <p:cNvPr id="5" name="Immagine 4" descr="11658835225_66de27968f_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1024"/>
            <a:ext cx="3474840" cy="4329575"/>
          </a:xfrm>
          <a:prstGeom prst="rect">
            <a:avLst/>
          </a:prstGeom>
        </p:spPr>
      </p:pic>
      <p:sp>
        <p:nvSpPr>
          <p:cNvPr id="6" name="CasellaDiTesto 5"/>
          <p:cNvSpPr txBox="1"/>
          <p:nvPr/>
        </p:nvSpPr>
        <p:spPr>
          <a:xfrm>
            <a:off x="4635500" y="1029022"/>
            <a:ext cx="4013200" cy="3477875"/>
          </a:xfrm>
          <a:prstGeom prst="rect">
            <a:avLst/>
          </a:prstGeom>
          <a:noFill/>
        </p:spPr>
        <p:txBody>
          <a:bodyPr wrap="square" rtlCol="0">
            <a:spAutoFit/>
          </a:bodyPr>
          <a:lstStyle/>
          <a:p>
            <a:r>
              <a:rPr lang="it-IT" sz="2800" dirty="0">
                <a:latin typeface="American Typewriter"/>
                <a:cs typeface="American Typewriter"/>
              </a:rPr>
              <a:t>“Oggi cittadini di ogni età hanno la possibilità </a:t>
            </a:r>
            <a:r>
              <a:rPr lang="it-IT" sz="2800" dirty="0"/>
              <a:t>di connettersi e dimostrare la loro creatività attraverso un crescente movimento dei maker.”</a:t>
            </a:r>
            <a:r>
              <a:rPr lang="it-IT" sz="2800" dirty="0">
                <a:latin typeface="American Typewriter"/>
                <a:cs typeface="American Typewriter"/>
              </a:rPr>
              <a:t>  </a:t>
            </a:r>
          </a:p>
          <a:p>
            <a:r>
              <a:rPr lang="it-IT" sz="2400" b="1" dirty="0">
                <a:latin typeface="American Typewriter"/>
                <a:cs typeface="American Typewriter"/>
              </a:rPr>
              <a:t>Barack Obama</a:t>
            </a:r>
          </a:p>
        </p:txBody>
      </p:sp>
    </p:spTree>
    <p:extLst>
      <p:ext uri="{BB962C8B-B14F-4D97-AF65-F5344CB8AC3E}">
        <p14:creationId xmlns:p14="http://schemas.microsoft.com/office/powerpoint/2010/main" val="3472775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104630" y="946107"/>
            <a:ext cx="8342683" cy="1882567"/>
          </a:xfrm>
          <a:prstGeom prst="rect">
            <a:avLst/>
          </a:prstGeom>
          <a:noFill/>
        </p:spPr>
        <p:txBody>
          <a:bodyPr wrap="square" rtlCol="0">
            <a:spAutoFit/>
          </a:bodyPr>
          <a:lstStyle/>
          <a:p>
            <a:pPr marL="214313" indent="-214313">
              <a:spcAft>
                <a:spcPts val="450"/>
              </a:spcAft>
              <a:buFont typeface="Arial"/>
              <a:buChar char="•"/>
            </a:pPr>
            <a:r>
              <a:rPr lang="it-IT" dirty="0">
                <a:solidFill>
                  <a:srgbClr val="000000"/>
                </a:solidFill>
              </a:rPr>
              <a:t>Sviluppare un ecosistema in cui diversi attori creano conoscenze a supporto della creatività e dell’innovazione</a:t>
            </a:r>
          </a:p>
          <a:p>
            <a:pPr marL="214313" indent="-214313">
              <a:spcAft>
                <a:spcPts val="450"/>
              </a:spcAft>
              <a:buFont typeface="Arial"/>
              <a:buChar char="•"/>
            </a:pPr>
            <a:r>
              <a:rPr lang="it-IT" dirty="0">
                <a:solidFill>
                  <a:srgbClr val="000000"/>
                </a:solidFill>
              </a:rPr>
              <a:t>Supportare soggetti che svolgano ruolo di ‘</a:t>
            </a:r>
            <a:r>
              <a:rPr lang="it-IT" dirty="0" err="1">
                <a:solidFill>
                  <a:srgbClr val="000000"/>
                </a:solidFill>
              </a:rPr>
              <a:t>ricombinatore</a:t>
            </a:r>
            <a:r>
              <a:rPr lang="it-IT" dirty="0">
                <a:solidFill>
                  <a:srgbClr val="000000"/>
                </a:solidFill>
              </a:rPr>
              <a:t>’ e di facilitatore dello scambio di conoscenze prodotte da soggetti diversi del territorio</a:t>
            </a:r>
          </a:p>
          <a:p>
            <a:pPr marL="214313" indent="-214313">
              <a:spcAft>
                <a:spcPts val="450"/>
              </a:spcAft>
              <a:buFont typeface="Arial"/>
              <a:buChar char="•"/>
            </a:pPr>
            <a:r>
              <a:rPr lang="it-IT" dirty="0">
                <a:solidFill>
                  <a:srgbClr val="000000"/>
                </a:solidFill>
              </a:rPr>
              <a:t>Incoraggiare la partecipazione delle diverse comunità territoriali secondo un approccio collaborativo per la generazione di idee e progetti</a:t>
            </a:r>
            <a:endParaRPr lang="it-IT" dirty="0"/>
          </a:p>
        </p:txBody>
      </p:sp>
      <p:sp>
        <p:nvSpPr>
          <p:cNvPr id="11" name="Titolo 1">
            <a:extLst>
              <a:ext uri="{FF2B5EF4-FFF2-40B4-BE49-F238E27FC236}">
                <a16:creationId xmlns:a16="http://schemas.microsoft.com/office/drawing/2014/main" id="{4549EEA7-4B2B-C340-B1A2-27E1502D70AA}"/>
              </a:ext>
            </a:extLst>
          </p:cNvPr>
          <p:cNvSpPr>
            <a:spLocks noGrp="1"/>
          </p:cNvSpPr>
          <p:nvPr>
            <p:ph type="title"/>
          </p:nvPr>
        </p:nvSpPr>
        <p:spPr>
          <a:xfrm>
            <a:off x="0" y="11475"/>
            <a:ext cx="9144000" cy="459550"/>
          </a:xfrm>
          <a:solidFill>
            <a:srgbClr val="D00115"/>
          </a:solidFill>
        </p:spPr>
        <p:txBody>
          <a:bodyPr vert="horz" lIns="91440" tIns="45720" rIns="91440" bIns="45720" rtlCol="0" anchor="ctr">
            <a:noAutofit/>
          </a:bodyPr>
          <a:lstStyle/>
          <a:p>
            <a:pPr algn="l"/>
            <a:r>
              <a:rPr lang="it-IT" sz="2400" b="1" dirty="0">
                <a:solidFill>
                  <a:schemeClr val="bg1"/>
                </a:solidFill>
              </a:rPr>
              <a:t>SOCIAL INNOVATION COME LEVA DI POLICY URBANA</a:t>
            </a:r>
          </a:p>
        </p:txBody>
      </p:sp>
    </p:spTree>
    <p:extLst>
      <p:ext uri="{BB962C8B-B14F-4D97-AF65-F5344CB8AC3E}">
        <p14:creationId xmlns:p14="http://schemas.microsoft.com/office/powerpoint/2010/main" val="350607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cartina-geografica-italia.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3658" y="927261"/>
            <a:ext cx="2882705" cy="3348372"/>
          </a:xfrm>
          <a:prstGeom prst="rect">
            <a:avLst/>
          </a:prstGeom>
        </p:spPr>
      </p:pic>
      <p:sp>
        <p:nvSpPr>
          <p:cNvPr id="8" name="Ovale 7"/>
          <p:cNvSpPr/>
          <p:nvPr/>
        </p:nvSpPr>
        <p:spPr>
          <a:xfrm>
            <a:off x="2173961" y="1424205"/>
            <a:ext cx="108012"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0" name="Ovale 9"/>
          <p:cNvSpPr/>
          <p:nvPr/>
        </p:nvSpPr>
        <p:spPr>
          <a:xfrm>
            <a:off x="1844337" y="1528195"/>
            <a:ext cx="108012"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1" name="Ovale 10"/>
          <p:cNvSpPr/>
          <p:nvPr/>
        </p:nvSpPr>
        <p:spPr>
          <a:xfrm>
            <a:off x="2602260" y="1699344"/>
            <a:ext cx="108012"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2" name="Ovale 11"/>
          <p:cNvSpPr/>
          <p:nvPr/>
        </p:nvSpPr>
        <p:spPr>
          <a:xfrm>
            <a:off x="2249742" y="1359309"/>
            <a:ext cx="108012"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3" name="Ovale 12"/>
          <p:cNvSpPr/>
          <p:nvPr/>
        </p:nvSpPr>
        <p:spPr>
          <a:xfrm>
            <a:off x="2062991" y="3255606"/>
            <a:ext cx="108012" cy="108012"/>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dirty="0">
              <a:solidFill>
                <a:srgbClr val="FF0000"/>
              </a:solidFill>
              <a:highlight>
                <a:srgbClr val="FFFF00"/>
              </a:highlight>
            </a:endParaRPr>
          </a:p>
        </p:txBody>
      </p:sp>
      <p:sp>
        <p:nvSpPr>
          <p:cNvPr id="15" name="Ovale 14"/>
          <p:cNvSpPr/>
          <p:nvPr/>
        </p:nvSpPr>
        <p:spPr>
          <a:xfrm>
            <a:off x="2404572" y="1699344"/>
            <a:ext cx="97423"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6" name="Ovale 15"/>
          <p:cNvSpPr/>
          <p:nvPr/>
        </p:nvSpPr>
        <p:spPr>
          <a:xfrm>
            <a:off x="2792037" y="1772510"/>
            <a:ext cx="97423"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7" name="Ovale 16"/>
          <p:cNvSpPr/>
          <p:nvPr/>
        </p:nvSpPr>
        <p:spPr>
          <a:xfrm>
            <a:off x="1812213" y="1261811"/>
            <a:ext cx="97423"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0" name="CasellaDiTesto 19"/>
          <p:cNvSpPr txBox="1"/>
          <p:nvPr/>
        </p:nvSpPr>
        <p:spPr>
          <a:xfrm>
            <a:off x="6415962" y="3629302"/>
            <a:ext cx="2484276" cy="1315745"/>
          </a:xfrm>
          <a:prstGeom prst="rect">
            <a:avLst/>
          </a:prstGeom>
          <a:noFill/>
        </p:spPr>
        <p:txBody>
          <a:bodyPr wrap="square" rtlCol="0">
            <a:spAutoFit/>
          </a:bodyPr>
          <a:lstStyle/>
          <a:p>
            <a:r>
              <a:rPr lang="it-IT" sz="1350" dirty="0"/>
              <a:t>Stato di avanzamento</a:t>
            </a:r>
          </a:p>
          <a:p>
            <a:r>
              <a:rPr lang="it-IT" sz="1350" dirty="0"/>
              <a:t>   </a:t>
            </a:r>
            <a:r>
              <a:rPr lang="it-IT" sz="1050" dirty="0"/>
              <a:t>Progettazione</a:t>
            </a:r>
          </a:p>
          <a:p>
            <a:r>
              <a:rPr lang="it-IT" sz="900" dirty="0"/>
              <a:t>    </a:t>
            </a:r>
            <a:r>
              <a:rPr lang="it-IT" sz="1050" dirty="0"/>
              <a:t>Startup</a:t>
            </a:r>
          </a:p>
          <a:p>
            <a:r>
              <a:rPr lang="it-IT" sz="1050" dirty="0"/>
              <a:t>   Operativo</a:t>
            </a:r>
          </a:p>
          <a:p>
            <a:endParaRPr lang="it-IT" sz="1050" dirty="0"/>
          </a:p>
          <a:p>
            <a:endParaRPr lang="it-IT" sz="1050" dirty="0"/>
          </a:p>
          <a:p>
            <a:endParaRPr lang="it-IT" sz="1050" dirty="0"/>
          </a:p>
        </p:txBody>
      </p:sp>
      <p:sp>
        <p:nvSpPr>
          <p:cNvPr id="21" name="Ovale 20"/>
          <p:cNvSpPr/>
          <p:nvPr/>
        </p:nvSpPr>
        <p:spPr>
          <a:xfrm>
            <a:off x="6464674" y="3930307"/>
            <a:ext cx="97423" cy="10801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2" name="Ovale 21"/>
          <p:cNvSpPr/>
          <p:nvPr/>
        </p:nvSpPr>
        <p:spPr>
          <a:xfrm>
            <a:off x="6464674" y="4092325"/>
            <a:ext cx="97423" cy="108012"/>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3" name="Ovale 22"/>
          <p:cNvSpPr/>
          <p:nvPr/>
        </p:nvSpPr>
        <p:spPr>
          <a:xfrm>
            <a:off x="6464674" y="4254343"/>
            <a:ext cx="97423" cy="108012"/>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5" name="Ovale 13"/>
          <p:cNvSpPr/>
          <p:nvPr/>
        </p:nvSpPr>
        <p:spPr>
          <a:xfrm>
            <a:off x="2541362" y="2064080"/>
            <a:ext cx="97423"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3" name="TextBox 2"/>
          <p:cNvSpPr txBox="1"/>
          <p:nvPr/>
        </p:nvSpPr>
        <p:spPr>
          <a:xfrm>
            <a:off x="4210565" y="1359309"/>
            <a:ext cx="3605084" cy="1384995"/>
          </a:xfrm>
          <a:prstGeom prst="rect">
            <a:avLst/>
          </a:prstGeom>
          <a:noFill/>
        </p:spPr>
        <p:txBody>
          <a:bodyPr wrap="square" rtlCol="0">
            <a:spAutoFit/>
          </a:bodyPr>
          <a:lstStyle/>
          <a:p>
            <a:pPr algn="ctr"/>
            <a:r>
              <a:rPr lang="en-US" sz="2100" dirty="0" err="1">
                <a:solidFill>
                  <a:srgbClr val="C00000"/>
                </a:solidFill>
              </a:rPr>
              <a:t>Infrastrutture</a:t>
            </a:r>
            <a:r>
              <a:rPr lang="en-US" sz="2100" dirty="0">
                <a:solidFill>
                  <a:srgbClr val="C00000"/>
                </a:solidFill>
              </a:rPr>
              <a:t> </a:t>
            </a:r>
            <a:r>
              <a:rPr lang="en-US" sz="2100" dirty="0" err="1">
                <a:solidFill>
                  <a:srgbClr val="C00000"/>
                </a:solidFill>
              </a:rPr>
              <a:t>fisiche</a:t>
            </a:r>
            <a:r>
              <a:rPr lang="en-US" sz="2100" dirty="0">
                <a:solidFill>
                  <a:srgbClr val="C00000"/>
                </a:solidFill>
              </a:rPr>
              <a:t> </a:t>
            </a:r>
            <a:r>
              <a:rPr lang="en-US" sz="2100" dirty="0" err="1">
                <a:solidFill>
                  <a:srgbClr val="C00000"/>
                </a:solidFill>
              </a:rPr>
              <a:t>che</a:t>
            </a:r>
            <a:r>
              <a:rPr lang="en-US" sz="2100" dirty="0">
                <a:solidFill>
                  <a:srgbClr val="C00000"/>
                </a:solidFill>
              </a:rPr>
              <a:t> </a:t>
            </a:r>
            <a:r>
              <a:rPr lang="en-US" sz="2100" dirty="0" err="1">
                <a:solidFill>
                  <a:srgbClr val="C00000"/>
                </a:solidFill>
              </a:rPr>
              <a:t>funzionano</a:t>
            </a:r>
            <a:r>
              <a:rPr lang="en-US" sz="2100" dirty="0">
                <a:solidFill>
                  <a:srgbClr val="C00000"/>
                </a:solidFill>
              </a:rPr>
              <a:t> come </a:t>
            </a:r>
            <a:r>
              <a:rPr lang="en-US" sz="2100" dirty="0" err="1">
                <a:solidFill>
                  <a:srgbClr val="C00000"/>
                </a:solidFill>
              </a:rPr>
              <a:t>piattaforme</a:t>
            </a:r>
            <a:r>
              <a:rPr lang="en-US" sz="2100" dirty="0">
                <a:solidFill>
                  <a:srgbClr val="C00000"/>
                </a:solidFill>
              </a:rPr>
              <a:t> </a:t>
            </a:r>
            <a:r>
              <a:rPr lang="en-US" sz="2100" dirty="0" err="1">
                <a:solidFill>
                  <a:srgbClr val="C00000"/>
                </a:solidFill>
              </a:rPr>
              <a:t>fisiche</a:t>
            </a:r>
            <a:r>
              <a:rPr lang="en-US" sz="2100" dirty="0">
                <a:solidFill>
                  <a:srgbClr val="C00000"/>
                </a:solidFill>
              </a:rPr>
              <a:t> collaborative per </a:t>
            </a:r>
            <a:r>
              <a:rPr lang="en-US" sz="2100" dirty="0" err="1">
                <a:solidFill>
                  <a:srgbClr val="C00000"/>
                </a:solidFill>
              </a:rPr>
              <a:t>l’innnovazione</a:t>
            </a:r>
            <a:r>
              <a:rPr lang="en-US" sz="2100" dirty="0">
                <a:solidFill>
                  <a:srgbClr val="C00000"/>
                </a:solidFill>
              </a:rPr>
              <a:t> </a:t>
            </a:r>
            <a:r>
              <a:rPr lang="en-US" sz="2100" dirty="0" err="1">
                <a:solidFill>
                  <a:srgbClr val="C00000"/>
                </a:solidFill>
              </a:rPr>
              <a:t>sociale</a:t>
            </a:r>
            <a:endParaRPr lang="en-US" sz="2100" dirty="0">
              <a:solidFill>
                <a:srgbClr val="C00000"/>
              </a:solidFill>
            </a:endParaRPr>
          </a:p>
        </p:txBody>
      </p:sp>
      <p:sp>
        <p:nvSpPr>
          <p:cNvPr id="18" name="Ovale 17">
            <a:extLst>
              <a:ext uri="{FF2B5EF4-FFF2-40B4-BE49-F238E27FC236}">
                <a16:creationId xmlns:a16="http://schemas.microsoft.com/office/drawing/2014/main" id="{6FAD33D1-E875-7A43-AD6B-4FAC2D4556ED}"/>
              </a:ext>
            </a:extLst>
          </p:cNvPr>
          <p:cNvSpPr/>
          <p:nvPr/>
        </p:nvSpPr>
        <p:spPr>
          <a:xfrm>
            <a:off x="2280407" y="1609222"/>
            <a:ext cx="97423"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19" name="Ovale 18">
            <a:extLst>
              <a:ext uri="{FF2B5EF4-FFF2-40B4-BE49-F238E27FC236}">
                <a16:creationId xmlns:a16="http://schemas.microsoft.com/office/drawing/2014/main" id="{CFDB10D2-F537-FE41-BD5F-500A263D3E98}"/>
              </a:ext>
            </a:extLst>
          </p:cNvPr>
          <p:cNvSpPr/>
          <p:nvPr/>
        </p:nvSpPr>
        <p:spPr>
          <a:xfrm>
            <a:off x="2754660" y="1601372"/>
            <a:ext cx="108012" cy="108012"/>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4" name="Ovale 23">
            <a:extLst>
              <a:ext uri="{FF2B5EF4-FFF2-40B4-BE49-F238E27FC236}">
                <a16:creationId xmlns:a16="http://schemas.microsoft.com/office/drawing/2014/main" id="{855DC9E1-0272-C94A-AA59-BE2D22796C53}"/>
              </a:ext>
            </a:extLst>
          </p:cNvPr>
          <p:cNvSpPr/>
          <p:nvPr/>
        </p:nvSpPr>
        <p:spPr>
          <a:xfrm>
            <a:off x="3862990" y="2721990"/>
            <a:ext cx="97423" cy="10801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solidFill>
                <a:srgbClr val="FF0000"/>
              </a:solidFill>
            </a:endParaRPr>
          </a:p>
        </p:txBody>
      </p:sp>
      <p:sp>
        <p:nvSpPr>
          <p:cNvPr id="26" name="Titolo 1">
            <a:extLst>
              <a:ext uri="{FF2B5EF4-FFF2-40B4-BE49-F238E27FC236}">
                <a16:creationId xmlns:a16="http://schemas.microsoft.com/office/drawing/2014/main" id="{1EA72547-AFC5-E548-81C9-CD9C2F051C18}"/>
              </a:ext>
            </a:extLst>
          </p:cNvPr>
          <p:cNvSpPr>
            <a:spLocks noGrp="1"/>
          </p:cNvSpPr>
          <p:nvPr>
            <p:ph type="title"/>
          </p:nvPr>
        </p:nvSpPr>
        <p:spPr>
          <a:xfrm>
            <a:off x="0" y="-9161"/>
            <a:ext cx="9144000" cy="459550"/>
          </a:xfrm>
          <a:solidFill>
            <a:srgbClr val="D00115"/>
          </a:solidFill>
        </p:spPr>
        <p:txBody>
          <a:bodyPr vert="horz" lIns="68580" tIns="34290" rIns="68580" bIns="34290" rtlCol="0" anchor="ctr">
            <a:normAutofit/>
          </a:bodyPr>
          <a:lstStyle/>
          <a:p>
            <a:pPr algn="l"/>
            <a:r>
              <a:rPr lang="it-IT" sz="2400" b="1" dirty="0">
                <a:solidFill>
                  <a:schemeClr val="bg1"/>
                </a:solidFill>
              </a:rPr>
              <a:t>UNA RETE DI SPAZI DI INNOVAZIONE SOCIALE</a:t>
            </a:r>
          </a:p>
        </p:txBody>
      </p:sp>
    </p:spTree>
    <p:extLst>
      <p:ext uri="{BB962C8B-B14F-4D97-AF65-F5344CB8AC3E}">
        <p14:creationId xmlns:p14="http://schemas.microsoft.com/office/powerpoint/2010/main" val="3650762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p:nvPr/>
        </p:nvPicPr>
        <p:blipFill>
          <a:blip r:embed="rId2">
            <a:extLst>
              <a:ext uri="{28A0092B-C50C-407E-A947-70E740481C1C}">
                <a14:useLocalDpi xmlns:a14="http://schemas.microsoft.com/office/drawing/2010/main" val="0"/>
              </a:ext>
            </a:extLst>
          </a:blip>
          <a:stretch>
            <a:fillRect/>
          </a:stretch>
        </p:blipFill>
        <p:spPr>
          <a:xfrm>
            <a:off x="1143000" y="-4287"/>
            <a:ext cx="6858000" cy="2461736"/>
          </a:xfrm>
          <a:prstGeom prst="rect">
            <a:avLst/>
          </a:prstGeom>
        </p:spPr>
      </p:pic>
      <p:pic>
        <p:nvPicPr>
          <p:cNvPr id="5" name="Immagine 4" descr="sala.JPG"/>
          <p:cNvPicPr/>
          <p:nvPr/>
        </p:nvPicPr>
        <p:blipFill>
          <a:blip r:embed="rId3" cstate="print"/>
          <a:stretch>
            <a:fillRect/>
          </a:stretch>
        </p:blipFill>
        <p:spPr>
          <a:xfrm>
            <a:off x="1143000" y="2457450"/>
            <a:ext cx="3162300" cy="2190751"/>
          </a:xfrm>
          <a:prstGeom prst="rect">
            <a:avLst/>
          </a:prstGeom>
        </p:spPr>
      </p:pic>
      <p:pic>
        <p:nvPicPr>
          <p:cNvPr id="8" name="Immagine 7" descr="DSC_1085.JPG"/>
          <p:cNvPicPr/>
          <p:nvPr/>
        </p:nvPicPr>
        <p:blipFill>
          <a:blip r:embed="rId4" cstate="print"/>
          <a:stretch>
            <a:fillRect/>
          </a:stretch>
        </p:blipFill>
        <p:spPr>
          <a:xfrm>
            <a:off x="4581526" y="2528412"/>
            <a:ext cx="3419475" cy="2119788"/>
          </a:xfrm>
          <a:prstGeom prst="rect">
            <a:avLst/>
          </a:prstGeom>
        </p:spPr>
      </p:pic>
    </p:spTree>
    <p:extLst>
      <p:ext uri="{BB962C8B-B14F-4D97-AF65-F5344CB8AC3E}">
        <p14:creationId xmlns:p14="http://schemas.microsoft.com/office/powerpoint/2010/main" val="314077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0925" y="2312911"/>
            <a:ext cx="4410075" cy="2468639"/>
          </a:xfrm>
          <a:prstGeom prst="rect">
            <a:avLst/>
          </a:prstGeom>
        </p:spPr>
      </p:pic>
      <p:pic>
        <p:nvPicPr>
          <p:cNvPr id="3" name="Immagine 2"/>
          <p:cNvPicPr>
            <a:picLocks noChangeAspect="1"/>
          </p:cNvPicPr>
          <p:nvPr/>
        </p:nvPicPr>
        <p:blipFill>
          <a:blip r:embed="rId3"/>
          <a:stretch>
            <a:fillRect/>
          </a:stretch>
        </p:blipFill>
        <p:spPr>
          <a:xfrm>
            <a:off x="1143000" y="0"/>
            <a:ext cx="4726870" cy="2312910"/>
          </a:xfrm>
          <a:prstGeom prst="rect">
            <a:avLst/>
          </a:prstGeom>
        </p:spPr>
      </p:pic>
    </p:spTree>
    <p:extLst>
      <p:ext uri="{BB962C8B-B14F-4D97-AF65-F5344CB8AC3E}">
        <p14:creationId xmlns:p14="http://schemas.microsoft.com/office/powerpoint/2010/main" val="3056663862"/>
      </p:ext>
    </p:extLst>
  </p:cSld>
  <p:clrMapOvr>
    <a:masterClrMapping/>
  </p:clrMapOvr>
</p:sld>
</file>

<file path=ppt/theme/theme1.xml><?xml version="1.0" encoding="utf-8"?>
<a:theme xmlns:a="http://schemas.openxmlformats.org/drawingml/2006/main" name="Modello FGB per PowerPoint - FGB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757</Words>
  <Application>Microsoft Macintosh PowerPoint</Application>
  <PresentationFormat>Presentazione su schermo (16:9)</PresentationFormat>
  <Paragraphs>62</Paragraphs>
  <Slides>12</Slides>
  <Notes>5</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12</vt:i4>
      </vt:variant>
    </vt:vector>
  </HeadingPairs>
  <TitlesOfParts>
    <vt:vector size="16" baseType="lpstr">
      <vt:lpstr>American Typewriter</vt:lpstr>
      <vt:lpstr>Arial</vt:lpstr>
      <vt:lpstr>Calibri</vt:lpstr>
      <vt:lpstr>Modello FGB per PowerPoint - FGB PowerPoint Template</vt:lpstr>
      <vt:lpstr>Innovazione sociale come leva di policy urbana  Fabio Sgaragli, Head of Innnovation</vt:lpstr>
      <vt:lpstr>LA TEMPESTA PERFETTA</vt:lpstr>
      <vt:lpstr>UNA STORIA</vt:lpstr>
      <vt:lpstr>UNA NUOVA NARRATIVA EMERGENTE</vt:lpstr>
      <vt:lpstr>NUOVE TECNOLOGIE ABILITANTI</vt:lpstr>
      <vt:lpstr>SOCIAL INNOVATION COME LEVA DI POLICY URBANA</vt:lpstr>
      <vt:lpstr>UNA RETE DI SPAZI DI INNOVAZIONE SOCIALE</vt:lpstr>
      <vt:lpstr>Presentazione standard di PowerPoint</vt:lpstr>
      <vt:lpstr>Presentazione standard di PowerPoint</vt:lpstr>
      <vt:lpstr>GLI SPAZI DI INNOVAZIONE COME NODI MULTISTAKEHOLDER</vt:lpstr>
      <vt:lpstr>GLI SPAZI A SUPPORTO DELL’INNOVAZIONE SOCIALE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Innovazione sociale come leva di policy urbana  Fabio Sgaragli, Head of Innnovation</dc:title>
  <dc:creator>Fabio Sgaragli</dc:creator>
  <cp:lastModifiedBy>Fabio Sgaragli</cp:lastModifiedBy>
  <cp:revision>4</cp:revision>
  <dcterms:created xsi:type="dcterms:W3CDTF">2020-11-03T16:47:33Z</dcterms:created>
  <dcterms:modified xsi:type="dcterms:W3CDTF">2020-11-03T17:11:13Z</dcterms:modified>
</cp:coreProperties>
</file>