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6" r:id="rId7"/>
    <p:sldId id="260" r:id="rId8"/>
    <p:sldId id="277" r:id="rId9"/>
    <p:sldId id="259" r:id="rId10"/>
    <p:sldId id="270" r:id="rId11"/>
    <p:sldId id="261" r:id="rId12"/>
    <p:sldId id="262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64" r:id="rId21"/>
    <p:sldId id="292" r:id="rId22"/>
    <p:sldId id="26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E33"/>
    <a:srgbClr val="B43C96"/>
    <a:srgbClr val="6ACFF6"/>
    <a:srgbClr val="0093B1"/>
    <a:srgbClr val="006A65"/>
    <a:srgbClr val="F7921E"/>
    <a:srgbClr val="F16E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ACF0A0-5046-4F8D-AC27-ABD6405EC9B5}" v="1" dt="2020-08-15T14:39:07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svg"/><Relationship Id="rId20" Type="http://schemas.openxmlformats.org/officeDocument/2006/relationships/image" Target="../media/image20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19" Type="http://schemas.openxmlformats.org/officeDocument/2006/relationships/image" Target="../media/image19.pn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Relationship Id="rId22" Type="http://schemas.openxmlformats.org/officeDocument/2006/relationships/image" Target="../media/image22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1BDCCE8-4F96-487D-BA27-F02B1F5BC0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92"/>
          <a:stretch/>
        </p:blipFill>
        <p:spPr>
          <a:xfrm>
            <a:off x="-1" y="701395"/>
            <a:ext cx="12192002" cy="615660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5C32BE5-DA36-48B0-BED9-C3E44283A8FB}"/>
              </a:ext>
            </a:extLst>
          </p:cNvPr>
          <p:cNvSpPr/>
          <p:nvPr userDrawn="1"/>
        </p:nvSpPr>
        <p:spPr>
          <a:xfrm>
            <a:off x="0" y="-33252"/>
            <a:ext cx="5962997" cy="6891251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2248" h="6891251">
                <a:moveTo>
                  <a:pt x="0" y="33251"/>
                </a:moveTo>
                <a:lnTo>
                  <a:pt x="4472248" y="0"/>
                </a:lnTo>
                <a:lnTo>
                  <a:pt x="3840480" y="6891251"/>
                </a:lnTo>
                <a:lnTo>
                  <a:pt x="0" y="6891251"/>
                </a:lnTo>
                <a:lnTo>
                  <a:pt x="0" y="33251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F5FBE6-4F4A-4614-9471-3E7AEB1A2B43}"/>
              </a:ext>
            </a:extLst>
          </p:cNvPr>
          <p:cNvSpPr/>
          <p:nvPr userDrawn="1"/>
        </p:nvSpPr>
        <p:spPr>
          <a:xfrm>
            <a:off x="4445279" y="469378"/>
            <a:ext cx="5184472" cy="769441"/>
          </a:xfrm>
          <a:custGeom>
            <a:avLst/>
            <a:gdLst>
              <a:gd name="connsiteX0" fmla="*/ 0 w 3638972"/>
              <a:gd name="connsiteY0" fmla="*/ 0 h 769441"/>
              <a:gd name="connsiteX1" fmla="*/ 3638972 w 3638972"/>
              <a:gd name="connsiteY1" fmla="*/ 0 h 769441"/>
              <a:gd name="connsiteX2" fmla="*/ 3638972 w 3638972"/>
              <a:gd name="connsiteY2" fmla="*/ 769441 h 769441"/>
              <a:gd name="connsiteX3" fmla="*/ 0 w 3638972"/>
              <a:gd name="connsiteY3" fmla="*/ 769441 h 769441"/>
              <a:gd name="connsiteX4" fmla="*/ 0 w 3638972"/>
              <a:gd name="connsiteY4" fmla="*/ 0 h 769441"/>
              <a:gd name="connsiteX0" fmla="*/ 0 w 3888354"/>
              <a:gd name="connsiteY0" fmla="*/ 16625 h 786066"/>
              <a:gd name="connsiteX1" fmla="*/ 3888354 w 3888354"/>
              <a:gd name="connsiteY1" fmla="*/ 0 h 786066"/>
              <a:gd name="connsiteX2" fmla="*/ 3638972 w 3888354"/>
              <a:gd name="connsiteY2" fmla="*/ 786066 h 786066"/>
              <a:gd name="connsiteX3" fmla="*/ 0 w 3888354"/>
              <a:gd name="connsiteY3" fmla="*/ 786066 h 786066"/>
              <a:gd name="connsiteX4" fmla="*/ 0 w 3888354"/>
              <a:gd name="connsiteY4" fmla="*/ 16625 h 786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8354" h="786066">
                <a:moveTo>
                  <a:pt x="0" y="16625"/>
                </a:moveTo>
                <a:lnTo>
                  <a:pt x="3888354" y="0"/>
                </a:lnTo>
                <a:lnTo>
                  <a:pt x="3638972" y="786066"/>
                </a:lnTo>
                <a:lnTo>
                  <a:pt x="0" y="786066"/>
                </a:lnTo>
                <a:lnTo>
                  <a:pt x="0" y="166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Myriad Pro" panose="020B0503030403020204" pitchFamily="34" charset="0"/>
              </a:rPr>
              <a:t>EUROCITIES</a:t>
            </a:r>
            <a:endParaRPr lang="en-GB" sz="4400" b="1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CC62176-CA52-405E-AF71-8AEB16BCD8FB}"/>
              </a:ext>
            </a:extLst>
          </p:cNvPr>
          <p:cNvSpPr/>
          <p:nvPr userDrawn="1"/>
        </p:nvSpPr>
        <p:spPr>
          <a:xfrm>
            <a:off x="9488788" y="6388631"/>
            <a:ext cx="2791883" cy="357447"/>
          </a:xfrm>
          <a:custGeom>
            <a:avLst/>
            <a:gdLst>
              <a:gd name="connsiteX0" fmla="*/ 0 w 2884517"/>
              <a:gd name="connsiteY0" fmla="*/ 0 h 295963"/>
              <a:gd name="connsiteX1" fmla="*/ 2884517 w 2884517"/>
              <a:gd name="connsiteY1" fmla="*/ 0 h 295963"/>
              <a:gd name="connsiteX2" fmla="*/ 2884517 w 2884517"/>
              <a:gd name="connsiteY2" fmla="*/ 295963 h 295963"/>
              <a:gd name="connsiteX3" fmla="*/ 0 w 2884517"/>
              <a:gd name="connsiteY3" fmla="*/ 295963 h 295963"/>
              <a:gd name="connsiteX4" fmla="*/ 0 w 2884517"/>
              <a:gd name="connsiteY4" fmla="*/ 0 h 295963"/>
              <a:gd name="connsiteX0" fmla="*/ 0 w 2884517"/>
              <a:gd name="connsiteY0" fmla="*/ 0 h 295963"/>
              <a:gd name="connsiteX1" fmla="*/ 2884517 w 2884517"/>
              <a:gd name="connsiteY1" fmla="*/ 0 h 295963"/>
              <a:gd name="connsiteX2" fmla="*/ 2884517 w 2884517"/>
              <a:gd name="connsiteY2" fmla="*/ 295963 h 295963"/>
              <a:gd name="connsiteX3" fmla="*/ 191192 w 2884517"/>
              <a:gd name="connsiteY3" fmla="*/ 287650 h 295963"/>
              <a:gd name="connsiteX4" fmla="*/ 0 w 2884517"/>
              <a:gd name="connsiteY4" fmla="*/ 0 h 29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4517" h="295963">
                <a:moveTo>
                  <a:pt x="0" y="0"/>
                </a:moveTo>
                <a:lnTo>
                  <a:pt x="2884517" y="0"/>
                </a:lnTo>
                <a:lnTo>
                  <a:pt x="2884517" y="295963"/>
                </a:lnTo>
                <a:lnTo>
                  <a:pt x="191192" y="2876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>
                <a:solidFill>
                  <a:srgbClr val="000000"/>
                </a:solidFill>
                <a:latin typeface="Myriad Pro" panose="020B0503030403020204" pitchFamily="34" charset="0"/>
              </a:rPr>
              <a:t>www.eurocities.eu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B4111A-2C43-4DCE-9C43-F0EB2671A5C9}"/>
              </a:ext>
            </a:extLst>
          </p:cNvPr>
          <p:cNvSpPr/>
          <p:nvPr userDrawn="1"/>
        </p:nvSpPr>
        <p:spPr>
          <a:xfrm>
            <a:off x="4445286" y="1316138"/>
            <a:ext cx="7167431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75573" h="541246">
                <a:moveTo>
                  <a:pt x="0" y="0"/>
                </a:moveTo>
                <a:lnTo>
                  <a:pt x="5375573" y="0"/>
                </a:lnTo>
                <a:lnTo>
                  <a:pt x="5176067" y="541246"/>
                </a:lnTo>
                <a:lnTo>
                  <a:pt x="0" y="53293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/>
              <a:t>The network of major European cities</a:t>
            </a:r>
            <a:endParaRPr lang="en-GB" sz="2000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A8C1A2A2-AF5F-49AC-B7B4-6C17CB590A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537" y="338931"/>
            <a:ext cx="777071" cy="150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4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73728C8A-3CE7-4918-A7BF-F32A45A30394}"/>
              </a:ext>
            </a:extLst>
          </p:cNvPr>
          <p:cNvSpPr/>
          <p:nvPr userDrawn="1"/>
        </p:nvSpPr>
        <p:spPr>
          <a:xfrm rot="10800000">
            <a:off x="11493739" y="-41567"/>
            <a:ext cx="698268" cy="689956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  <a:gd name="connsiteX0" fmla="*/ 0 w 4268958"/>
              <a:gd name="connsiteY0" fmla="*/ 8314 h 6899565"/>
              <a:gd name="connsiteX1" fmla="*/ 4268958 w 4268958"/>
              <a:gd name="connsiteY1" fmla="*/ 0 h 6899565"/>
              <a:gd name="connsiteX2" fmla="*/ 1062265 w 4268958"/>
              <a:gd name="connsiteY2" fmla="*/ 6899565 h 6899565"/>
              <a:gd name="connsiteX3" fmla="*/ 0 w 4268958"/>
              <a:gd name="connsiteY3" fmla="*/ 6866314 h 6899565"/>
              <a:gd name="connsiteX4" fmla="*/ 0 w 4268958"/>
              <a:gd name="connsiteY4" fmla="*/ 8314 h 689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99565">
                <a:moveTo>
                  <a:pt x="0" y="8314"/>
                </a:moveTo>
                <a:lnTo>
                  <a:pt x="4268958" y="0"/>
                </a:lnTo>
                <a:lnTo>
                  <a:pt x="1062265" y="6899565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2D3218E0-3002-4DCE-ABF7-EDF62D9C76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471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E62DB5-9C8D-417A-B79B-23B16AC2E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832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283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ECA71DF-86CC-4023-BA41-07B7C9EA26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7" b="17414"/>
          <a:stretch/>
        </p:blipFill>
        <p:spPr>
          <a:xfrm>
            <a:off x="0" y="931816"/>
            <a:ext cx="12192000" cy="6167253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62A164-53AF-4C7D-8035-10B85218DC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1280" y="1234440"/>
            <a:ext cx="5835535" cy="411480"/>
          </a:xfrm>
          <a:solidFill>
            <a:schemeClr val="accent1"/>
          </a:solidFill>
        </p:spPr>
        <p:txBody>
          <a:bodyPr/>
          <a:lstStyle>
            <a:lvl1pPr marL="0" indent="0" algn="l">
              <a:buNone/>
              <a:defRPr sz="1800" b="1" cap="all" baseline="0"/>
            </a:lvl1pPr>
            <a:lvl2pPr marL="342891" indent="0" algn="ctr">
              <a:buNone/>
              <a:defRPr/>
            </a:lvl2pPr>
            <a:lvl3pPr marL="685783" indent="0" algn="ctr">
              <a:buNone/>
              <a:defRPr/>
            </a:lvl3pPr>
            <a:lvl4pPr marL="1028674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9" indent="0" algn="ctr">
              <a:buNone/>
              <a:defRPr/>
            </a:lvl7pPr>
            <a:lvl8pPr marL="2400240" indent="0" algn="ctr">
              <a:buNone/>
              <a:defRPr/>
            </a:lvl8pPr>
            <a:lvl9pPr marL="274313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0E63B297-DD35-4164-B402-8EA59398D3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965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BB21DB-C358-4B6E-873D-31E522FA3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80" y="705947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378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EE9C40B4-5975-4B32-B268-6F99E7864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965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2DFAF5-403C-4BD1-8500-9E14BE82F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94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814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994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888BCB37-8DB3-432A-9278-E5B62734DB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9" b="8600"/>
          <a:stretch/>
        </p:blipFill>
        <p:spPr>
          <a:xfrm>
            <a:off x="0" y="616651"/>
            <a:ext cx="12192000" cy="6482420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78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15C0F97-6B52-4362-9A2E-6B96E6EEEB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0346"/>
          <a:stretch/>
        </p:blipFill>
        <p:spPr>
          <a:xfrm>
            <a:off x="1" y="548641"/>
            <a:ext cx="12186464" cy="6322982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368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167522A-75A0-4450-A962-C57EE7D245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4" b="5875"/>
          <a:stretch/>
        </p:blipFill>
        <p:spPr>
          <a:xfrm>
            <a:off x="0" y="618309"/>
            <a:ext cx="12192000" cy="6480762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927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B4254C8-6FFD-454B-A3D7-405C58512D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43"/>
          <a:stretch/>
        </p:blipFill>
        <p:spPr>
          <a:xfrm>
            <a:off x="0" y="594041"/>
            <a:ext cx="12192000" cy="6263959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629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8BC4DC78-51FE-40E9-BB80-D09C3A77D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62"/>
          <a:stretch/>
        </p:blipFill>
        <p:spPr>
          <a:xfrm>
            <a:off x="0" y="523181"/>
            <a:ext cx="12191999" cy="6334819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683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97D61AE-DF03-4E4C-BEC7-F8DCB9952E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01"/>
          <a:stretch/>
        </p:blipFill>
        <p:spPr>
          <a:xfrm>
            <a:off x="1" y="648392"/>
            <a:ext cx="12186464" cy="6450678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151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A04CB362-8B1B-4FA5-8478-87D77472B7A9}"/>
              </a:ext>
            </a:extLst>
          </p:cNvPr>
          <p:cNvSpPr/>
          <p:nvPr userDrawn="1"/>
        </p:nvSpPr>
        <p:spPr>
          <a:xfrm>
            <a:off x="7" y="-8316"/>
            <a:ext cx="698268" cy="686631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66314">
                <a:moveTo>
                  <a:pt x="0" y="8314"/>
                </a:moveTo>
                <a:lnTo>
                  <a:pt x="4268958" y="0"/>
                </a:lnTo>
                <a:lnTo>
                  <a:pt x="1062265" y="6824750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29BF5B45-E346-4FF1-A6FF-248AA430C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" y="6017445"/>
            <a:ext cx="388536" cy="7500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4036" y="575953"/>
            <a:ext cx="10363200" cy="571209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044" y="1209501"/>
            <a:ext cx="4487092" cy="411480"/>
          </a:xfrm>
          <a:solidFill>
            <a:schemeClr val="accent1"/>
          </a:solidFill>
        </p:spPr>
        <p:txBody>
          <a:bodyPr/>
          <a:lstStyle>
            <a:lvl1pPr marL="0" indent="0" algn="l">
              <a:buNone/>
              <a:defRPr sz="1800" b="1" cap="all" baseline="0"/>
            </a:lvl1pPr>
            <a:lvl2pPr marL="342891" indent="0" algn="ctr">
              <a:buNone/>
              <a:defRPr/>
            </a:lvl2pPr>
            <a:lvl3pPr marL="685783" indent="0" algn="ctr">
              <a:buNone/>
              <a:defRPr/>
            </a:lvl3pPr>
            <a:lvl4pPr marL="1028674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9" indent="0" algn="ctr">
              <a:buNone/>
              <a:defRPr/>
            </a:lvl7pPr>
            <a:lvl8pPr marL="2400240" indent="0" algn="ctr">
              <a:buNone/>
              <a:defRPr/>
            </a:lvl8pPr>
            <a:lvl9pPr marL="274313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133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4C383F-5C0F-4FF8-8A95-70C20A33B0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7" b="16272"/>
          <a:stretch/>
        </p:blipFill>
        <p:spPr>
          <a:xfrm>
            <a:off x="1" y="609600"/>
            <a:ext cx="12186462" cy="6248400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EEB030B1-544A-4061-A871-E74F42F0CE57}"/>
              </a:ext>
            </a:extLst>
          </p:cNvPr>
          <p:cNvSpPr/>
          <p:nvPr userDrawn="1"/>
        </p:nvSpPr>
        <p:spPr>
          <a:xfrm>
            <a:off x="365767" y="-83126"/>
            <a:ext cx="11820697" cy="7182196"/>
          </a:xfrm>
          <a:custGeom>
            <a:avLst/>
            <a:gdLst>
              <a:gd name="connsiteX0" fmla="*/ 0 w 8607829"/>
              <a:gd name="connsiteY0" fmla="*/ 0 h 7157258"/>
              <a:gd name="connsiteX1" fmla="*/ 8607829 w 8607829"/>
              <a:gd name="connsiteY1" fmla="*/ 0 h 7157258"/>
              <a:gd name="connsiteX2" fmla="*/ 8607829 w 8607829"/>
              <a:gd name="connsiteY2" fmla="*/ 7157258 h 7157258"/>
              <a:gd name="connsiteX3" fmla="*/ 0 w 8607829"/>
              <a:gd name="connsiteY3" fmla="*/ 7157258 h 7157258"/>
              <a:gd name="connsiteX4" fmla="*/ 0 w 8607829"/>
              <a:gd name="connsiteY4" fmla="*/ 0 h 7157258"/>
              <a:gd name="connsiteX0" fmla="*/ 0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0 w 8865523"/>
              <a:gd name="connsiteY4" fmla="*/ 0 h 7157258"/>
              <a:gd name="connsiteX0" fmla="*/ 232757 w 8865523"/>
              <a:gd name="connsiteY0" fmla="*/ 0 h 7157258"/>
              <a:gd name="connsiteX1" fmla="*/ 8865523 w 8865523"/>
              <a:gd name="connsiteY1" fmla="*/ 16625 h 7157258"/>
              <a:gd name="connsiteX2" fmla="*/ 8607829 w 8865523"/>
              <a:gd name="connsiteY2" fmla="*/ 7157258 h 7157258"/>
              <a:gd name="connsiteX3" fmla="*/ 0 w 8865523"/>
              <a:gd name="connsiteY3" fmla="*/ 7157258 h 7157258"/>
              <a:gd name="connsiteX4" fmla="*/ 232757 w 8865523"/>
              <a:gd name="connsiteY4" fmla="*/ 0 h 7157258"/>
              <a:gd name="connsiteX0" fmla="*/ 357448 w 8865523"/>
              <a:gd name="connsiteY0" fmla="*/ 0 h 7182196"/>
              <a:gd name="connsiteX1" fmla="*/ 8865523 w 8865523"/>
              <a:gd name="connsiteY1" fmla="*/ 41563 h 7182196"/>
              <a:gd name="connsiteX2" fmla="*/ 8607829 w 8865523"/>
              <a:gd name="connsiteY2" fmla="*/ 7182196 h 7182196"/>
              <a:gd name="connsiteX3" fmla="*/ 0 w 8865523"/>
              <a:gd name="connsiteY3" fmla="*/ 7182196 h 7182196"/>
              <a:gd name="connsiteX4" fmla="*/ 357448 w 8865523"/>
              <a:gd name="connsiteY4" fmla="*/ 0 h 71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5523" h="7182196">
                <a:moveTo>
                  <a:pt x="357448" y="0"/>
                </a:moveTo>
                <a:lnTo>
                  <a:pt x="8865523" y="41563"/>
                </a:lnTo>
                <a:lnTo>
                  <a:pt x="8607829" y="7182196"/>
                </a:lnTo>
                <a:lnTo>
                  <a:pt x="0" y="7182196"/>
                </a:lnTo>
                <a:lnTo>
                  <a:pt x="357448" y="0"/>
                </a:lnTo>
                <a:close/>
              </a:path>
            </a:pathLst>
          </a:custGeom>
          <a:solidFill>
            <a:srgbClr val="CCEB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DC3FB1-7BB8-4159-88C9-219F2DD7DB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99" y="6017445"/>
            <a:ext cx="388536" cy="7500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77F5F-C39E-461C-AD59-2DA11183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728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051"/>
            </a:lvl1pPr>
            <a:lvl2pPr marL="342891" indent="0">
              <a:buNone/>
              <a:defRPr sz="900"/>
            </a:lvl2pPr>
            <a:lvl3pPr marL="685783" indent="0">
              <a:buNone/>
              <a:defRPr sz="751"/>
            </a:lvl3pPr>
            <a:lvl4pPr marL="1028674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1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80AAF55-7045-41C2-BB7A-9A514EF354E6}"/>
              </a:ext>
            </a:extLst>
          </p:cNvPr>
          <p:cNvSpPr/>
          <p:nvPr userDrawn="1"/>
        </p:nvSpPr>
        <p:spPr>
          <a:xfrm>
            <a:off x="7" y="-8316"/>
            <a:ext cx="698268" cy="686631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66314">
                <a:moveTo>
                  <a:pt x="0" y="8314"/>
                </a:moveTo>
                <a:lnTo>
                  <a:pt x="4268958" y="0"/>
                </a:lnTo>
                <a:lnTo>
                  <a:pt x="1062265" y="6824750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3F063C4-9837-4586-85EC-4632FB026B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" y="6017445"/>
            <a:ext cx="388536" cy="75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36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0F7A9302-E0DA-4BCF-B1F6-E86A33F0F0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20432" y="-809898"/>
            <a:ext cx="9953349" cy="783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8">
            <a:extLst>
              <a:ext uri="{FF2B5EF4-FFF2-40B4-BE49-F238E27FC236}">
                <a16:creationId xmlns:a16="http://schemas.microsoft.com/office/drawing/2014/main" id="{B465B3F3-9574-4C7F-BDB3-B033D0B82CDC}"/>
              </a:ext>
            </a:extLst>
          </p:cNvPr>
          <p:cNvSpPr/>
          <p:nvPr userDrawn="1"/>
        </p:nvSpPr>
        <p:spPr>
          <a:xfrm rot="10800000">
            <a:off x="11493739" y="-41567"/>
            <a:ext cx="698268" cy="689956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  <a:gd name="connsiteX0" fmla="*/ 0 w 4268958"/>
              <a:gd name="connsiteY0" fmla="*/ 8314 h 6899565"/>
              <a:gd name="connsiteX1" fmla="*/ 4268958 w 4268958"/>
              <a:gd name="connsiteY1" fmla="*/ 0 h 6899565"/>
              <a:gd name="connsiteX2" fmla="*/ 1062265 w 4268958"/>
              <a:gd name="connsiteY2" fmla="*/ 6899565 h 6899565"/>
              <a:gd name="connsiteX3" fmla="*/ 0 w 4268958"/>
              <a:gd name="connsiteY3" fmla="*/ 6866314 h 6899565"/>
              <a:gd name="connsiteX4" fmla="*/ 0 w 4268958"/>
              <a:gd name="connsiteY4" fmla="*/ 8314 h 689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99565">
                <a:moveTo>
                  <a:pt x="0" y="8314"/>
                </a:moveTo>
                <a:lnTo>
                  <a:pt x="4268958" y="0"/>
                </a:lnTo>
                <a:lnTo>
                  <a:pt x="1062265" y="6899565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F8C4A4-0E92-4981-9C8C-69A97BD991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72549" y="90466"/>
            <a:ext cx="4201232" cy="1306075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140+ cities </a:t>
            </a:r>
            <a:br>
              <a:rPr lang="en-US"/>
            </a:br>
            <a:r>
              <a:rPr lang="en-US"/>
              <a:t>across </a:t>
            </a:r>
            <a:r>
              <a:rPr lang="en-US" err="1"/>
              <a:t>europe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3D56C0-0F10-4A09-80E6-5396EC0158E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51519" y="1331347"/>
            <a:ext cx="3633593" cy="649367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673320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55826"/>
              <a:gd name="connsiteX1" fmla="*/ 6705600 w 6705600"/>
              <a:gd name="connsiteY1" fmla="*/ 0 h 555826"/>
              <a:gd name="connsiteX2" fmla="*/ 6673320 w 6705600"/>
              <a:gd name="connsiteY2" fmla="*/ 555826 h 555826"/>
              <a:gd name="connsiteX3" fmla="*/ 0 w 6705600"/>
              <a:gd name="connsiteY3" fmla="*/ 533400 h 555826"/>
              <a:gd name="connsiteX4" fmla="*/ 0 w 6705600"/>
              <a:gd name="connsiteY4" fmla="*/ 0 h 555826"/>
              <a:gd name="connsiteX0" fmla="*/ 0 w 6705600"/>
              <a:gd name="connsiteY0" fmla="*/ 0 h 555826"/>
              <a:gd name="connsiteX1" fmla="*/ 6705600 w 6705600"/>
              <a:gd name="connsiteY1" fmla="*/ 0 h 555826"/>
              <a:gd name="connsiteX2" fmla="*/ 6673320 w 6705600"/>
              <a:gd name="connsiteY2" fmla="*/ 555826 h 555826"/>
              <a:gd name="connsiteX3" fmla="*/ 533603 w 6705600"/>
              <a:gd name="connsiteY3" fmla="*/ 533401 h 555826"/>
              <a:gd name="connsiteX4" fmla="*/ 0 w 6705600"/>
              <a:gd name="connsiteY4" fmla="*/ 0 h 55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55826">
                <a:moveTo>
                  <a:pt x="0" y="0"/>
                </a:moveTo>
                <a:lnTo>
                  <a:pt x="6705600" y="0"/>
                </a:lnTo>
                <a:lnTo>
                  <a:pt x="6673320" y="555826"/>
                </a:lnTo>
                <a:lnTo>
                  <a:pt x="533603" y="5334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/>
            <a:r>
              <a:rPr lang="en-GB" sz="1800" b="1" kern="0">
                <a:solidFill>
                  <a:srgbClr val="000000"/>
                </a:solidFill>
              </a:rPr>
              <a:t>Representing cities of over 250,000 inhabitants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4F602E3-E564-4C85-9A0F-5D48439FD8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471" y="6017445"/>
            <a:ext cx="388536" cy="7500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B39CE0-6980-49EA-BF59-258A451F610C}"/>
              </a:ext>
            </a:extLst>
          </p:cNvPr>
          <p:cNvSpPr txBox="1"/>
          <p:nvPr userDrawn="1"/>
        </p:nvSpPr>
        <p:spPr>
          <a:xfrm>
            <a:off x="2222792" y="969821"/>
            <a:ext cx="27904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b="1">
                <a:solidFill>
                  <a:srgbClr val="FF0000"/>
                </a:solidFill>
              </a:rPr>
              <a:t>CONNECTING CITIES</a:t>
            </a:r>
            <a:endParaRPr lang="en-GB" sz="32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454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EBD33AA-9CD0-4FAB-A292-082DA4BCD8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3"/>
          <a:stretch/>
        </p:blipFill>
        <p:spPr>
          <a:xfrm>
            <a:off x="1" y="862148"/>
            <a:ext cx="12163924" cy="59958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5C32BE5-DA36-48B0-BED9-C3E44283A8FB}"/>
              </a:ext>
            </a:extLst>
          </p:cNvPr>
          <p:cNvSpPr/>
          <p:nvPr userDrawn="1"/>
        </p:nvSpPr>
        <p:spPr>
          <a:xfrm rot="10800000">
            <a:off x="5818917" y="2"/>
            <a:ext cx="6410521" cy="6891251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2248" h="6891251">
                <a:moveTo>
                  <a:pt x="0" y="33251"/>
                </a:moveTo>
                <a:lnTo>
                  <a:pt x="4472248" y="0"/>
                </a:lnTo>
                <a:lnTo>
                  <a:pt x="3840480" y="6891251"/>
                </a:lnTo>
                <a:lnTo>
                  <a:pt x="0" y="6891251"/>
                </a:lnTo>
                <a:lnTo>
                  <a:pt x="0" y="33251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F5FBE6-4F4A-4614-9471-3E7AEB1A2B43}"/>
              </a:ext>
            </a:extLst>
          </p:cNvPr>
          <p:cNvSpPr/>
          <p:nvPr userDrawn="1"/>
        </p:nvSpPr>
        <p:spPr>
          <a:xfrm>
            <a:off x="841604" y="461066"/>
            <a:ext cx="5095803" cy="769441"/>
          </a:xfrm>
          <a:custGeom>
            <a:avLst/>
            <a:gdLst>
              <a:gd name="connsiteX0" fmla="*/ 0 w 3638972"/>
              <a:gd name="connsiteY0" fmla="*/ 0 h 769441"/>
              <a:gd name="connsiteX1" fmla="*/ 3638972 w 3638972"/>
              <a:gd name="connsiteY1" fmla="*/ 0 h 769441"/>
              <a:gd name="connsiteX2" fmla="*/ 3638972 w 3638972"/>
              <a:gd name="connsiteY2" fmla="*/ 769441 h 769441"/>
              <a:gd name="connsiteX3" fmla="*/ 0 w 3638972"/>
              <a:gd name="connsiteY3" fmla="*/ 769441 h 769441"/>
              <a:gd name="connsiteX4" fmla="*/ 0 w 3638972"/>
              <a:gd name="connsiteY4" fmla="*/ 0 h 769441"/>
              <a:gd name="connsiteX0" fmla="*/ 0 w 3888354"/>
              <a:gd name="connsiteY0" fmla="*/ 16625 h 786066"/>
              <a:gd name="connsiteX1" fmla="*/ 3888354 w 3888354"/>
              <a:gd name="connsiteY1" fmla="*/ 0 h 786066"/>
              <a:gd name="connsiteX2" fmla="*/ 3638972 w 3888354"/>
              <a:gd name="connsiteY2" fmla="*/ 786066 h 786066"/>
              <a:gd name="connsiteX3" fmla="*/ 0 w 3888354"/>
              <a:gd name="connsiteY3" fmla="*/ 786066 h 786066"/>
              <a:gd name="connsiteX4" fmla="*/ 0 w 3888354"/>
              <a:gd name="connsiteY4" fmla="*/ 16625 h 786066"/>
              <a:gd name="connsiteX0" fmla="*/ 0 w 3638972"/>
              <a:gd name="connsiteY0" fmla="*/ 16625 h 786066"/>
              <a:gd name="connsiteX1" fmla="*/ 3614034 w 3638972"/>
              <a:gd name="connsiteY1" fmla="*/ 0 h 786066"/>
              <a:gd name="connsiteX2" fmla="*/ 3638972 w 3638972"/>
              <a:gd name="connsiteY2" fmla="*/ 786066 h 786066"/>
              <a:gd name="connsiteX3" fmla="*/ 0 w 3638972"/>
              <a:gd name="connsiteY3" fmla="*/ 786066 h 786066"/>
              <a:gd name="connsiteX4" fmla="*/ 0 w 3638972"/>
              <a:gd name="connsiteY4" fmla="*/ 16625 h 786066"/>
              <a:gd name="connsiteX0" fmla="*/ 0 w 3855103"/>
              <a:gd name="connsiteY0" fmla="*/ 24938 h 786066"/>
              <a:gd name="connsiteX1" fmla="*/ 3830165 w 3855103"/>
              <a:gd name="connsiteY1" fmla="*/ 0 h 786066"/>
              <a:gd name="connsiteX2" fmla="*/ 3855103 w 3855103"/>
              <a:gd name="connsiteY2" fmla="*/ 786066 h 786066"/>
              <a:gd name="connsiteX3" fmla="*/ 216131 w 3855103"/>
              <a:gd name="connsiteY3" fmla="*/ 786066 h 786066"/>
              <a:gd name="connsiteX4" fmla="*/ 0 w 3855103"/>
              <a:gd name="connsiteY4" fmla="*/ 24938 h 786066"/>
              <a:gd name="connsiteX0" fmla="*/ 0 w 3830165"/>
              <a:gd name="connsiteY0" fmla="*/ 24938 h 786066"/>
              <a:gd name="connsiteX1" fmla="*/ 3830165 w 3830165"/>
              <a:gd name="connsiteY1" fmla="*/ 0 h 786066"/>
              <a:gd name="connsiteX2" fmla="*/ 3821852 w 3830165"/>
              <a:gd name="connsiteY2" fmla="*/ 786066 h 786066"/>
              <a:gd name="connsiteX3" fmla="*/ 216131 w 3830165"/>
              <a:gd name="connsiteY3" fmla="*/ 786066 h 786066"/>
              <a:gd name="connsiteX4" fmla="*/ 0 w 3830165"/>
              <a:gd name="connsiteY4" fmla="*/ 24938 h 786066"/>
              <a:gd name="connsiteX0" fmla="*/ 0 w 3821852"/>
              <a:gd name="connsiteY0" fmla="*/ 0 h 794379"/>
              <a:gd name="connsiteX1" fmla="*/ 3821852 w 3821852"/>
              <a:gd name="connsiteY1" fmla="*/ 8313 h 794379"/>
              <a:gd name="connsiteX2" fmla="*/ 3813539 w 3821852"/>
              <a:gd name="connsiteY2" fmla="*/ 794379 h 794379"/>
              <a:gd name="connsiteX3" fmla="*/ 207818 w 3821852"/>
              <a:gd name="connsiteY3" fmla="*/ 794379 h 794379"/>
              <a:gd name="connsiteX4" fmla="*/ 0 w 3821852"/>
              <a:gd name="connsiteY4" fmla="*/ 0 h 79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1852" h="794379">
                <a:moveTo>
                  <a:pt x="0" y="0"/>
                </a:moveTo>
                <a:lnTo>
                  <a:pt x="3821852" y="8313"/>
                </a:lnTo>
                <a:lnTo>
                  <a:pt x="3813539" y="794379"/>
                </a:lnTo>
                <a:lnTo>
                  <a:pt x="207818" y="7943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4400" b="1">
                <a:solidFill>
                  <a:schemeClr val="bg1"/>
                </a:solidFill>
                <a:latin typeface="Myriad Pro" panose="020B0503030403020204" pitchFamily="34" charset="0"/>
              </a:rPr>
              <a:t>EUROCITIES</a:t>
            </a:r>
            <a:endParaRPr lang="en-GB" sz="4400" b="1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B4111A-2C43-4DCE-9C43-F0EB2671A5C9}"/>
              </a:ext>
            </a:extLst>
          </p:cNvPr>
          <p:cNvSpPr/>
          <p:nvPr userDrawn="1"/>
        </p:nvSpPr>
        <p:spPr>
          <a:xfrm>
            <a:off x="2697672" y="1316137"/>
            <a:ext cx="3239733" cy="532933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28945 w 5375573"/>
              <a:gd name="connsiteY2" fmla="*/ 524621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585781"/>
              <a:gd name="connsiteY0" fmla="*/ 0 h 532933"/>
              <a:gd name="connsiteX1" fmla="*/ 5585781 w 5585781"/>
              <a:gd name="connsiteY1" fmla="*/ 0 h 532933"/>
              <a:gd name="connsiteX2" fmla="*/ 5539153 w 5585781"/>
              <a:gd name="connsiteY2" fmla="*/ 524621 h 532933"/>
              <a:gd name="connsiteX3" fmla="*/ 210208 w 5585781"/>
              <a:gd name="connsiteY3" fmla="*/ 532933 h 532933"/>
              <a:gd name="connsiteX4" fmla="*/ 0 w 5585781"/>
              <a:gd name="connsiteY4" fmla="*/ 0 h 53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5781" h="532933">
                <a:moveTo>
                  <a:pt x="0" y="0"/>
                </a:moveTo>
                <a:lnTo>
                  <a:pt x="5585781" y="0"/>
                </a:lnTo>
                <a:lnTo>
                  <a:pt x="5539153" y="524621"/>
                </a:lnTo>
                <a:lnTo>
                  <a:pt x="210208" y="53293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/>
              <a:t>Where to find us</a:t>
            </a:r>
            <a:endParaRPr lang="en-GB" sz="2000"/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41136B0E-6760-446A-B956-3FF3597555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595" y="338931"/>
            <a:ext cx="777071" cy="150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1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>
            <a:extLst>
              <a:ext uri="{FF2B5EF4-FFF2-40B4-BE49-F238E27FC236}">
                <a16:creationId xmlns:a16="http://schemas.microsoft.com/office/drawing/2014/main" id="{CC1A20CB-0672-490A-92BF-6AD40F99BFA0}"/>
              </a:ext>
            </a:extLst>
          </p:cNvPr>
          <p:cNvSpPr/>
          <p:nvPr userDrawn="1"/>
        </p:nvSpPr>
        <p:spPr>
          <a:xfrm rot="10800000">
            <a:off x="11493739" y="-41567"/>
            <a:ext cx="698268" cy="689956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  <a:gd name="connsiteX0" fmla="*/ 0 w 4268958"/>
              <a:gd name="connsiteY0" fmla="*/ 8314 h 6899565"/>
              <a:gd name="connsiteX1" fmla="*/ 4268958 w 4268958"/>
              <a:gd name="connsiteY1" fmla="*/ 0 h 6899565"/>
              <a:gd name="connsiteX2" fmla="*/ 1062265 w 4268958"/>
              <a:gd name="connsiteY2" fmla="*/ 6899565 h 6899565"/>
              <a:gd name="connsiteX3" fmla="*/ 0 w 4268958"/>
              <a:gd name="connsiteY3" fmla="*/ 6866314 h 6899565"/>
              <a:gd name="connsiteX4" fmla="*/ 0 w 4268958"/>
              <a:gd name="connsiteY4" fmla="*/ 8314 h 689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99565">
                <a:moveTo>
                  <a:pt x="0" y="8314"/>
                </a:moveTo>
                <a:lnTo>
                  <a:pt x="4268958" y="0"/>
                </a:lnTo>
                <a:lnTo>
                  <a:pt x="1062265" y="6899565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E823372-BACA-4A5B-B9C6-480111755C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471" y="6017445"/>
            <a:ext cx="388536" cy="75009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16081" y="1517073"/>
            <a:ext cx="5835535" cy="411480"/>
          </a:xfrm>
          <a:solidFill>
            <a:schemeClr val="accent1"/>
          </a:solidFill>
        </p:spPr>
        <p:txBody>
          <a:bodyPr/>
          <a:lstStyle>
            <a:lvl1pPr marL="0" indent="0" algn="r">
              <a:buNone/>
              <a:defRPr sz="1800" b="1" cap="all" baseline="0"/>
            </a:lvl1pPr>
            <a:lvl2pPr marL="342891" indent="0" algn="ctr">
              <a:buNone/>
              <a:defRPr/>
            </a:lvl2pPr>
            <a:lvl3pPr marL="685783" indent="0" algn="ctr">
              <a:buNone/>
              <a:defRPr/>
            </a:lvl3pPr>
            <a:lvl4pPr marL="1028674" indent="0" algn="ctr">
              <a:buNone/>
              <a:defRPr/>
            </a:lvl4pPr>
            <a:lvl5pPr marL="1371566" indent="0" algn="ctr">
              <a:buNone/>
              <a:defRPr/>
            </a:lvl5pPr>
            <a:lvl6pPr marL="1714457" indent="0" algn="ctr">
              <a:buNone/>
              <a:defRPr/>
            </a:lvl6pPr>
            <a:lvl7pPr marL="2057349" indent="0" algn="ctr">
              <a:buNone/>
              <a:defRPr/>
            </a:lvl7pPr>
            <a:lvl8pPr marL="2400240" indent="0" algn="ctr">
              <a:buNone/>
              <a:defRPr/>
            </a:lvl8pPr>
            <a:lvl9pPr marL="274313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1DF506C-D67D-465E-ACB2-DE76EF5B57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10808" y="914400"/>
            <a:ext cx="8940800" cy="533400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191193 w 6705600"/>
              <a:gd name="connsiteY3" fmla="*/ 533400 h 533400"/>
              <a:gd name="connsiteX4" fmla="*/ 0 w 6705600"/>
              <a:gd name="connsiteY4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33400">
                <a:moveTo>
                  <a:pt x="0" y="0"/>
                </a:moveTo>
                <a:lnTo>
                  <a:pt x="6705600" y="0"/>
                </a:lnTo>
                <a:lnTo>
                  <a:pt x="6705600" y="533400"/>
                </a:lnTo>
                <a:lnTo>
                  <a:pt x="191193" y="5334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altLang="en-US" sz="2200" ker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1038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2E3FD0D-B2D1-4235-B3F9-B97A1062F2F8}"/>
              </a:ext>
            </a:extLst>
          </p:cNvPr>
          <p:cNvSpPr/>
          <p:nvPr userDrawn="1"/>
        </p:nvSpPr>
        <p:spPr>
          <a:xfrm>
            <a:off x="7" y="-8316"/>
            <a:ext cx="698268" cy="686631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66314">
                <a:moveTo>
                  <a:pt x="0" y="8314"/>
                </a:moveTo>
                <a:lnTo>
                  <a:pt x="4268958" y="0"/>
                </a:lnTo>
                <a:lnTo>
                  <a:pt x="1062265" y="6824750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9C0C06-2A28-47B8-827C-06ECA0F36F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" y="6017445"/>
            <a:ext cx="388536" cy="7500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715" y="465512"/>
            <a:ext cx="8940800" cy="541712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20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4606A82-C5A5-4FCC-BCA2-46D3405E7DC5}"/>
              </a:ext>
            </a:extLst>
          </p:cNvPr>
          <p:cNvSpPr/>
          <p:nvPr userDrawn="1"/>
        </p:nvSpPr>
        <p:spPr>
          <a:xfrm rot="10800000">
            <a:off x="11493739" y="-41567"/>
            <a:ext cx="698268" cy="689956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  <a:gd name="connsiteX0" fmla="*/ 0 w 4268958"/>
              <a:gd name="connsiteY0" fmla="*/ 8314 h 6899565"/>
              <a:gd name="connsiteX1" fmla="*/ 4268958 w 4268958"/>
              <a:gd name="connsiteY1" fmla="*/ 0 h 6899565"/>
              <a:gd name="connsiteX2" fmla="*/ 1062265 w 4268958"/>
              <a:gd name="connsiteY2" fmla="*/ 6899565 h 6899565"/>
              <a:gd name="connsiteX3" fmla="*/ 0 w 4268958"/>
              <a:gd name="connsiteY3" fmla="*/ 6866314 h 6899565"/>
              <a:gd name="connsiteX4" fmla="*/ 0 w 4268958"/>
              <a:gd name="connsiteY4" fmla="*/ 8314 h 689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99565">
                <a:moveTo>
                  <a:pt x="0" y="8314"/>
                </a:moveTo>
                <a:lnTo>
                  <a:pt x="4268958" y="0"/>
                </a:lnTo>
                <a:lnTo>
                  <a:pt x="1062265" y="6899565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5E8A9EB-FB78-465D-801A-818EFD5284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52619" y="656706"/>
            <a:ext cx="8940800" cy="533400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191193 w 6705600"/>
              <a:gd name="connsiteY3" fmla="*/ 533400 h 533400"/>
              <a:gd name="connsiteX4" fmla="*/ 0 w 6705600"/>
              <a:gd name="connsiteY4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33400">
                <a:moveTo>
                  <a:pt x="0" y="0"/>
                </a:moveTo>
                <a:lnTo>
                  <a:pt x="6705600" y="0"/>
                </a:lnTo>
                <a:lnTo>
                  <a:pt x="6705600" y="533400"/>
                </a:lnTo>
                <a:lnTo>
                  <a:pt x="191193" y="5334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 lvl="0"/>
            <a:r>
              <a:rPr lang="en-GB" altLang="en-US"/>
              <a:t>Click to edit Master title style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183D87F-7B30-4486-8B09-9C3D486AF6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471" y="6017445"/>
            <a:ext cx="388536" cy="75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71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743200"/>
            <a:ext cx="49784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2743200"/>
            <a:ext cx="49784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9E49E31-BF21-47C5-9202-6F7FAF609FF5}"/>
              </a:ext>
            </a:extLst>
          </p:cNvPr>
          <p:cNvSpPr/>
          <p:nvPr userDrawn="1"/>
        </p:nvSpPr>
        <p:spPr>
          <a:xfrm>
            <a:off x="7" y="-8316"/>
            <a:ext cx="698268" cy="686631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66314">
                <a:moveTo>
                  <a:pt x="0" y="8314"/>
                </a:moveTo>
                <a:lnTo>
                  <a:pt x="4268958" y="0"/>
                </a:lnTo>
                <a:lnTo>
                  <a:pt x="1062265" y="6824750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7C15D691-3697-4C0B-AAE7-639B25283C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" y="6017445"/>
            <a:ext cx="388536" cy="7500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715" y="465512"/>
            <a:ext cx="8940800" cy="541712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551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743200"/>
            <a:ext cx="49784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2743200"/>
            <a:ext cx="49784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1EC2C1A-6B57-42FD-87C8-E9384698CF3F}"/>
              </a:ext>
            </a:extLst>
          </p:cNvPr>
          <p:cNvSpPr/>
          <p:nvPr userDrawn="1"/>
        </p:nvSpPr>
        <p:spPr>
          <a:xfrm rot="10800000">
            <a:off x="11493739" y="-41567"/>
            <a:ext cx="698268" cy="689956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  <a:gd name="connsiteX0" fmla="*/ 0 w 4268958"/>
              <a:gd name="connsiteY0" fmla="*/ 8314 h 6899565"/>
              <a:gd name="connsiteX1" fmla="*/ 4268958 w 4268958"/>
              <a:gd name="connsiteY1" fmla="*/ 0 h 6899565"/>
              <a:gd name="connsiteX2" fmla="*/ 1062265 w 4268958"/>
              <a:gd name="connsiteY2" fmla="*/ 6899565 h 6899565"/>
              <a:gd name="connsiteX3" fmla="*/ 0 w 4268958"/>
              <a:gd name="connsiteY3" fmla="*/ 6866314 h 6899565"/>
              <a:gd name="connsiteX4" fmla="*/ 0 w 4268958"/>
              <a:gd name="connsiteY4" fmla="*/ 8314 h 689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99565">
                <a:moveTo>
                  <a:pt x="0" y="8314"/>
                </a:moveTo>
                <a:lnTo>
                  <a:pt x="4268958" y="0"/>
                </a:lnTo>
                <a:lnTo>
                  <a:pt x="1062265" y="6899565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6EED460-59D4-4016-9B3F-B25B6BDA0D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60931" y="914400"/>
            <a:ext cx="8940800" cy="533400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191193 w 6705600"/>
              <a:gd name="connsiteY3" fmla="*/ 533400 h 533400"/>
              <a:gd name="connsiteX4" fmla="*/ 0 w 6705600"/>
              <a:gd name="connsiteY4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33400">
                <a:moveTo>
                  <a:pt x="0" y="0"/>
                </a:moveTo>
                <a:lnTo>
                  <a:pt x="6705600" y="0"/>
                </a:lnTo>
                <a:lnTo>
                  <a:pt x="6705600" y="533400"/>
                </a:lnTo>
                <a:lnTo>
                  <a:pt x="191193" y="5334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 lvl="0"/>
            <a:r>
              <a:rPr lang="en-GB" altLang="en-US"/>
              <a:t>Click to edit Master title style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10C22C82-5BB9-4A73-A5FB-4CF123042A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9471" y="6017445"/>
            <a:ext cx="388536" cy="75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50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>
            <a:extLst>
              <a:ext uri="{FF2B5EF4-FFF2-40B4-BE49-F238E27FC236}">
                <a16:creationId xmlns:a16="http://schemas.microsoft.com/office/drawing/2014/main" id="{0B179363-2565-4E8D-AF23-623952DAC583}"/>
              </a:ext>
            </a:extLst>
          </p:cNvPr>
          <p:cNvSpPr/>
          <p:nvPr userDrawn="1"/>
        </p:nvSpPr>
        <p:spPr>
          <a:xfrm>
            <a:off x="4469404" y="1392304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42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6CDB946-B05B-45A3-B0BC-8BE317B06FCC}"/>
              </a:ext>
            </a:extLst>
          </p:cNvPr>
          <p:cNvCxnSpPr>
            <a:cxnSpLocks/>
          </p:cNvCxnSpPr>
          <p:nvPr userDrawn="1"/>
        </p:nvCxnSpPr>
        <p:spPr>
          <a:xfrm flipH="1">
            <a:off x="4333910" y="1215015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6F929F5-C920-4EDC-8DCC-397D34A65AA4}"/>
              </a:ext>
            </a:extLst>
          </p:cNvPr>
          <p:cNvSpPr txBox="1"/>
          <p:nvPr userDrawn="1"/>
        </p:nvSpPr>
        <p:spPr>
          <a:xfrm>
            <a:off x="4461736" y="1959031"/>
            <a:ext cx="2080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High </a:t>
            </a:r>
            <a:r>
              <a:rPr lang="fr-BE" sz="1200" b="1" err="1">
                <a:latin typeface="Myriad Pro" panose="020B0503030403020204" pitchFamily="34" charset="0"/>
              </a:rPr>
              <a:t>level</a:t>
            </a:r>
            <a:r>
              <a:rPr lang="fr-BE" sz="1200" b="1">
                <a:latin typeface="Myriad Pro" panose="020B0503030403020204" pitchFamily="34" charset="0"/>
              </a:rPr>
              <a:t> meetings </a:t>
            </a:r>
            <a:r>
              <a:rPr lang="fr-BE" sz="1200" b="1" err="1">
                <a:latin typeface="Myriad Pro" panose="020B0503030403020204" pitchFamily="34" charset="0"/>
              </a:rPr>
              <a:t>with</a:t>
            </a:r>
            <a:r>
              <a:rPr lang="fr-BE" sz="1200" b="1">
                <a:latin typeface="Myriad Pro" panose="020B0503030403020204" pitchFamily="34" charset="0"/>
              </a:rPr>
              <a:t> EU institutions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7964EAC5-C4A4-4D51-9134-6AF5CE872651}"/>
              </a:ext>
            </a:extLst>
          </p:cNvPr>
          <p:cNvSpPr/>
          <p:nvPr userDrawn="1"/>
        </p:nvSpPr>
        <p:spPr>
          <a:xfrm>
            <a:off x="7493332" y="588555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223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B827B2-5683-4256-8B59-0BAE4D02B545}"/>
              </a:ext>
            </a:extLst>
          </p:cNvPr>
          <p:cNvCxnSpPr>
            <a:cxnSpLocks/>
          </p:cNvCxnSpPr>
          <p:nvPr userDrawn="1"/>
        </p:nvCxnSpPr>
        <p:spPr>
          <a:xfrm flipH="1">
            <a:off x="7357838" y="411266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8D4A724-9D60-4CE3-B42C-C3346E5D14BC}"/>
              </a:ext>
            </a:extLst>
          </p:cNvPr>
          <p:cNvSpPr txBox="1"/>
          <p:nvPr userDrawn="1"/>
        </p:nvSpPr>
        <p:spPr>
          <a:xfrm>
            <a:off x="7485670" y="1155282"/>
            <a:ext cx="1536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Meetings </a:t>
            </a:r>
            <a:r>
              <a:rPr lang="fr-BE" sz="1200" b="1" err="1">
                <a:latin typeface="Myriad Pro" panose="020B0503030403020204" pitchFamily="34" charset="0"/>
              </a:rPr>
              <a:t>with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members</a:t>
            </a:r>
            <a:r>
              <a:rPr lang="fr-BE" sz="1200" b="1">
                <a:latin typeface="Myriad Pro" panose="020B0503030403020204" pitchFamily="34" charset="0"/>
              </a:rPr>
              <a:t> in Brussels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6C2DD376-44A5-4227-B971-5FF28A06287A}"/>
              </a:ext>
            </a:extLst>
          </p:cNvPr>
          <p:cNvSpPr/>
          <p:nvPr userDrawn="1"/>
        </p:nvSpPr>
        <p:spPr>
          <a:xfrm>
            <a:off x="9381997" y="588555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296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8CC1A65-EDD7-43D8-94ED-C4D7DBFCF748}"/>
              </a:ext>
            </a:extLst>
          </p:cNvPr>
          <p:cNvCxnSpPr>
            <a:cxnSpLocks/>
          </p:cNvCxnSpPr>
          <p:nvPr userDrawn="1"/>
        </p:nvCxnSpPr>
        <p:spPr>
          <a:xfrm flipH="1">
            <a:off x="9246502" y="411266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33E945F-9624-4FB2-BCCB-22D097C2DC66}"/>
              </a:ext>
            </a:extLst>
          </p:cNvPr>
          <p:cNvSpPr txBox="1"/>
          <p:nvPr userDrawn="1"/>
        </p:nvSpPr>
        <p:spPr>
          <a:xfrm>
            <a:off x="9374337" y="1155282"/>
            <a:ext cx="2278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Meetings </a:t>
            </a:r>
            <a:r>
              <a:rPr lang="fr-BE" sz="1200" b="1" err="1">
                <a:latin typeface="Myriad Pro" panose="020B0503030403020204" pitchFamily="34" charset="0"/>
              </a:rPr>
              <a:t>with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partners</a:t>
            </a:r>
            <a:r>
              <a:rPr lang="fr-BE" sz="1200" b="1">
                <a:latin typeface="Myriad Pro" panose="020B0503030403020204" pitchFamily="34" charset="0"/>
              </a:rPr>
              <a:t>/stakeholders organisations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A1E4B5D0-F7C1-4FBF-AFEA-CA892D62F734}"/>
              </a:ext>
            </a:extLst>
          </p:cNvPr>
          <p:cNvSpPr/>
          <p:nvPr userDrawn="1"/>
        </p:nvSpPr>
        <p:spPr>
          <a:xfrm>
            <a:off x="2028316" y="2683764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95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658F68F-7380-4FC3-886F-34F176BBABB6}"/>
              </a:ext>
            </a:extLst>
          </p:cNvPr>
          <p:cNvCxnSpPr>
            <a:cxnSpLocks/>
          </p:cNvCxnSpPr>
          <p:nvPr userDrawn="1"/>
        </p:nvCxnSpPr>
        <p:spPr>
          <a:xfrm flipH="1">
            <a:off x="1892822" y="2506475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B1D3C88-C9E5-42F1-A678-586BED56618B}"/>
              </a:ext>
            </a:extLst>
          </p:cNvPr>
          <p:cNvSpPr txBox="1"/>
          <p:nvPr userDrawn="1"/>
        </p:nvSpPr>
        <p:spPr>
          <a:xfrm>
            <a:off x="2020653" y="3250488"/>
            <a:ext cx="1190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err="1">
                <a:latin typeface="Myriad Pro" panose="020B0503030403020204" pitchFamily="34" charset="0"/>
              </a:rPr>
              <a:t>Visits</a:t>
            </a:r>
            <a:r>
              <a:rPr lang="fr-BE" sz="1200" b="1">
                <a:latin typeface="Myriad Pro" panose="020B0503030403020204" pitchFamily="34" charset="0"/>
              </a:rPr>
              <a:t> to </a:t>
            </a:r>
            <a:r>
              <a:rPr lang="fr-BE" sz="1200" b="1" err="1">
                <a:latin typeface="Myriad Pro" panose="020B0503030403020204" pitchFamily="34" charset="0"/>
              </a:rPr>
              <a:t>member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cities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85C2F471-7328-4E4F-B418-844C967A0533}"/>
              </a:ext>
            </a:extLst>
          </p:cNvPr>
          <p:cNvSpPr/>
          <p:nvPr userDrawn="1"/>
        </p:nvSpPr>
        <p:spPr>
          <a:xfrm>
            <a:off x="4480097" y="3519504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113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2AB972E-2370-4621-AB8A-FA6AECC44767}"/>
              </a:ext>
            </a:extLst>
          </p:cNvPr>
          <p:cNvCxnSpPr>
            <a:cxnSpLocks/>
          </p:cNvCxnSpPr>
          <p:nvPr userDrawn="1"/>
        </p:nvCxnSpPr>
        <p:spPr>
          <a:xfrm flipH="1">
            <a:off x="4344603" y="3342213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2EE1CB3-4946-42FC-973E-7705C0C0FB10}"/>
              </a:ext>
            </a:extLst>
          </p:cNvPr>
          <p:cNvSpPr txBox="1"/>
          <p:nvPr userDrawn="1"/>
        </p:nvSpPr>
        <p:spPr>
          <a:xfrm>
            <a:off x="4472435" y="4086231"/>
            <a:ext cx="176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Public </a:t>
            </a:r>
            <a:r>
              <a:rPr lang="fr-BE" sz="1200" b="1" err="1">
                <a:latin typeface="Myriad Pro" panose="020B0503030403020204" pitchFamily="34" charset="0"/>
              </a:rPr>
              <a:t>speaking</a:t>
            </a:r>
            <a:r>
              <a:rPr lang="fr-BE" sz="1200" b="1">
                <a:latin typeface="Myriad Pro" panose="020B0503030403020204" pitchFamily="34" charset="0"/>
              </a:rPr>
              <a:t> engagements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FD20219F-0F0C-4B12-96FA-CF337578C05F}"/>
              </a:ext>
            </a:extLst>
          </p:cNvPr>
          <p:cNvSpPr/>
          <p:nvPr userDrawn="1"/>
        </p:nvSpPr>
        <p:spPr>
          <a:xfrm>
            <a:off x="7636125" y="2439392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24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723F986-B84B-4C22-9125-EF466DF3564F}"/>
              </a:ext>
            </a:extLst>
          </p:cNvPr>
          <p:cNvCxnSpPr>
            <a:cxnSpLocks/>
          </p:cNvCxnSpPr>
          <p:nvPr userDrawn="1"/>
        </p:nvCxnSpPr>
        <p:spPr>
          <a:xfrm flipH="1">
            <a:off x="7500633" y="2262103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674C9E2-EE63-40E6-940B-7AF289CC1534}"/>
              </a:ext>
            </a:extLst>
          </p:cNvPr>
          <p:cNvSpPr txBox="1"/>
          <p:nvPr userDrawn="1"/>
        </p:nvSpPr>
        <p:spPr>
          <a:xfrm>
            <a:off x="7628462" y="3006119"/>
            <a:ext cx="1551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Urban Agenda partnership meetings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5231B640-77E9-4F68-9A5A-2E7C733AC0E3}"/>
              </a:ext>
            </a:extLst>
          </p:cNvPr>
          <p:cNvSpPr/>
          <p:nvPr userDrawn="1"/>
        </p:nvSpPr>
        <p:spPr>
          <a:xfrm>
            <a:off x="10641745" y="3104798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27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923B98-1D28-464B-919A-8F59EC450057}"/>
              </a:ext>
            </a:extLst>
          </p:cNvPr>
          <p:cNvCxnSpPr>
            <a:cxnSpLocks/>
          </p:cNvCxnSpPr>
          <p:nvPr userDrawn="1"/>
        </p:nvCxnSpPr>
        <p:spPr>
          <a:xfrm flipH="1">
            <a:off x="10506246" y="2927507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C369869-D4DE-4A19-878C-64CA0F48383A}"/>
              </a:ext>
            </a:extLst>
          </p:cNvPr>
          <p:cNvSpPr txBox="1"/>
          <p:nvPr userDrawn="1"/>
        </p:nvSpPr>
        <p:spPr>
          <a:xfrm>
            <a:off x="10634077" y="3671524"/>
            <a:ext cx="1259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err="1">
                <a:latin typeface="Myriad Pro" panose="020B0503030403020204" pitchFamily="34" charset="0"/>
              </a:rPr>
              <a:t>Mutual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learning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visits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id="{01240F45-61A6-4B6C-BA8C-99E0BB6C5381}"/>
              </a:ext>
            </a:extLst>
          </p:cNvPr>
          <p:cNvSpPr/>
          <p:nvPr userDrawn="1"/>
        </p:nvSpPr>
        <p:spPr>
          <a:xfrm>
            <a:off x="2010845" y="4529899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223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7ACF669-AE94-431B-8867-A1CC142C9E6B}"/>
              </a:ext>
            </a:extLst>
          </p:cNvPr>
          <p:cNvCxnSpPr>
            <a:cxnSpLocks/>
          </p:cNvCxnSpPr>
          <p:nvPr userDrawn="1"/>
        </p:nvCxnSpPr>
        <p:spPr>
          <a:xfrm flipH="1">
            <a:off x="1875350" y="4352610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18A620D-856E-4401-B0BF-799F581F2915}"/>
              </a:ext>
            </a:extLst>
          </p:cNvPr>
          <p:cNvSpPr txBox="1"/>
          <p:nvPr userDrawn="1"/>
        </p:nvSpPr>
        <p:spPr>
          <a:xfrm>
            <a:off x="2003177" y="5096626"/>
            <a:ext cx="1628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err="1">
                <a:latin typeface="Myriad Pro" panose="020B0503030403020204" pitchFamily="34" charset="0"/>
              </a:rPr>
              <a:t>Working</a:t>
            </a:r>
            <a:r>
              <a:rPr lang="fr-BE" sz="1200" b="1">
                <a:latin typeface="Myriad Pro" panose="020B0503030403020204" pitchFamily="34" charset="0"/>
              </a:rPr>
              <a:t> group meetings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6D3B6970-3C22-4370-B751-57B400547057}"/>
              </a:ext>
            </a:extLst>
          </p:cNvPr>
          <p:cNvSpPr/>
          <p:nvPr userDrawn="1"/>
        </p:nvSpPr>
        <p:spPr>
          <a:xfrm>
            <a:off x="4917400" y="5512767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19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CF6DD90-8DFD-4B4B-8E71-4F290D747FC4}"/>
              </a:ext>
            </a:extLst>
          </p:cNvPr>
          <p:cNvCxnSpPr>
            <a:cxnSpLocks/>
          </p:cNvCxnSpPr>
          <p:nvPr userDrawn="1"/>
        </p:nvCxnSpPr>
        <p:spPr>
          <a:xfrm flipH="1">
            <a:off x="4781901" y="5335478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C5CEFAE-BCEE-4758-8B34-FB5D78947658}"/>
              </a:ext>
            </a:extLst>
          </p:cNvPr>
          <p:cNvSpPr txBox="1"/>
          <p:nvPr userDrawn="1"/>
        </p:nvSpPr>
        <p:spPr>
          <a:xfrm>
            <a:off x="4909732" y="6079494"/>
            <a:ext cx="1378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EU </a:t>
            </a:r>
            <a:r>
              <a:rPr lang="fr-BE" sz="1200" b="1" err="1">
                <a:latin typeface="Myriad Pro" panose="020B0503030403020204" pitchFamily="34" charset="0"/>
              </a:rPr>
              <a:t>funded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projects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36" name="Rectangle 13">
            <a:extLst>
              <a:ext uri="{FF2B5EF4-FFF2-40B4-BE49-F238E27FC236}">
                <a16:creationId xmlns:a16="http://schemas.microsoft.com/office/drawing/2014/main" id="{C43FED1F-1F2C-4F82-BF4F-BA84C7C3FD19}"/>
              </a:ext>
            </a:extLst>
          </p:cNvPr>
          <p:cNvSpPr/>
          <p:nvPr userDrawn="1"/>
        </p:nvSpPr>
        <p:spPr>
          <a:xfrm>
            <a:off x="7689124" y="4491794"/>
            <a:ext cx="1259747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432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4837AD-86BB-4037-A37D-E56045281FE7}"/>
              </a:ext>
            </a:extLst>
          </p:cNvPr>
          <p:cNvCxnSpPr>
            <a:cxnSpLocks/>
          </p:cNvCxnSpPr>
          <p:nvPr userDrawn="1"/>
        </p:nvCxnSpPr>
        <p:spPr>
          <a:xfrm flipH="1">
            <a:off x="7553630" y="4314505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28CEAB-96C5-4C0A-8279-757C893AA82B}"/>
              </a:ext>
            </a:extLst>
          </p:cNvPr>
          <p:cNvSpPr txBox="1"/>
          <p:nvPr userDrawn="1"/>
        </p:nvSpPr>
        <p:spPr>
          <a:xfrm>
            <a:off x="7681456" y="5058521"/>
            <a:ext cx="1146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Media articles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39" name="Rectangle 13">
            <a:extLst>
              <a:ext uri="{FF2B5EF4-FFF2-40B4-BE49-F238E27FC236}">
                <a16:creationId xmlns:a16="http://schemas.microsoft.com/office/drawing/2014/main" id="{7B5EE305-F81F-4623-947F-551921400225}"/>
              </a:ext>
            </a:extLst>
          </p:cNvPr>
          <p:cNvSpPr/>
          <p:nvPr userDrawn="1"/>
        </p:nvSpPr>
        <p:spPr>
          <a:xfrm>
            <a:off x="10181156" y="5255732"/>
            <a:ext cx="1449048" cy="541247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2.8M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53503CC-AE23-45F6-838E-9C669BFCE06B}"/>
              </a:ext>
            </a:extLst>
          </p:cNvPr>
          <p:cNvCxnSpPr>
            <a:cxnSpLocks/>
          </p:cNvCxnSpPr>
          <p:nvPr userDrawn="1"/>
        </p:nvCxnSpPr>
        <p:spPr>
          <a:xfrm flipH="1">
            <a:off x="10045663" y="5078443"/>
            <a:ext cx="244583" cy="138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BDB8C0FD-E82C-4AF3-BE1C-13A603F909A2}"/>
              </a:ext>
            </a:extLst>
          </p:cNvPr>
          <p:cNvSpPr txBox="1"/>
          <p:nvPr userDrawn="1"/>
        </p:nvSpPr>
        <p:spPr>
          <a:xfrm>
            <a:off x="10173489" y="5822459"/>
            <a:ext cx="1176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>
                <a:latin typeface="Myriad Pro" panose="020B0503030403020204" pitchFamily="34" charset="0"/>
              </a:rPr>
              <a:t>Digital </a:t>
            </a:r>
            <a:r>
              <a:rPr lang="fr-BE" sz="1200" b="1" err="1">
                <a:latin typeface="Myriad Pro" panose="020B0503030403020204" pitchFamily="34" charset="0"/>
              </a:rPr>
              <a:t>outreach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56" name="Rectangle 8">
            <a:extLst>
              <a:ext uri="{FF2B5EF4-FFF2-40B4-BE49-F238E27FC236}">
                <a16:creationId xmlns:a16="http://schemas.microsoft.com/office/drawing/2014/main" id="{70260E69-2C4A-40D0-806F-5DE73EEAD9BD}"/>
              </a:ext>
            </a:extLst>
          </p:cNvPr>
          <p:cNvSpPr/>
          <p:nvPr userDrawn="1"/>
        </p:nvSpPr>
        <p:spPr>
          <a:xfrm>
            <a:off x="7" y="-8316"/>
            <a:ext cx="698268" cy="686631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66314">
                <a:moveTo>
                  <a:pt x="0" y="8314"/>
                </a:moveTo>
                <a:lnTo>
                  <a:pt x="4268958" y="0"/>
                </a:lnTo>
                <a:lnTo>
                  <a:pt x="1062265" y="6824750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58" name="Picture 57" descr="A picture containing drawing&#10;&#10;Description automatically generated">
            <a:extLst>
              <a:ext uri="{FF2B5EF4-FFF2-40B4-BE49-F238E27FC236}">
                <a16:creationId xmlns:a16="http://schemas.microsoft.com/office/drawing/2014/main" id="{F8BD18FF-8C0B-46FA-A77E-3C51699CF8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" y="6017445"/>
            <a:ext cx="388536" cy="750095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C3D28228-F4F9-42FC-B082-6DA7CA5650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1077" y="1469250"/>
            <a:ext cx="1020445" cy="1017801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3E9159B4-DCBB-4BAE-9E04-7D6C293BAE8C}"/>
              </a:ext>
            </a:extLst>
          </p:cNvPr>
          <p:cNvGrpSpPr/>
          <p:nvPr userDrawn="1"/>
        </p:nvGrpSpPr>
        <p:grpSpPr>
          <a:xfrm>
            <a:off x="933198" y="2890077"/>
            <a:ext cx="848208" cy="720823"/>
            <a:chOff x="3212007" y="2042143"/>
            <a:chExt cx="957180" cy="813428"/>
          </a:xfrm>
        </p:grpSpPr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FE6E22D0-B4C3-47E6-BD24-7C3C89AA11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41558" y="2042143"/>
              <a:ext cx="527629" cy="813428"/>
            </a:xfrm>
            <a:prstGeom prst="rect">
              <a:avLst/>
            </a:prstGeom>
          </p:spPr>
        </p:pic>
        <p:sp>
          <p:nvSpPr>
            <p:cNvPr id="62" name="Arrow: Right 61">
              <a:extLst>
                <a:ext uri="{FF2B5EF4-FFF2-40B4-BE49-F238E27FC236}">
                  <a16:creationId xmlns:a16="http://schemas.microsoft.com/office/drawing/2014/main" id="{9439BC4F-1A57-4A0E-A553-9688B090C1F4}"/>
                </a:ext>
              </a:extLst>
            </p:cNvPr>
            <p:cNvSpPr/>
            <p:nvPr userDrawn="1"/>
          </p:nvSpPr>
          <p:spPr>
            <a:xfrm>
              <a:off x="3212007" y="2319251"/>
              <a:ext cx="345840" cy="247676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</p:grpSp>
      <p:pic>
        <p:nvPicPr>
          <p:cNvPr id="63" name="Graphic 62">
            <a:extLst>
              <a:ext uri="{FF2B5EF4-FFF2-40B4-BE49-F238E27FC236}">
                <a16:creationId xmlns:a16="http://schemas.microsoft.com/office/drawing/2014/main" id="{4613C574-8CC5-4493-A5E5-3147DE1A350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76496" y="3519501"/>
            <a:ext cx="485579" cy="989835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F4D08F91-3A7A-4E1B-91A4-FA8B65C213B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9980" y="4661577"/>
            <a:ext cx="799630" cy="81913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09D78AB8-22CE-4BE7-B3F0-BBB7FA41CCD5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51184" y="5767313"/>
            <a:ext cx="877029" cy="696267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DC940A5D-BDDD-411B-88DA-59EB8A1A68B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>
            <a:off x="6853358" y="4697228"/>
            <a:ext cx="571500" cy="742950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B740503D-444C-42FE-B649-BDB2FA698A1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510188" y="2559941"/>
            <a:ext cx="910201" cy="845187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FEB8A24B-8171-410D-AC5D-AFFEC7F7B46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328477" y="839304"/>
            <a:ext cx="961614" cy="646331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1191B8D2-F0E6-4CE3-99DD-CDC6BD0AF6FE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539073" y="3357815"/>
            <a:ext cx="943950" cy="648516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C5A32A94-F846-462A-A07C-5FA858DF6114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508545" y="5454240"/>
            <a:ext cx="501145" cy="685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65512"/>
            <a:ext cx="3535680" cy="541712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OUR activities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72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D975C079-048F-44BA-BFE9-FC0F723CA762}"/>
              </a:ext>
            </a:extLst>
          </p:cNvPr>
          <p:cNvSpPr/>
          <p:nvPr userDrawn="1"/>
        </p:nvSpPr>
        <p:spPr>
          <a:xfrm>
            <a:off x="7" y="-8316"/>
            <a:ext cx="698268" cy="6866315"/>
          </a:xfrm>
          <a:custGeom>
            <a:avLst/>
            <a:gdLst>
              <a:gd name="connsiteX0" fmla="*/ 0 w 3840480"/>
              <a:gd name="connsiteY0" fmla="*/ 0 h 6858000"/>
              <a:gd name="connsiteX1" fmla="*/ 3840480 w 3840480"/>
              <a:gd name="connsiteY1" fmla="*/ 0 h 6858000"/>
              <a:gd name="connsiteX2" fmla="*/ 3840480 w 3840480"/>
              <a:gd name="connsiteY2" fmla="*/ 6858000 h 6858000"/>
              <a:gd name="connsiteX3" fmla="*/ 0 w 3840480"/>
              <a:gd name="connsiteY3" fmla="*/ 6858000 h 6858000"/>
              <a:gd name="connsiteX4" fmla="*/ 0 w 3840480"/>
              <a:gd name="connsiteY4" fmla="*/ 0 h 6858000"/>
              <a:gd name="connsiteX0" fmla="*/ 0 w 4472248"/>
              <a:gd name="connsiteY0" fmla="*/ 33251 h 6891251"/>
              <a:gd name="connsiteX1" fmla="*/ 4472248 w 4472248"/>
              <a:gd name="connsiteY1" fmla="*/ 0 h 6891251"/>
              <a:gd name="connsiteX2" fmla="*/ 3840480 w 4472248"/>
              <a:gd name="connsiteY2" fmla="*/ 6891251 h 6891251"/>
              <a:gd name="connsiteX3" fmla="*/ 0 w 4472248"/>
              <a:gd name="connsiteY3" fmla="*/ 6891251 h 6891251"/>
              <a:gd name="connsiteX4" fmla="*/ 0 w 4472248"/>
              <a:gd name="connsiteY4" fmla="*/ 33251 h 689125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3840480 w 5624188"/>
              <a:gd name="connsiteY2" fmla="*/ 6858001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5624188"/>
              <a:gd name="connsiteY0" fmla="*/ 1 h 6858001"/>
              <a:gd name="connsiteX1" fmla="*/ 5624188 w 5624188"/>
              <a:gd name="connsiteY1" fmla="*/ 0 h 6858001"/>
              <a:gd name="connsiteX2" fmla="*/ 1062265 w 5624188"/>
              <a:gd name="connsiteY2" fmla="*/ 6816437 h 6858001"/>
              <a:gd name="connsiteX3" fmla="*/ 0 w 5624188"/>
              <a:gd name="connsiteY3" fmla="*/ 6858001 h 6858001"/>
              <a:gd name="connsiteX4" fmla="*/ 0 w 5624188"/>
              <a:gd name="connsiteY4" fmla="*/ 1 h 6858001"/>
              <a:gd name="connsiteX0" fmla="*/ 0 w 4268958"/>
              <a:gd name="connsiteY0" fmla="*/ 8314 h 6866314"/>
              <a:gd name="connsiteX1" fmla="*/ 4268958 w 4268958"/>
              <a:gd name="connsiteY1" fmla="*/ 0 h 6866314"/>
              <a:gd name="connsiteX2" fmla="*/ 1062265 w 4268958"/>
              <a:gd name="connsiteY2" fmla="*/ 6824750 h 6866314"/>
              <a:gd name="connsiteX3" fmla="*/ 0 w 4268958"/>
              <a:gd name="connsiteY3" fmla="*/ 6866314 h 6866314"/>
              <a:gd name="connsiteX4" fmla="*/ 0 w 4268958"/>
              <a:gd name="connsiteY4" fmla="*/ 8314 h 68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8958" h="6866314">
                <a:moveTo>
                  <a:pt x="0" y="8314"/>
                </a:moveTo>
                <a:lnTo>
                  <a:pt x="4268958" y="0"/>
                </a:lnTo>
                <a:lnTo>
                  <a:pt x="1062265" y="6824750"/>
                </a:lnTo>
                <a:lnTo>
                  <a:pt x="0" y="6866314"/>
                </a:lnTo>
                <a:lnTo>
                  <a:pt x="0" y="8314"/>
                </a:lnTo>
                <a:close/>
              </a:path>
            </a:pathLst>
          </a:custGeom>
          <a:solidFill>
            <a:srgbClr val="CCEBC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ln>
                <a:noFill/>
              </a:ln>
              <a:solidFill>
                <a:srgbClr val="CCEBC5"/>
              </a:solidFill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BDDDB1C8-155E-4E40-8681-C88D0580C3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" y="6017445"/>
            <a:ext cx="388536" cy="7500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02688DE-EC02-470F-929B-D78840104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036" y="365125"/>
            <a:ext cx="6427124" cy="457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980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7600" y="2277688"/>
            <a:ext cx="1016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53A7C23-10CC-4647-8759-608859BF2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27124" cy="457835"/>
          </a:xfrm>
          <a:custGeom>
            <a:avLst/>
            <a:gdLst>
              <a:gd name="connsiteX0" fmla="*/ 0 w 6427124"/>
              <a:gd name="connsiteY0" fmla="*/ 0 h 457835"/>
              <a:gd name="connsiteX1" fmla="*/ 6427124 w 6427124"/>
              <a:gd name="connsiteY1" fmla="*/ 0 h 457835"/>
              <a:gd name="connsiteX2" fmla="*/ 6427124 w 6427124"/>
              <a:gd name="connsiteY2" fmla="*/ 457835 h 457835"/>
              <a:gd name="connsiteX3" fmla="*/ 0 w 6427124"/>
              <a:gd name="connsiteY3" fmla="*/ 457835 h 457835"/>
              <a:gd name="connsiteX4" fmla="*/ 0 w 6427124"/>
              <a:gd name="connsiteY4" fmla="*/ 0 h 457835"/>
              <a:gd name="connsiteX0" fmla="*/ 0 w 6427124"/>
              <a:gd name="connsiteY0" fmla="*/ 0 h 457835"/>
              <a:gd name="connsiteX1" fmla="*/ 6427124 w 6427124"/>
              <a:gd name="connsiteY1" fmla="*/ 0 h 457835"/>
              <a:gd name="connsiteX2" fmla="*/ 6169430 w 6427124"/>
              <a:gd name="connsiteY2" fmla="*/ 441210 h 457835"/>
              <a:gd name="connsiteX3" fmla="*/ 0 w 6427124"/>
              <a:gd name="connsiteY3" fmla="*/ 457835 h 457835"/>
              <a:gd name="connsiteX4" fmla="*/ 0 w 6427124"/>
              <a:gd name="connsiteY4" fmla="*/ 0 h 45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7124" h="457835">
                <a:moveTo>
                  <a:pt x="0" y="0"/>
                </a:moveTo>
                <a:lnTo>
                  <a:pt x="6427124" y="0"/>
                </a:lnTo>
                <a:lnTo>
                  <a:pt x="6169430" y="441210"/>
                </a:lnTo>
                <a:lnTo>
                  <a:pt x="0" y="45783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732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74" r:id="rId21"/>
    <p:sldLayoutId id="2147483675" r:id="rId22"/>
    <p:sldLayoutId id="2147483676" r:id="rId2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 i="0" cap="all" baseline="0">
          <a:solidFill>
            <a:schemeClr val="bg1"/>
          </a:solidFill>
          <a:latin typeface="Myriad Pro" panose="020B0503030403020204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5pPr>
      <a:lvl6pPr marL="342891" algn="r" rtl="0" fontAlgn="base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6pPr>
      <a:lvl7pPr marL="685783" algn="r" rtl="0" fontAlgn="base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7pPr>
      <a:lvl8pPr marL="1028674" algn="r" rtl="0" fontAlgn="base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8pPr>
      <a:lvl9pPr marL="1371566" algn="r" rtl="0" fontAlgn="base">
        <a:spcBef>
          <a:spcPct val="0"/>
        </a:spcBef>
        <a:spcAft>
          <a:spcPct val="0"/>
        </a:spcAft>
        <a:defRPr sz="1800">
          <a:solidFill>
            <a:srgbClr val="FF4000"/>
          </a:solidFill>
          <a:latin typeface="Trebuchet MS" pitchFamily="34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Char char="•"/>
        <a:defRPr sz="2251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Myriad Pro" panose="020B0503030403020204" pitchFamily="34" charset="0"/>
        </a:defRPr>
      </a:lvl2pPr>
      <a:lvl3pPr marL="857229" indent="-171446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Myriad Pro" panose="020B0503030403020204" pitchFamily="34" charset="0"/>
        </a:defRPr>
      </a:lvl3pPr>
      <a:lvl4pPr marL="1200121" indent="-171446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Myriad Pro" panose="020B0503030403020204" pitchFamily="34" charset="0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Myriad Pro" panose="020B0503030403020204" pitchFamily="34" charset="0"/>
        </a:defRPr>
      </a:lvl5pPr>
      <a:lvl6pPr marL="1885904" indent="-171446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228795" indent="-171446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2571686" indent="-171446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2914578" indent="-171446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svg"/><Relationship Id="rId7" Type="http://schemas.openxmlformats.org/officeDocument/2006/relationships/image" Target="../media/image71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0.png"/><Relationship Id="rId11" Type="http://schemas.openxmlformats.org/officeDocument/2006/relationships/image" Target="../media/image75.svg"/><Relationship Id="rId5" Type="http://schemas.openxmlformats.org/officeDocument/2006/relationships/image" Target="../media/image69.sv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538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9B2F030-DD62-43C2-B21F-52822D7ED37D}"/>
              </a:ext>
            </a:extLst>
          </p:cNvPr>
          <p:cNvCxnSpPr>
            <a:cxnSpLocks/>
            <a:endCxn id="78" idx="2"/>
          </p:cNvCxnSpPr>
          <p:nvPr/>
        </p:nvCxnSpPr>
        <p:spPr>
          <a:xfrm flipV="1">
            <a:off x="6568751" y="1649570"/>
            <a:ext cx="2912080" cy="571116"/>
          </a:xfrm>
          <a:prstGeom prst="line">
            <a:avLst/>
          </a:prstGeom>
          <a:ln w="19050">
            <a:solidFill>
              <a:srgbClr val="F16E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pic>
        <p:nvPicPr>
          <p:cNvPr id="69" name="Graphic 68">
            <a:extLst>
              <a:ext uri="{FF2B5EF4-FFF2-40B4-BE49-F238E27FC236}">
                <a16:creationId xmlns:a16="http://schemas.microsoft.com/office/drawing/2014/main" id="{346106D2-E94C-4CA1-9F40-13F555B85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6903" y="1897777"/>
            <a:ext cx="1538194" cy="1538194"/>
          </a:xfrm>
          <a:prstGeom prst="rect">
            <a:avLst/>
          </a:prstGeom>
        </p:spPr>
      </p:pic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1127933" y="2220686"/>
            <a:ext cx="1768295" cy="1719944"/>
          </a:xfrm>
          <a:prstGeom prst="ellipse">
            <a:avLst/>
          </a:prstGeom>
          <a:solidFill>
            <a:srgbClr val="F16E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ACCESS TO CULTURE</a:t>
            </a:r>
          </a:p>
          <a:p>
            <a:pPr algn="ctr"/>
            <a:r>
              <a:rPr lang="en-GB" sz="1400" b="1"/>
              <a:t>Belfast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stCxn id="69" idx="1"/>
            <a:endCxn id="70" idx="6"/>
          </p:cNvCxnSpPr>
          <p:nvPr/>
        </p:nvCxnSpPr>
        <p:spPr>
          <a:xfrm flipH="1">
            <a:off x="2896228" y="2666874"/>
            <a:ext cx="2430675" cy="413784"/>
          </a:xfrm>
          <a:prstGeom prst="line">
            <a:avLst/>
          </a:prstGeom>
          <a:ln w="19050">
            <a:solidFill>
              <a:srgbClr val="F16E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2902611" y="4132317"/>
            <a:ext cx="1628280" cy="1583758"/>
          </a:xfrm>
          <a:prstGeom prst="ellipse">
            <a:avLst/>
          </a:prstGeom>
          <a:solidFill>
            <a:srgbClr val="F16E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CREATIVE INDUSTRIES</a:t>
            </a:r>
          </a:p>
          <a:p>
            <a:pPr algn="ctr"/>
            <a:r>
              <a:rPr lang="fr-BE" sz="1400" b="1" err="1"/>
              <a:t>Ghent</a:t>
            </a:r>
            <a:endParaRPr lang="fr-BE" sz="1400" b="1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6479744" y="4573195"/>
            <a:ext cx="1628280" cy="1583758"/>
          </a:xfrm>
          <a:prstGeom prst="ellipse">
            <a:avLst/>
          </a:prstGeom>
          <a:solidFill>
            <a:srgbClr val="F16E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CULTURE &amp; YOUNG PEOPLE</a:t>
            </a:r>
          </a:p>
          <a:p>
            <a:pPr algn="ctr"/>
            <a:r>
              <a:rPr lang="fr-BE" sz="1400" b="1" err="1"/>
              <a:t>Dusseldorf</a:t>
            </a:r>
            <a:endParaRPr lang="fr-BE" sz="1400" b="1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A0488D5-EE4E-4CFC-A4B8-4D2C89BAF7CF}"/>
              </a:ext>
            </a:extLst>
          </p:cNvPr>
          <p:cNvSpPr/>
          <p:nvPr/>
        </p:nvSpPr>
        <p:spPr>
          <a:xfrm>
            <a:off x="9289389" y="3233328"/>
            <a:ext cx="1628280" cy="1583758"/>
          </a:xfrm>
          <a:prstGeom prst="ellipse">
            <a:avLst/>
          </a:prstGeom>
          <a:solidFill>
            <a:srgbClr val="F16E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CULTURE AS A RESOURCE</a:t>
            </a:r>
          </a:p>
          <a:p>
            <a:pPr algn="ctr"/>
            <a:r>
              <a:rPr lang="fr-BE" sz="1400" b="1"/>
              <a:t>Oulu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F0CEE6A-28C7-4500-B234-9630F01DEE12}"/>
              </a:ext>
            </a:extLst>
          </p:cNvPr>
          <p:cNvSpPr/>
          <p:nvPr/>
        </p:nvSpPr>
        <p:spPr>
          <a:xfrm>
            <a:off x="9480831" y="857691"/>
            <a:ext cx="1628280" cy="1583758"/>
          </a:xfrm>
          <a:prstGeom prst="ellipse">
            <a:avLst/>
          </a:prstGeom>
          <a:solidFill>
            <a:srgbClr val="F16E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PUBLIC ART</a:t>
            </a:r>
          </a:p>
          <a:p>
            <a:pPr algn="ctr"/>
            <a:r>
              <a:rPr lang="fr-BE" sz="1400" b="1"/>
              <a:t>Turin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</p:cNvCxnSpPr>
          <p:nvPr/>
        </p:nvCxnSpPr>
        <p:spPr>
          <a:xfrm flipH="1">
            <a:off x="4310743" y="3124984"/>
            <a:ext cx="1172054" cy="1176428"/>
          </a:xfrm>
          <a:prstGeom prst="line">
            <a:avLst/>
          </a:prstGeom>
          <a:ln w="19050">
            <a:solidFill>
              <a:srgbClr val="F16E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1EC9387-A113-426F-8B38-7E59B22FD8A3}"/>
              </a:ext>
            </a:extLst>
          </p:cNvPr>
          <p:cNvCxnSpPr>
            <a:cxnSpLocks/>
            <a:stCxn id="69" idx="3"/>
            <a:endCxn id="77" idx="1"/>
          </p:cNvCxnSpPr>
          <p:nvPr/>
        </p:nvCxnSpPr>
        <p:spPr>
          <a:xfrm>
            <a:off x="6865097" y="2666874"/>
            <a:ext cx="2662748" cy="798390"/>
          </a:xfrm>
          <a:prstGeom prst="line">
            <a:avLst/>
          </a:prstGeom>
          <a:ln w="19050">
            <a:solidFill>
              <a:srgbClr val="F16E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endCxn id="76" idx="0"/>
          </p:cNvCxnSpPr>
          <p:nvPr/>
        </p:nvCxnSpPr>
        <p:spPr>
          <a:xfrm>
            <a:off x="6479744" y="3297154"/>
            <a:ext cx="814140" cy="1276041"/>
          </a:xfrm>
          <a:prstGeom prst="line">
            <a:avLst/>
          </a:prstGeom>
          <a:ln w="19050">
            <a:solidFill>
              <a:srgbClr val="F16E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477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endCxn id="75" idx="0"/>
          </p:cNvCxnSpPr>
          <p:nvPr/>
        </p:nvCxnSpPr>
        <p:spPr>
          <a:xfrm flipH="1">
            <a:off x="4731457" y="2836616"/>
            <a:ext cx="1051622" cy="1104787"/>
          </a:xfrm>
          <a:prstGeom prst="line">
            <a:avLst/>
          </a:prstGeom>
          <a:ln w="19050">
            <a:solidFill>
              <a:srgbClr val="F792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endCxn id="76" idx="1"/>
          </p:cNvCxnSpPr>
          <p:nvPr/>
        </p:nvCxnSpPr>
        <p:spPr>
          <a:xfrm>
            <a:off x="6716904" y="2836616"/>
            <a:ext cx="1467537" cy="1696974"/>
          </a:xfrm>
          <a:prstGeom prst="line">
            <a:avLst/>
          </a:prstGeom>
          <a:ln w="19050">
            <a:solidFill>
              <a:srgbClr val="F792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4B35319B-2270-4F60-B32C-308506C1D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5524" y="1627045"/>
            <a:ext cx="1538193" cy="15381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858417" y="1844291"/>
            <a:ext cx="2187101" cy="2127298"/>
          </a:xfrm>
          <a:prstGeom prst="ellipse">
            <a:avLst/>
          </a:prstGeom>
          <a:solidFill>
            <a:srgbClr val="F7921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CITY ATTRACTIVENESS &amp; INTERNATIONAL ECONOMIC  RELATIONS  Barcelona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endCxn id="70" idx="6"/>
          </p:cNvCxnSpPr>
          <p:nvPr/>
        </p:nvCxnSpPr>
        <p:spPr>
          <a:xfrm flipH="1">
            <a:off x="3045518" y="2396286"/>
            <a:ext cx="2430676" cy="511654"/>
          </a:xfrm>
          <a:prstGeom prst="line">
            <a:avLst/>
          </a:prstGeom>
          <a:ln w="19050">
            <a:solidFill>
              <a:srgbClr val="F792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3512568" y="3941403"/>
            <a:ext cx="2437777" cy="2371121"/>
          </a:xfrm>
          <a:prstGeom prst="ellipse">
            <a:avLst/>
          </a:prstGeom>
          <a:solidFill>
            <a:srgbClr val="F7921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ENTREPRENEURSHIP &amp; SMES </a:t>
            </a:r>
          </a:p>
          <a:p>
            <a:pPr algn="ctr"/>
            <a:r>
              <a:rPr lang="fr-BE" sz="1400" b="1"/>
              <a:t>Braga &amp; </a:t>
            </a:r>
            <a:r>
              <a:rPr lang="fr-BE" sz="1400" b="1" err="1"/>
              <a:t>Lisbon</a:t>
            </a:r>
            <a:endParaRPr lang="fr-BE" sz="1400" b="1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7931748" y="4287806"/>
            <a:ext cx="1725495" cy="1678315"/>
          </a:xfrm>
          <a:prstGeom prst="ellipse">
            <a:avLst/>
          </a:prstGeom>
          <a:solidFill>
            <a:srgbClr val="F7921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INNOVATION</a:t>
            </a:r>
          </a:p>
          <a:p>
            <a:pPr algn="ctr"/>
            <a:r>
              <a:rPr lang="fr-BE" sz="1400" b="1"/>
              <a:t>London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A0488D5-EE4E-4CFC-A4B8-4D2C89BAF7CF}"/>
              </a:ext>
            </a:extLst>
          </p:cNvPr>
          <p:cNvSpPr/>
          <p:nvPr/>
        </p:nvSpPr>
        <p:spPr>
          <a:xfrm>
            <a:off x="9810747" y="2022134"/>
            <a:ext cx="1821416" cy="1771613"/>
          </a:xfrm>
          <a:prstGeom prst="ellipse">
            <a:avLst/>
          </a:prstGeom>
          <a:solidFill>
            <a:srgbClr val="F7921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LONG TERM INVESTMENT Gothenburg &amp; Cologne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1EC9387-A113-426F-8B38-7E59B22FD8A3}"/>
              </a:ext>
            </a:extLst>
          </p:cNvPr>
          <p:cNvCxnSpPr>
            <a:cxnSpLocks/>
            <a:stCxn id="14" idx="3"/>
            <a:endCxn id="77" idx="2"/>
          </p:cNvCxnSpPr>
          <p:nvPr/>
        </p:nvCxnSpPr>
        <p:spPr>
          <a:xfrm>
            <a:off x="7023717" y="2396142"/>
            <a:ext cx="2787030" cy="511799"/>
          </a:xfrm>
          <a:prstGeom prst="line">
            <a:avLst/>
          </a:prstGeom>
          <a:ln w="19050">
            <a:solidFill>
              <a:srgbClr val="F792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381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954346" y="1600871"/>
            <a:ext cx="2091172" cy="2033992"/>
          </a:xfrm>
          <a:prstGeom prst="ellipse">
            <a:avLst/>
          </a:prstGeom>
          <a:solidFill>
            <a:srgbClr val="006A6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AIR QUALITY, CLIMATE CHANGE &amp; ENERGY EFFICIENCY</a:t>
            </a:r>
          </a:p>
          <a:p>
            <a:pPr algn="ctr"/>
            <a:r>
              <a:rPr lang="en-GB" sz="1400" b="1"/>
              <a:t>London &amp; Utrecht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stCxn id="3" idx="1"/>
            <a:endCxn id="70" idx="6"/>
          </p:cNvCxnSpPr>
          <p:nvPr/>
        </p:nvCxnSpPr>
        <p:spPr>
          <a:xfrm flipH="1">
            <a:off x="3045518" y="2481647"/>
            <a:ext cx="2484109" cy="136220"/>
          </a:xfrm>
          <a:prstGeom prst="line">
            <a:avLst/>
          </a:prstGeom>
          <a:ln w="19050">
            <a:solidFill>
              <a:srgbClr val="006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2509044" y="4134994"/>
            <a:ext cx="1924181" cy="1871568"/>
          </a:xfrm>
          <a:prstGeom prst="ellipse">
            <a:avLst/>
          </a:prstGeom>
          <a:solidFill>
            <a:srgbClr val="006A6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GREEN AREAS &amp;  BIODIVERSITY</a:t>
            </a:r>
          </a:p>
          <a:p>
            <a:pPr algn="ctr"/>
            <a:r>
              <a:rPr lang="fr-BE" sz="1400" b="1" err="1"/>
              <a:t>Guimaraes</a:t>
            </a:r>
            <a:r>
              <a:rPr lang="fr-BE" sz="1400" b="1"/>
              <a:t> &amp; Utrecht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5500294" y="4838847"/>
            <a:ext cx="1489993" cy="1449252"/>
          </a:xfrm>
          <a:prstGeom prst="ellipse">
            <a:avLst/>
          </a:prstGeom>
          <a:solidFill>
            <a:srgbClr val="006A6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NOISE</a:t>
            </a:r>
          </a:p>
          <a:p>
            <a:pPr algn="ctr"/>
            <a:r>
              <a:rPr lang="fr-BE" sz="1400" b="1"/>
              <a:t>Rotterdam &amp; Florence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A0488D5-EE4E-4CFC-A4B8-4D2C89BAF7CF}"/>
              </a:ext>
            </a:extLst>
          </p:cNvPr>
          <p:cNvSpPr/>
          <p:nvPr/>
        </p:nvSpPr>
        <p:spPr>
          <a:xfrm>
            <a:off x="10072988" y="1848771"/>
            <a:ext cx="1581434" cy="1538193"/>
          </a:xfrm>
          <a:prstGeom prst="ellipse">
            <a:avLst/>
          </a:prstGeom>
          <a:solidFill>
            <a:srgbClr val="006A6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WATER</a:t>
            </a:r>
          </a:p>
          <a:p>
            <a:pPr algn="ctr"/>
            <a:r>
              <a:rPr lang="en-GB" sz="1400" b="1"/>
              <a:t>Malmo &amp; Mannheim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endCxn id="75" idx="7"/>
          </p:cNvCxnSpPr>
          <p:nvPr/>
        </p:nvCxnSpPr>
        <p:spPr>
          <a:xfrm flipH="1">
            <a:off x="4151435" y="2827176"/>
            <a:ext cx="1687018" cy="1581903"/>
          </a:xfrm>
          <a:prstGeom prst="line">
            <a:avLst/>
          </a:prstGeom>
          <a:ln w="19050">
            <a:solidFill>
              <a:srgbClr val="006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1EC9387-A113-426F-8B38-7E59B22FD8A3}"/>
              </a:ext>
            </a:extLst>
          </p:cNvPr>
          <p:cNvCxnSpPr>
            <a:cxnSpLocks/>
            <a:endCxn id="77" idx="2"/>
          </p:cNvCxnSpPr>
          <p:nvPr/>
        </p:nvCxnSpPr>
        <p:spPr>
          <a:xfrm>
            <a:off x="6907819" y="2416074"/>
            <a:ext cx="3165169" cy="201794"/>
          </a:xfrm>
          <a:prstGeom prst="line">
            <a:avLst/>
          </a:prstGeom>
          <a:ln w="19050">
            <a:solidFill>
              <a:srgbClr val="006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endCxn id="76" idx="0"/>
          </p:cNvCxnSpPr>
          <p:nvPr/>
        </p:nvCxnSpPr>
        <p:spPr>
          <a:xfrm>
            <a:off x="6245291" y="3165237"/>
            <a:ext cx="0" cy="1673610"/>
          </a:xfrm>
          <a:prstGeom prst="line">
            <a:avLst/>
          </a:prstGeom>
          <a:ln w="19050">
            <a:solidFill>
              <a:srgbClr val="006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6E7FE8A-D078-4EDA-A773-C406F02DC719}"/>
              </a:ext>
            </a:extLst>
          </p:cNvPr>
          <p:cNvSpPr/>
          <p:nvPr/>
        </p:nvSpPr>
        <p:spPr>
          <a:xfrm>
            <a:off x="9065750" y="4346152"/>
            <a:ext cx="1489993" cy="1449252"/>
          </a:xfrm>
          <a:prstGeom prst="ellipse">
            <a:avLst/>
          </a:prstGeom>
          <a:solidFill>
            <a:srgbClr val="006A6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WASTE</a:t>
            </a:r>
          </a:p>
          <a:p>
            <a:pPr algn="ctr"/>
            <a:r>
              <a:rPr lang="fr-BE" sz="1400" b="1"/>
              <a:t>Munich &amp; Oslo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2FCCA5-40A2-4871-A421-5760D0CA436D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6881422" y="2696531"/>
            <a:ext cx="2402532" cy="1861859"/>
          </a:xfrm>
          <a:prstGeom prst="line">
            <a:avLst/>
          </a:prstGeom>
          <a:ln w="19050">
            <a:solidFill>
              <a:srgbClr val="006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13A6256E-F33B-4A36-B341-29416F169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2042" y="1713551"/>
            <a:ext cx="1531361" cy="153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17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endCxn id="75" idx="0"/>
          </p:cNvCxnSpPr>
          <p:nvPr/>
        </p:nvCxnSpPr>
        <p:spPr>
          <a:xfrm flipH="1">
            <a:off x="4072203" y="2827176"/>
            <a:ext cx="1824418" cy="1393076"/>
          </a:xfrm>
          <a:prstGeom prst="line">
            <a:avLst/>
          </a:prstGeom>
          <a:ln w="19050">
            <a:solidFill>
              <a:srgbClr val="009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endCxn id="76" idx="1"/>
          </p:cNvCxnSpPr>
          <p:nvPr/>
        </p:nvCxnSpPr>
        <p:spPr>
          <a:xfrm>
            <a:off x="6783348" y="2923667"/>
            <a:ext cx="1379063" cy="1347024"/>
          </a:xfrm>
          <a:prstGeom prst="line">
            <a:avLst/>
          </a:prstGeom>
          <a:ln w="19050">
            <a:solidFill>
              <a:srgbClr val="009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395431E4-D545-46A9-A07D-8170C3E3C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1943" y="1627043"/>
            <a:ext cx="1538193" cy="15381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1604041" y="2043404"/>
            <a:ext cx="1581435" cy="1538193"/>
          </a:xfrm>
          <a:prstGeom prst="ellipse">
            <a:avLst/>
          </a:prstGeom>
          <a:solidFill>
            <a:srgbClr val="0093B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DATA</a:t>
            </a:r>
          </a:p>
          <a:p>
            <a:pPr algn="ctr"/>
            <a:r>
              <a:rPr lang="en-GB" sz="1400" b="1"/>
              <a:t>Zaragoza &amp; Edinburgh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endCxn id="70" idx="6"/>
          </p:cNvCxnSpPr>
          <p:nvPr/>
        </p:nvCxnSpPr>
        <p:spPr>
          <a:xfrm flipH="1">
            <a:off x="3185476" y="2396286"/>
            <a:ext cx="2430678" cy="416215"/>
          </a:xfrm>
          <a:prstGeom prst="line">
            <a:avLst/>
          </a:prstGeom>
          <a:ln w="19050">
            <a:solidFill>
              <a:srgbClr val="009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3185476" y="4220252"/>
            <a:ext cx="1773453" cy="1724961"/>
          </a:xfrm>
          <a:prstGeom prst="ellipse">
            <a:avLst/>
          </a:prstGeom>
          <a:solidFill>
            <a:srgbClr val="0093B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DIGITAL CITIZENSHIP</a:t>
            </a:r>
          </a:p>
          <a:p>
            <a:pPr algn="ctr"/>
            <a:r>
              <a:rPr lang="fr-BE" sz="1400" b="1" err="1"/>
              <a:t>Genoa</a:t>
            </a:r>
            <a:r>
              <a:rPr lang="fr-BE" sz="1400" b="1"/>
              <a:t> &amp; Murcia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7816597" y="3934333"/>
            <a:ext cx="2361366" cy="2296799"/>
          </a:xfrm>
          <a:prstGeom prst="ellipse">
            <a:avLst/>
          </a:prstGeom>
          <a:solidFill>
            <a:srgbClr val="0093B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STANDARDS &amp; INTEROPERABILITY</a:t>
            </a:r>
          </a:p>
          <a:p>
            <a:pPr algn="ctr"/>
            <a:r>
              <a:rPr lang="fr-BE" sz="1400" b="1"/>
              <a:t>Bordeaux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E7FE8A-D078-4EDA-A773-C406F02DC719}"/>
              </a:ext>
            </a:extLst>
          </p:cNvPr>
          <p:cNvSpPr/>
          <p:nvPr/>
        </p:nvSpPr>
        <p:spPr>
          <a:xfrm>
            <a:off x="9737328" y="2000181"/>
            <a:ext cx="1670308" cy="1624637"/>
          </a:xfrm>
          <a:prstGeom prst="ellipse">
            <a:avLst/>
          </a:prstGeom>
          <a:solidFill>
            <a:srgbClr val="0093B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URBAN FORESIGHT</a:t>
            </a:r>
          </a:p>
          <a:p>
            <a:pPr algn="ctr"/>
            <a:r>
              <a:rPr lang="fr-BE" sz="1400" b="1" err="1"/>
              <a:t>Ghent</a:t>
            </a:r>
            <a:endParaRPr lang="fr-BE" sz="1400" b="1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2FCCA5-40A2-4871-A421-5760D0CA436D}"/>
              </a:ext>
            </a:extLst>
          </p:cNvPr>
          <p:cNvCxnSpPr>
            <a:cxnSpLocks/>
            <a:stCxn id="14" idx="3"/>
            <a:endCxn id="16" idx="2"/>
          </p:cNvCxnSpPr>
          <p:nvPr/>
        </p:nvCxnSpPr>
        <p:spPr>
          <a:xfrm>
            <a:off x="7140136" y="2396140"/>
            <a:ext cx="2597192" cy="416360"/>
          </a:xfrm>
          <a:prstGeom prst="line">
            <a:avLst/>
          </a:prstGeom>
          <a:ln w="19050">
            <a:solidFill>
              <a:srgbClr val="009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321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endCxn id="75" idx="7"/>
          </p:cNvCxnSpPr>
          <p:nvPr/>
        </p:nvCxnSpPr>
        <p:spPr>
          <a:xfrm flipH="1">
            <a:off x="4559254" y="2827176"/>
            <a:ext cx="1197408" cy="1754023"/>
          </a:xfrm>
          <a:prstGeom prst="line">
            <a:avLst/>
          </a:prstGeom>
          <a:ln w="19050">
            <a:solidFill>
              <a:srgbClr val="6A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endCxn id="76" idx="1"/>
          </p:cNvCxnSpPr>
          <p:nvPr/>
        </p:nvCxnSpPr>
        <p:spPr>
          <a:xfrm>
            <a:off x="6332707" y="2665494"/>
            <a:ext cx="2040633" cy="1873391"/>
          </a:xfrm>
          <a:prstGeom prst="line">
            <a:avLst/>
          </a:prstGeom>
          <a:ln w="19050">
            <a:solidFill>
              <a:srgbClr val="6A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8BA82CB6-DD24-40FC-9317-CF9BE38D4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2727" y="1629460"/>
            <a:ext cx="1538193" cy="15333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1464082" y="2043404"/>
            <a:ext cx="1581435" cy="1538193"/>
          </a:xfrm>
          <a:prstGeom prst="ellipse">
            <a:avLst/>
          </a:prstGeom>
          <a:solidFill>
            <a:srgbClr val="6ACFF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BARRIER-FREE CITY FOR ALL</a:t>
            </a:r>
          </a:p>
          <a:p>
            <a:pPr algn="ctr"/>
            <a:r>
              <a:rPr lang="en-GB" sz="1400" b="1"/>
              <a:t>Berlin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endCxn id="70" idx="6"/>
          </p:cNvCxnSpPr>
          <p:nvPr/>
        </p:nvCxnSpPr>
        <p:spPr>
          <a:xfrm flipH="1">
            <a:off x="3045517" y="2396286"/>
            <a:ext cx="2430678" cy="416215"/>
          </a:xfrm>
          <a:prstGeom prst="line">
            <a:avLst/>
          </a:prstGeom>
          <a:ln w="19050">
            <a:solidFill>
              <a:srgbClr val="6A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3045517" y="4328584"/>
            <a:ext cx="1773453" cy="1724961"/>
          </a:xfrm>
          <a:prstGeom prst="ellipse">
            <a:avLst/>
          </a:prstGeom>
          <a:solidFill>
            <a:srgbClr val="6ACFF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SAFE &amp; ACTIVE TRAVEL</a:t>
            </a:r>
          </a:p>
          <a:p>
            <a:pPr algn="ctr"/>
            <a:r>
              <a:rPr lang="fr-BE" sz="1400" b="1" err="1"/>
              <a:t>Malmo</a:t>
            </a:r>
            <a:endParaRPr lang="fr-BE" sz="1400" b="1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8106160" y="4279011"/>
            <a:ext cx="1824419" cy="1774534"/>
          </a:xfrm>
          <a:prstGeom prst="ellipse">
            <a:avLst/>
          </a:prstGeom>
          <a:solidFill>
            <a:srgbClr val="6ACFF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SMART &amp; CONNECTED MOBILITY</a:t>
            </a:r>
          </a:p>
          <a:p>
            <a:pPr algn="ctr"/>
            <a:r>
              <a:rPr lang="fr-BE" sz="1400" b="1"/>
              <a:t>Vienna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E7FE8A-D078-4EDA-A773-C406F02DC719}"/>
              </a:ext>
            </a:extLst>
          </p:cNvPr>
          <p:cNvSpPr/>
          <p:nvPr/>
        </p:nvSpPr>
        <p:spPr>
          <a:xfrm>
            <a:off x="9710599" y="1882815"/>
            <a:ext cx="1911641" cy="1859371"/>
          </a:xfrm>
          <a:prstGeom prst="ellipse">
            <a:avLst/>
          </a:prstGeom>
          <a:solidFill>
            <a:srgbClr val="6ACFF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SUSTAINABLE URBAN MOBILITY PLANNING</a:t>
            </a:r>
          </a:p>
          <a:p>
            <a:pPr algn="ctr"/>
            <a:r>
              <a:rPr lang="en-GB" sz="1400" b="1"/>
              <a:t>London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2FCCA5-40A2-4871-A421-5760D0CA436D}"/>
              </a:ext>
            </a:extLst>
          </p:cNvPr>
          <p:cNvCxnSpPr>
            <a:cxnSpLocks/>
            <a:stCxn id="12" idx="3"/>
            <a:endCxn id="16" idx="2"/>
          </p:cNvCxnSpPr>
          <p:nvPr/>
        </p:nvCxnSpPr>
        <p:spPr>
          <a:xfrm>
            <a:off x="6990920" y="2396139"/>
            <a:ext cx="2719679" cy="416362"/>
          </a:xfrm>
          <a:prstGeom prst="line">
            <a:avLst/>
          </a:prstGeom>
          <a:ln w="19050">
            <a:solidFill>
              <a:srgbClr val="6A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469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9A1BDD52-8D36-49D8-92D1-5666D09E2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6664" y="2241718"/>
            <a:ext cx="1501407" cy="15014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1803770" cy="1002281"/>
          </a:xfrm>
        </p:spPr>
        <p:txBody>
          <a:bodyPr>
            <a:normAutofit fontScale="90000"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1948054" y="2338331"/>
            <a:ext cx="1482324" cy="1441792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EDUCATION</a:t>
            </a:r>
          </a:p>
          <a:p>
            <a:pPr algn="ctr"/>
            <a:r>
              <a:rPr lang="en-GB" sz="1400" b="1"/>
              <a:t>Nantes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stCxn id="14" idx="1"/>
            <a:endCxn id="70" idx="6"/>
          </p:cNvCxnSpPr>
          <p:nvPr/>
        </p:nvCxnSpPr>
        <p:spPr>
          <a:xfrm flipH="1">
            <a:off x="3430378" y="2992422"/>
            <a:ext cx="2326284" cy="66805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2854067" y="4198096"/>
            <a:ext cx="1898488" cy="1846578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EMPLOYEMENT</a:t>
            </a:r>
          </a:p>
          <a:p>
            <a:pPr algn="ctr"/>
            <a:r>
              <a:rPr lang="fr-BE" sz="1400" b="1"/>
              <a:t>Madrid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5561640" y="4652909"/>
            <a:ext cx="2022029" cy="1966741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HOMELESSNESS</a:t>
            </a:r>
          </a:p>
          <a:p>
            <a:pPr algn="ctr"/>
            <a:r>
              <a:rPr lang="fr-BE" sz="1400" b="1"/>
              <a:t>Glasgow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A0488D5-EE4E-4CFC-A4B8-4D2C89BAF7CF}"/>
              </a:ext>
            </a:extLst>
          </p:cNvPr>
          <p:cNvSpPr/>
          <p:nvPr/>
        </p:nvSpPr>
        <p:spPr>
          <a:xfrm>
            <a:off x="9584358" y="2205091"/>
            <a:ext cx="1807685" cy="1758258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MIGRATION &amp; INTEGRATION</a:t>
            </a:r>
          </a:p>
          <a:p>
            <a:pPr algn="ctr"/>
            <a:r>
              <a:rPr lang="en-GB" sz="1400" b="1"/>
              <a:t>Amsterdam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endCxn id="75" idx="7"/>
          </p:cNvCxnSpPr>
          <p:nvPr/>
        </p:nvCxnSpPr>
        <p:spPr>
          <a:xfrm flipH="1">
            <a:off x="4474528" y="3263557"/>
            <a:ext cx="1402788" cy="1204964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1EC9387-A113-426F-8B38-7E59B22FD8A3}"/>
              </a:ext>
            </a:extLst>
          </p:cNvPr>
          <p:cNvCxnSpPr>
            <a:cxnSpLocks/>
            <a:stCxn id="14" idx="3"/>
            <a:endCxn id="77" idx="2"/>
          </p:cNvCxnSpPr>
          <p:nvPr/>
        </p:nvCxnSpPr>
        <p:spPr>
          <a:xfrm>
            <a:off x="7258074" y="2992422"/>
            <a:ext cx="2326284" cy="91798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stCxn id="14" idx="2"/>
            <a:endCxn id="76" idx="0"/>
          </p:cNvCxnSpPr>
          <p:nvPr/>
        </p:nvCxnSpPr>
        <p:spPr>
          <a:xfrm>
            <a:off x="6507368" y="3743125"/>
            <a:ext cx="65287" cy="909784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6E7FE8A-D078-4EDA-A773-C406F02DC719}"/>
              </a:ext>
            </a:extLst>
          </p:cNvPr>
          <p:cNvSpPr/>
          <p:nvPr/>
        </p:nvSpPr>
        <p:spPr>
          <a:xfrm>
            <a:off x="8392754" y="4396759"/>
            <a:ext cx="1489993" cy="1449252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HOUSING</a:t>
            </a:r>
          </a:p>
          <a:p>
            <a:pPr algn="ctr"/>
            <a:r>
              <a:rPr lang="fr-BE" sz="1400" b="1"/>
              <a:t>Vienna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2FCCA5-40A2-4871-A421-5760D0CA436D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7019127" y="3429000"/>
            <a:ext cx="1591831" cy="1179997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35C26EE-8F23-4DB5-9503-B0B8E5D22F50}"/>
              </a:ext>
            </a:extLst>
          </p:cNvPr>
          <p:cNvSpPr/>
          <p:nvPr/>
        </p:nvSpPr>
        <p:spPr>
          <a:xfrm>
            <a:off x="8517875" y="391961"/>
            <a:ext cx="1543614" cy="1501407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ROMA INCLUSION</a:t>
            </a:r>
          </a:p>
          <a:p>
            <a:pPr algn="ctr"/>
            <a:r>
              <a:rPr lang="en-GB" sz="1400" b="1"/>
              <a:t>Glasgow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107F944-C49D-4254-8EA4-BB414BE507E0}"/>
              </a:ext>
            </a:extLst>
          </p:cNvPr>
          <p:cNvSpPr/>
          <p:nvPr/>
        </p:nvSpPr>
        <p:spPr>
          <a:xfrm>
            <a:off x="6247320" y="208871"/>
            <a:ext cx="1543614" cy="1501407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SMART SOCIAL INCLUSION</a:t>
            </a:r>
          </a:p>
          <a:p>
            <a:pPr algn="ctr"/>
            <a:r>
              <a:rPr lang="en-GB" sz="1400" b="1"/>
              <a:t>Rotterdam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A318EF9-E39A-42AD-B898-F853F9B3AA91}"/>
              </a:ext>
            </a:extLst>
          </p:cNvPr>
          <p:cNvSpPr/>
          <p:nvPr/>
        </p:nvSpPr>
        <p:spPr>
          <a:xfrm>
            <a:off x="3415865" y="336335"/>
            <a:ext cx="1575936" cy="1532845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/>
              <a:t>URBAN AGEING</a:t>
            </a:r>
          </a:p>
          <a:p>
            <a:pPr algn="ctr"/>
            <a:r>
              <a:rPr lang="en-GB" sz="1400" b="1"/>
              <a:t>Amsterdam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A6CEB79-1BAD-43D8-89DA-4A5EF0762FE4}"/>
              </a:ext>
            </a:extLst>
          </p:cNvPr>
          <p:cNvCxnSpPr>
            <a:cxnSpLocks/>
            <a:endCxn id="20" idx="3"/>
          </p:cNvCxnSpPr>
          <p:nvPr/>
        </p:nvCxnSpPr>
        <p:spPr>
          <a:xfrm flipV="1">
            <a:off x="7026651" y="1673492"/>
            <a:ext cx="1717281" cy="889636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79A60FD-577F-4F13-B67E-52241FA59A3C}"/>
              </a:ext>
            </a:extLst>
          </p:cNvPr>
          <p:cNvCxnSpPr>
            <a:cxnSpLocks/>
            <a:endCxn id="21" idx="4"/>
          </p:cNvCxnSpPr>
          <p:nvPr/>
        </p:nvCxnSpPr>
        <p:spPr>
          <a:xfrm flipV="1">
            <a:off x="6792686" y="1710278"/>
            <a:ext cx="226441" cy="622456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5CCF0AB-BE15-46E4-AC4C-6AA2D2E08727}"/>
              </a:ext>
            </a:extLst>
          </p:cNvPr>
          <p:cNvCxnSpPr>
            <a:cxnSpLocks/>
            <a:endCxn id="23" idx="5"/>
          </p:cNvCxnSpPr>
          <p:nvPr/>
        </p:nvCxnSpPr>
        <p:spPr>
          <a:xfrm flipH="1" flipV="1">
            <a:off x="4761011" y="1644700"/>
            <a:ext cx="1204190" cy="816282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602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65125"/>
            <a:ext cx="1538193" cy="987814"/>
          </a:xfrm>
        </p:spPr>
        <p:txBody>
          <a:bodyPr>
            <a:normAutofit fontScale="90000"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5210584" y="404130"/>
            <a:ext cx="1482324" cy="1441792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COHESION POLICY</a:t>
            </a:r>
          </a:p>
          <a:p>
            <a:pPr algn="ctr"/>
            <a:r>
              <a:rPr lang="en-GB" sz="1400" b="1"/>
              <a:t>Florence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stCxn id="22" idx="0"/>
            <a:endCxn id="70" idx="4"/>
          </p:cNvCxnSpPr>
          <p:nvPr/>
        </p:nvCxnSpPr>
        <p:spPr>
          <a:xfrm flipV="1">
            <a:off x="5951746" y="1845922"/>
            <a:ext cx="0" cy="833269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1785114" y="2651453"/>
            <a:ext cx="1598808" cy="1555092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CREATIVE CITIZENSHIP</a:t>
            </a:r>
          </a:p>
          <a:p>
            <a:pPr algn="ctr"/>
            <a:r>
              <a:rPr lang="fr-BE" sz="1400" b="1"/>
              <a:t>Nantes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5223003" y="5279034"/>
            <a:ext cx="1457487" cy="1417635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EU URBAN AGENDA</a:t>
            </a:r>
          </a:p>
          <a:p>
            <a:pPr algn="ctr"/>
            <a:r>
              <a:rPr lang="fr-BE" sz="1400" b="1"/>
              <a:t>Amsterdam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stCxn id="22" idx="1"/>
            <a:endCxn id="75" idx="6"/>
          </p:cNvCxnSpPr>
          <p:nvPr/>
        </p:nvCxnSpPr>
        <p:spPr>
          <a:xfrm flipH="1">
            <a:off x="3383922" y="3428999"/>
            <a:ext cx="1818016" cy="0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stCxn id="22" idx="2"/>
            <a:endCxn id="76" idx="0"/>
          </p:cNvCxnSpPr>
          <p:nvPr/>
        </p:nvCxnSpPr>
        <p:spPr>
          <a:xfrm>
            <a:off x="5951746" y="4178807"/>
            <a:ext cx="1" cy="1100227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6E7FE8A-D078-4EDA-A773-C406F02DC719}"/>
              </a:ext>
            </a:extLst>
          </p:cNvPr>
          <p:cNvSpPr/>
          <p:nvPr/>
        </p:nvSpPr>
        <p:spPr>
          <a:xfrm>
            <a:off x="8721074" y="2488749"/>
            <a:ext cx="1933366" cy="1880501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fr-BE" sz="1400" b="1"/>
              <a:t>METROPOLITAN AREAS</a:t>
            </a:r>
          </a:p>
          <a:p>
            <a:pPr algn="ctr"/>
            <a:r>
              <a:rPr lang="fr-BE" sz="1400" b="1"/>
              <a:t>Brussels Capital </a:t>
            </a:r>
            <a:r>
              <a:rPr lang="fr-BE" sz="1400" b="1" err="1"/>
              <a:t>Region</a:t>
            </a:r>
            <a:endParaRPr lang="fr-BE" sz="1400" b="1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2FCCA5-40A2-4871-A421-5760D0CA436D}"/>
              </a:ext>
            </a:extLst>
          </p:cNvPr>
          <p:cNvCxnSpPr>
            <a:cxnSpLocks/>
            <a:stCxn id="22" idx="3"/>
            <a:endCxn id="16" idx="2"/>
          </p:cNvCxnSpPr>
          <p:nvPr/>
        </p:nvCxnSpPr>
        <p:spPr>
          <a:xfrm>
            <a:off x="6701554" y="3428999"/>
            <a:ext cx="2019520" cy="1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aphic 21">
            <a:extLst>
              <a:ext uri="{FF2B5EF4-FFF2-40B4-BE49-F238E27FC236}">
                <a16:creationId xmlns:a16="http://schemas.microsoft.com/office/drawing/2014/main" id="{6F59FC78-DB98-4793-9D9D-0864022E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1938" y="2679191"/>
            <a:ext cx="1499616" cy="149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27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9B920-A4DD-4E80-983E-62FC7F060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4659" y="196056"/>
            <a:ext cx="2253082" cy="457835"/>
          </a:xfrm>
        </p:spPr>
        <p:txBody>
          <a:bodyPr/>
          <a:lstStyle/>
          <a:p>
            <a:r>
              <a:rPr lang="fr-BE"/>
              <a:t>   </a:t>
            </a:r>
            <a:r>
              <a:rPr lang="fr-BE" err="1"/>
              <a:t>Projects</a:t>
            </a:r>
            <a:endParaRPr lang="en-GB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FB54141-FD86-4629-9F4D-4F1C3BDBF44E}"/>
              </a:ext>
            </a:extLst>
          </p:cNvPr>
          <p:cNvGrpSpPr/>
          <p:nvPr/>
        </p:nvGrpSpPr>
        <p:grpSpPr>
          <a:xfrm>
            <a:off x="4416009" y="4855484"/>
            <a:ext cx="1332981" cy="672142"/>
            <a:chOff x="10554219" y="564210"/>
            <a:chExt cx="1332981" cy="672142"/>
          </a:xfrm>
        </p:grpSpPr>
        <p:sp>
          <p:nvSpPr>
            <p:cNvPr id="10" name="Rectangle 13">
              <a:extLst>
                <a:ext uri="{FF2B5EF4-FFF2-40B4-BE49-F238E27FC236}">
                  <a16:creationId xmlns:a16="http://schemas.microsoft.com/office/drawing/2014/main" id="{6D30EDAE-AD3D-43C2-A954-4F7567F597BE}"/>
                </a:ext>
              </a:extLst>
            </p:cNvPr>
            <p:cNvSpPr/>
            <p:nvPr/>
          </p:nvSpPr>
          <p:spPr>
            <a:xfrm>
              <a:off x="10596164" y="564210"/>
              <a:ext cx="1291036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ROCK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F07A6C0-872F-416A-9EBC-228EA8433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219" y="948352"/>
              <a:ext cx="288000" cy="288000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EA78BD87-BC62-43B0-808B-DAF27FA7C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2219" y="948352"/>
              <a:ext cx="288000" cy="2880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DEAE52F-2DDD-4461-8B1A-775B8E8FB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7669" y="948352"/>
              <a:ext cx="288000" cy="28800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ED4FB67-1BE5-42EE-A047-0C281C8B0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3119" y="948352"/>
              <a:ext cx="288000" cy="2880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90A5C83-E203-4377-ADE0-FF99EFBB369B}"/>
              </a:ext>
            </a:extLst>
          </p:cNvPr>
          <p:cNvGrpSpPr/>
          <p:nvPr/>
        </p:nvGrpSpPr>
        <p:grpSpPr>
          <a:xfrm>
            <a:off x="7341586" y="3123633"/>
            <a:ext cx="1839916" cy="662546"/>
            <a:chOff x="10047284" y="1429430"/>
            <a:chExt cx="1839916" cy="662546"/>
          </a:xfrm>
        </p:grpSpPr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960E9494-23C4-47E0-AADA-E5837C6A082F}"/>
                </a:ext>
              </a:extLst>
            </p:cNvPr>
            <p:cNvSpPr/>
            <p:nvPr/>
          </p:nvSpPr>
          <p:spPr>
            <a:xfrm>
              <a:off x="10047284" y="1429430"/>
              <a:ext cx="1839916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SHARING CITIES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8FFB38E-EC25-4F1A-8687-13B562433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3780" y="1803976"/>
              <a:ext cx="288000" cy="288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EA20658-F883-4019-93D1-8FC05293B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532" y="1803976"/>
              <a:ext cx="288000" cy="28800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BEA7086-5E3D-4AD3-9202-C25A91881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7028" y="1803976"/>
              <a:ext cx="288000" cy="28800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8ED4AC4-50CD-4CC6-8B05-553515C99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7284" y="1803976"/>
              <a:ext cx="288000" cy="288000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5326BFF-0972-42CB-BBF4-B66F3B965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0277" y="1803976"/>
              <a:ext cx="288000" cy="2880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1FDE9A9-CF16-4AB6-A857-A5CED5C64642}"/>
              </a:ext>
            </a:extLst>
          </p:cNvPr>
          <p:cNvGrpSpPr/>
          <p:nvPr/>
        </p:nvGrpSpPr>
        <p:grpSpPr>
          <a:xfrm>
            <a:off x="7341586" y="2251856"/>
            <a:ext cx="1135898" cy="658221"/>
            <a:chOff x="10201930" y="2449744"/>
            <a:chExt cx="1135898" cy="658221"/>
          </a:xfrm>
        </p:grpSpPr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99AC14F7-771E-4EDB-BF47-BF28FC8F9564}"/>
                </a:ext>
              </a:extLst>
            </p:cNvPr>
            <p:cNvSpPr/>
            <p:nvPr/>
          </p:nvSpPr>
          <p:spPr>
            <a:xfrm>
              <a:off x="10234222" y="2449744"/>
              <a:ext cx="840667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SCIS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ADD2503A-4C15-4CFF-93AA-EFF36EAF2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7196" y="2819965"/>
              <a:ext cx="288000" cy="2880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B3B4AF3C-D6A9-4121-ABE2-1CDFD4F67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4563" y="2819965"/>
              <a:ext cx="288000" cy="28800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52DCB73E-A423-447E-85F6-C07927EA7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1930" y="2819965"/>
              <a:ext cx="288000" cy="288000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3C8AE0C-3EB4-4D6C-97FA-969B95FDE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49828" y="2819965"/>
              <a:ext cx="288000" cy="2880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055BD56-4C3D-4E48-A110-B13C98EBADA0}"/>
              </a:ext>
            </a:extLst>
          </p:cNvPr>
          <p:cNvGrpSpPr/>
          <p:nvPr/>
        </p:nvGrpSpPr>
        <p:grpSpPr>
          <a:xfrm>
            <a:off x="584221" y="4784772"/>
            <a:ext cx="2455196" cy="672142"/>
            <a:chOff x="9608058" y="3347000"/>
            <a:chExt cx="2455196" cy="672142"/>
          </a:xfrm>
        </p:grpSpPr>
        <p:sp>
          <p:nvSpPr>
            <p:cNvPr id="8" name="Rectangle 13">
              <a:extLst>
                <a:ext uri="{FF2B5EF4-FFF2-40B4-BE49-F238E27FC236}">
                  <a16:creationId xmlns:a16="http://schemas.microsoft.com/office/drawing/2014/main" id="{92A1EF93-5D6C-476D-8029-31A9916CDDE1}"/>
                </a:ext>
              </a:extLst>
            </p:cNvPr>
            <p:cNvSpPr/>
            <p:nvPr/>
          </p:nvSpPr>
          <p:spPr>
            <a:xfrm>
              <a:off x="9621184" y="3347000"/>
              <a:ext cx="2442070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COVENANT OF MAYORS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63BA34E-6756-429C-BDF1-BB5846E5C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8058" y="3731142"/>
              <a:ext cx="288000" cy="2880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71F9D05-0DD2-45E6-BB57-B284537E7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5110" y="3731142"/>
              <a:ext cx="288000" cy="288000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7DA493E3-A163-418F-91F2-6B73C2590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3430" y="3731142"/>
              <a:ext cx="288000" cy="288000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98900D2-459D-47B8-9732-AF0D923F8BA8}"/>
              </a:ext>
            </a:extLst>
          </p:cNvPr>
          <p:cNvGrpSpPr/>
          <p:nvPr/>
        </p:nvGrpSpPr>
        <p:grpSpPr>
          <a:xfrm>
            <a:off x="4416009" y="3260979"/>
            <a:ext cx="1560780" cy="684366"/>
            <a:chOff x="705544" y="3506210"/>
            <a:chExt cx="1560780" cy="684366"/>
          </a:xfrm>
        </p:grpSpPr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42EDCEAB-062F-4E40-B431-1793A57E7C67}"/>
                </a:ext>
              </a:extLst>
            </p:cNvPr>
            <p:cNvSpPr/>
            <p:nvPr/>
          </p:nvSpPr>
          <p:spPr>
            <a:xfrm>
              <a:off x="705544" y="3506210"/>
              <a:ext cx="1560780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PROSPECT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6BD2FD16-42FE-461D-8FA3-7C251D3CB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44" y="3902576"/>
              <a:ext cx="288000" cy="288000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9CFA2D41-3B7A-43FF-8454-140E521A9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8972" y="3902576"/>
              <a:ext cx="288000" cy="288000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379FB705-6500-4B9D-B427-FC74F9B6A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7258" y="3902576"/>
              <a:ext cx="288000" cy="288000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583FD48-FA35-4BE9-9633-BB48942FCA5E}"/>
              </a:ext>
            </a:extLst>
          </p:cNvPr>
          <p:cNvGrpSpPr/>
          <p:nvPr/>
        </p:nvGrpSpPr>
        <p:grpSpPr>
          <a:xfrm>
            <a:off x="4416009" y="4069150"/>
            <a:ext cx="1366935" cy="662529"/>
            <a:chOff x="4958364" y="1464471"/>
            <a:chExt cx="1366935" cy="662529"/>
          </a:xfrm>
        </p:grpSpPr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F5FFCF42-C355-43F8-8DA4-9901F81212EB}"/>
                </a:ext>
              </a:extLst>
            </p:cNvPr>
            <p:cNvSpPr/>
            <p:nvPr/>
          </p:nvSpPr>
          <p:spPr>
            <a:xfrm>
              <a:off x="4963116" y="1464471"/>
              <a:ext cx="1362183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RESOMA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7080DEAD-1101-467C-B728-3BD47DE94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8364" y="1839000"/>
              <a:ext cx="288000" cy="288000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285516C-1133-46D2-846F-8F9075542FBA}"/>
              </a:ext>
            </a:extLst>
          </p:cNvPr>
          <p:cNvGrpSpPr/>
          <p:nvPr/>
        </p:nvGrpSpPr>
        <p:grpSpPr>
          <a:xfrm>
            <a:off x="9739794" y="3888476"/>
            <a:ext cx="1362183" cy="658220"/>
            <a:chOff x="5169929" y="2563817"/>
            <a:chExt cx="1362183" cy="65822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67DD0E-BE10-40C4-BCC3-14A2A4AF7C2D}"/>
                </a:ext>
              </a:extLst>
            </p:cNvPr>
            <p:cNvSpPr/>
            <p:nvPr/>
          </p:nvSpPr>
          <p:spPr>
            <a:xfrm>
              <a:off x="5169929" y="2563817"/>
              <a:ext cx="1362183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VALUES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4090D51E-5877-4977-9A5C-59CE9059E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9929" y="2934037"/>
              <a:ext cx="288000" cy="288000"/>
            </a:xfrm>
            <a:prstGeom prst="rect">
              <a:avLst/>
            </a:prstGeom>
          </p:spPr>
        </p:pic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B9F27F7-61D2-4F53-AAC5-2415DE7F957D}"/>
              </a:ext>
            </a:extLst>
          </p:cNvPr>
          <p:cNvGrpSpPr/>
          <p:nvPr/>
        </p:nvGrpSpPr>
        <p:grpSpPr>
          <a:xfrm>
            <a:off x="9739794" y="2254025"/>
            <a:ext cx="2227902" cy="672419"/>
            <a:chOff x="6209473" y="1289740"/>
            <a:chExt cx="2227902" cy="672419"/>
          </a:xfrm>
        </p:grpSpPr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D26AD5AE-E965-41FA-94BC-37EB84683CD4}"/>
                </a:ext>
              </a:extLst>
            </p:cNvPr>
            <p:cNvSpPr/>
            <p:nvPr/>
          </p:nvSpPr>
          <p:spPr>
            <a:xfrm>
              <a:off x="6233573" y="1289740"/>
              <a:ext cx="2203802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URBAN EU-CHINA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24294ED-C4C7-4253-9327-5E068CDE2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6051" y="1674159"/>
              <a:ext cx="288000" cy="28800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AC53CB7-F096-4EC5-908D-24629292E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9473" y="1674159"/>
              <a:ext cx="288000" cy="28800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E5ECA988-B589-44E0-B52C-87A8D2C8F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4340" y="1674159"/>
              <a:ext cx="288000" cy="28800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EF1DD216-B90F-43F1-AC95-442C41368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7762" y="1674159"/>
              <a:ext cx="288000" cy="28800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994764AC-7BD6-4AB8-8A5A-B721D278C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630" y="1674159"/>
              <a:ext cx="288000" cy="288000"/>
            </a:xfrm>
            <a:prstGeom prst="rect">
              <a:avLst/>
            </a:prstGeom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38E9B19-CA3A-4D0C-AFE4-162E2F5B9C64}"/>
              </a:ext>
            </a:extLst>
          </p:cNvPr>
          <p:cNvGrpSpPr/>
          <p:nvPr/>
        </p:nvGrpSpPr>
        <p:grpSpPr>
          <a:xfrm>
            <a:off x="7341586" y="5756282"/>
            <a:ext cx="1761402" cy="907694"/>
            <a:chOff x="4089618" y="5420401"/>
            <a:chExt cx="1761402" cy="907694"/>
          </a:xfrm>
        </p:grpSpPr>
        <p:sp>
          <p:nvSpPr>
            <p:cNvPr id="21" name="Rectangle 13">
              <a:extLst>
                <a:ext uri="{FF2B5EF4-FFF2-40B4-BE49-F238E27FC236}">
                  <a16:creationId xmlns:a16="http://schemas.microsoft.com/office/drawing/2014/main" id="{6B24645B-1E33-4BF1-A14D-C3D1686172B9}"/>
                </a:ext>
              </a:extLst>
            </p:cNvPr>
            <p:cNvSpPr/>
            <p:nvPr/>
          </p:nvSpPr>
          <p:spPr>
            <a:xfrm>
              <a:off x="4134683" y="5420401"/>
              <a:ext cx="1716337" cy="619694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TRANS-URBAN</a:t>
              </a:r>
            </a:p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EU-CHINA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064477D5-3BD8-47F7-BD1C-04993FC6BA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6196" y="6040095"/>
              <a:ext cx="288000" cy="288000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606EA112-E66D-409B-817D-F3354C4CB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9618" y="6040095"/>
              <a:ext cx="288000" cy="288000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D5178185-84F1-4195-879F-2FCF0658B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4485" y="6040095"/>
              <a:ext cx="288000" cy="288000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ED348390-872E-4D04-B9E0-0F81D3C57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7907" y="6040095"/>
              <a:ext cx="288000" cy="288000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8918CF70-4849-46AA-AF16-6D3A548BC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2775" y="6040095"/>
              <a:ext cx="288000" cy="288000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3051C6E0-12F3-4981-812F-6E7349734A53}"/>
              </a:ext>
            </a:extLst>
          </p:cNvPr>
          <p:cNvGrpSpPr/>
          <p:nvPr/>
        </p:nvGrpSpPr>
        <p:grpSpPr>
          <a:xfrm>
            <a:off x="9739794" y="1214738"/>
            <a:ext cx="2087010" cy="893717"/>
            <a:chOff x="434036" y="5007273"/>
            <a:chExt cx="2087010" cy="893717"/>
          </a:xfrm>
        </p:grpSpPr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B70945F7-275B-49A5-A588-56F8BA7CE7F6}"/>
                </a:ext>
              </a:extLst>
            </p:cNvPr>
            <p:cNvSpPr/>
            <p:nvPr/>
          </p:nvSpPr>
          <p:spPr>
            <a:xfrm>
              <a:off x="459453" y="5007273"/>
              <a:ext cx="2061593" cy="605717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URBAN AGENDA FOR THE EU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42010DCA-7E7C-48CA-81EF-22B269D0C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036" y="5612990"/>
              <a:ext cx="288000" cy="288000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A86CB551-9A50-445C-840E-43D760275B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664" y="5612990"/>
              <a:ext cx="288000" cy="288000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49C1D664-BA81-4012-97D5-9A811DD98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1978" y="5612990"/>
              <a:ext cx="288000" cy="288000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8FBB40AC-9139-4FE4-83E1-9F417C72D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350" y="5612990"/>
              <a:ext cx="288000" cy="288000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71A2A37-140F-46C4-8B0E-BFD20FDDF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292" y="5612990"/>
              <a:ext cx="288000" cy="288000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3F058896-C25B-494D-8614-502E2028A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0604" y="5612990"/>
              <a:ext cx="288000" cy="288000"/>
            </a:xfrm>
            <a:prstGeom prst="rect">
              <a:avLst/>
            </a:prstGeom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0068889B-10FC-4582-9F3F-9901C5CA84F0}"/>
              </a:ext>
            </a:extLst>
          </p:cNvPr>
          <p:cNvGrpSpPr/>
          <p:nvPr/>
        </p:nvGrpSpPr>
        <p:grpSpPr>
          <a:xfrm>
            <a:off x="584221" y="921408"/>
            <a:ext cx="2506405" cy="672142"/>
            <a:chOff x="836854" y="2582571"/>
            <a:chExt cx="2506405" cy="672142"/>
          </a:xfrm>
        </p:grpSpPr>
        <p:sp>
          <p:nvSpPr>
            <p:cNvPr id="24" name="Rectangle 13">
              <a:extLst>
                <a:ext uri="{FF2B5EF4-FFF2-40B4-BE49-F238E27FC236}">
                  <a16:creationId xmlns:a16="http://schemas.microsoft.com/office/drawing/2014/main" id="{CF5D54D2-16B2-485F-9D4A-88504A8F3EB5}"/>
                </a:ext>
              </a:extLst>
            </p:cNvPr>
            <p:cNvSpPr/>
            <p:nvPr/>
          </p:nvSpPr>
          <p:spPr>
            <a:xfrm>
              <a:off x="836854" y="2582571"/>
              <a:ext cx="2506405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5305227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5305227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BIG BUYERS INITIATIVE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B6BD6DDA-1B10-4907-B551-5896C889F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854" y="2966713"/>
              <a:ext cx="288000" cy="28800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814952A1-B487-4AA4-919D-9D33DC415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742" y="2966713"/>
              <a:ext cx="288000" cy="288000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A1CDAE59-C6AB-4C1D-B130-C57435B984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3186" y="2966713"/>
              <a:ext cx="288000" cy="288000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FAB10882-7F3E-4A2F-8C4F-44AE16DF9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298" y="2966713"/>
              <a:ext cx="288000" cy="288000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7E366EB4-CF8F-4CC0-83C0-6E29158B7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629" y="2966713"/>
              <a:ext cx="288000" cy="288000"/>
            </a:xfrm>
            <a:prstGeom prst="rect">
              <a:avLst/>
            </a:prstGeom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9FF0BA9-3C32-461D-B1AD-B4C015C82B26}"/>
              </a:ext>
            </a:extLst>
          </p:cNvPr>
          <p:cNvGrpSpPr/>
          <p:nvPr/>
        </p:nvGrpSpPr>
        <p:grpSpPr>
          <a:xfrm>
            <a:off x="584221" y="1896235"/>
            <a:ext cx="2442070" cy="658221"/>
            <a:chOff x="5281024" y="703570"/>
            <a:chExt cx="2442070" cy="658221"/>
          </a:xfrm>
        </p:grpSpPr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id="{AC1F1BE2-8ADC-4054-8416-3838AFC56E62}"/>
                </a:ext>
              </a:extLst>
            </p:cNvPr>
            <p:cNvSpPr/>
            <p:nvPr/>
          </p:nvSpPr>
          <p:spPr>
            <a:xfrm>
              <a:off x="5281024" y="703570"/>
              <a:ext cx="2442070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CIVITAS SATELLITE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D1757694-98F1-4B7B-B6A0-DE576D56BC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1024" y="1073791"/>
              <a:ext cx="288000" cy="288000"/>
            </a:xfrm>
            <a:prstGeom prst="rect">
              <a:avLst/>
            </a:prstGeom>
          </p:spPr>
        </p:pic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967E18B-E3B6-4C85-A8F7-449E45C033FE}"/>
              </a:ext>
            </a:extLst>
          </p:cNvPr>
          <p:cNvGrpSpPr/>
          <p:nvPr/>
        </p:nvGrpSpPr>
        <p:grpSpPr>
          <a:xfrm>
            <a:off x="4416009" y="1425635"/>
            <a:ext cx="2445854" cy="915592"/>
            <a:chOff x="2517262" y="1339735"/>
            <a:chExt cx="2445854" cy="915592"/>
          </a:xfrm>
        </p:grpSpPr>
        <p:sp>
          <p:nvSpPr>
            <p:cNvPr id="5" name="Rectangle 13">
              <a:extLst>
                <a:ext uri="{FF2B5EF4-FFF2-40B4-BE49-F238E27FC236}">
                  <a16:creationId xmlns:a16="http://schemas.microsoft.com/office/drawing/2014/main" id="{79FC7DB3-8536-4E8D-93F3-56BC347FB59C}"/>
                </a:ext>
              </a:extLst>
            </p:cNvPr>
            <p:cNvSpPr/>
            <p:nvPr/>
          </p:nvSpPr>
          <p:spPr>
            <a:xfrm>
              <a:off x="2521046" y="1339735"/>
              <a:ext cx="2442070" cy="619694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EUROPEAN MOBILITY WEEK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B103E83E-9C5B-46CE-842C-76CE5339E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7262" y="1967327"/>
              <a:ext cx="288000" cy="288000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EAC76A10-1DE3-4221-8FF5-BCF158B85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6869" y="1967327"/>
              <a:ext cx="288000" cy="288000"/>
            </a:xfrm>
            <a:prstGeom prst="rect">
              <a:avLst/>
            </a:prstGeom>
          </p:spPr>
        </p:pic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EDC716B6-CA39-411A-9FDE-F5683FE7F953}"/>
              </a:ext>
            </a:extLst>
          </p:cNvPr>
          <p:cNvGrpSpPr/>
          <p:nvPr/>
        </p:nvGrpSpPr>
        <p:grpSpPr>
          <a:xfrm>
            <a:off x="9739794" y="4692267"/>
            <a:ext cx="1719828" cy="672142"/>
            <a:chOff x="6316825" y="4283359"/>
            <a:chExt cx="1719828" cy="672142"/>
          </a:xfrm>
        </p:grpSpPr>
        <p:sp>
          <p:nvSpPr>
            <p:cNvPr id="25" name="Rectangle 13">
              <a:extLst>
                <a:ext uri="{FF2B5EF4-FFF2-40B4-BE49-F238E27FC236}">
                  <a16:creationId xmlns:a16="http://schemas.microsoft.com/office/drawing/2014/main" id="{5F1CFE73-A270-41D9-979B-EB9DAC40D891}"/>
                </a:ext>
              </a:extLst>
            </p:cNvPr>
            <p:cNvSpPr/>
            <p:nvPr/>
          </p:nvSpPr>
          <p:spPr>
            <a:xfrm>
              <a:off x="6325299" y="4283359"/>
              <a:ext cx="1711354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VITAL NODES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EF66EDA8-A0FC-4D22-BA87-113D76B17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825" y="4667501"/>
              <a:ext cx="288000" cy="288000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DC0DD64F-306E-4851-A722-97AF9FF0731A}"/>
              </a:ext>
            </a:extLst>
          </p:cNvPr>
          <p:cNvGrpSpPr/>
          <p:nvPr/>
        </p:nvGrpSpPr>
        <p:grpSpPr>
          <a:xfrm>
            <a:off x="7341586" y="4884504"/>
            <a:ext cx="990036" cy="658221"/>
            <a:chOff x="5410764" y="3229918"/>
            <a:chExt cx="990036" cy="658221"/>
          </a:xfrm>
        </p:grpSpPr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2C47758E-2C5A-4656-938C-A9F118D5F17A}"/>
                </a:ext>
              </a:extLst>
            </p:cNvPr>
            <p:cNvSpPr/>
            <p:nvPr/>
          </p:nvSpPr>
          <p:spPr>
            <a:xfrm>
              <a:off x="5434249" y="3229918"/>
              <a:ext cx="966551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SUMI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06D8AB13-C4AD-43D3-9E62-8E9A41A40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0764" y="3600139"/>
              <a:ext cx="288000" cy="288000"/>
            </a:xfrm>
            <a:prstGeom prst="rect">
              <a:avLst/>
            </a:prstGeom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871D8A6-BB28-4A7C-A5A7-812607737D99}"/>
              </a:ext>
            </a:extLst>
          </p:cNvPr>
          <p:cNvGrpSpPr/>
          <p:nvPr/>
        </p:nvGrpSpPr>
        <p:grpSpPr>
          <a:xfrm>
            <a:off x="584221" y="2857141"/>
            <a:ext cx="1555130" cy="658221"/>
            <a:chOff x="7723095" y="3236100"/>
            <a:chExt cx="1555130" cy="658221"/>
          </a:xfrm>
        </p:grpSpPr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44D9D4BB-81D3-4354-AF9E-72E534E7E3B5}"/>
                </a:ext>
              </a:extLst>
            </p:cNvPr>
            <p:cNvSpPr/>
            <p:nvPr/>
          </p:nvSpPr>
          <p:spPr>
            <a:xfrm>
              <a:off x="7723095" y="3236100"/>
              <a:ext cx="1555130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COLLECTORS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5DE5CD0F-46A8-4EEF-8D42-FEAA456C3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1324" y="3606321"/>
              <a:ext cx="288000" cy="288000"/>
            </a:xfrm>
            <a:prstGeom prst="rect">
              <a:avLst/>
            </a:prstGeom>
          </p:spPr>
        </p:pic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A8E3F63B-C61B-4F17-ABB8-3C8C241B11DC}"/>
              </a:ext>
            </a:extLst>
          </p:cNvPr>
          <p:cNvGrpSpPr/>
          <p:nvPr/>
        </p:nvGrpSpPr>
        <p:grpSpPr>
          <a:xfrm>
            <a:off x="4416009" y="394136"/>
            <a:ext cx="2318204" cy="907694"/>
            <a:chOff x="6278756" y="5293571"/>
            <a:chExt cx="2318204" cy="907694"/>
          </a:xfrm>
        </p:grpSpPr>
        <p:sp>
          <p:nvSpPr>
            <p:cNvPr id="26" name="Rectangle 13">
              <a:extLst>
                <a:ext uri="{FF2B5EF4-FFF2-40B4-BE49-F238E27FC236}">
                  <a16:creationId xmlns:a16="http://schemas.microsoft.com/office/drawing/2014/main" id="{3FC6C4F5-2EDF-4012-9EC0-211B54784C77}"/>
                </a:ext>
              </a:extLst>
            </p:cNvPr>
            <p:cNvSpPr/>
            <p:nvPr/>
          </p:nvSpPr>
          <p:spPr>
            <a:xfrm>
              <a:off x="6279656" y="5293571"/>
              <a:ext cx="2317304" cy="619694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EUROPEAN GREEN CAPITAL NETWORK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847FCA57-A594-40CD-9209-A002FC4CF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8756" y="5913265"/>
              <a:ext cx="288000" cy="288000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58663790-3D16-4ACF-BA85-7819B3503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412" y="5913265"/>
              <a:ext cx="288000" cy="288000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CCCD7E6-72F5-4178-B473-AB85530C6672}"/>
              </a:ext>
            </a:extLst>
          </p:cNvPr>
          <p:cNvGrpSpPr/>
          <p:nvPr/>
        </p:nvGrpSpPr>
        <p:grpSpPr>
          <a:xfrm>
            <a:off x="4416009" y="2465032"/>
            <a:ext cx="2464049" cy="672142"/>
            <a:chOff x="2273963" y="3426882"/>
            <a:chExt cx="2464049" cy="672142"/>
          </a:xfrm>
        </p:grpSpPr>
        <p:sp>
          <p:nvSpPr>
            <p:cNvPr id="9" name="Rectangle 13">
              <a:extLst>
                <a:ext uri="{FF2B5EF4-FFF2-40B4-BE49-F238E27FC236}">
                  <a16:creationId xmlns:a16="http://schemas.microsoft.com/office/drawing/2014/main" id="{D97F1FC5-7296-4A70-AF91-F7BF6B08A37B}"/>
                </a:ext>
              </a:extLst>
            </p:cNvPr>
            <p:cNvSpPr/>
            <p:nvPr/>
          </p:nvSpPr>
          <p:spPr>
            <a:xfrm>
              <a:off x="2295942" y="3426882"/>
              <a:ext cx="2442070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GREEN CITY ACCORD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FD0067C5-E09B-4A13-96A6-12FA8870B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3963" y="3811024"/>
              <a:ext cx="288000" cy="288000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E61E64D3-665B-479E-B4D2-6E85D19AD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1981" y="3811024"/>
              <a:ext cx="288000" cy="288000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7520F3A4-B17B-47AF-85D8-91196CC71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9998" y="3811024"/>
              <a:ext cx="288000" cy="288000"/>
            </a:xfrm>
            <a:prstGeom prst="rect">
              <a:avLst/>
            </a:prstGeom>
          </p:spPr>
        </p:pic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5E40E7C3-DF33-4E87-A4FF-EA4382543B9F}"/>
              </a:ext>
            </a:extLst>
          </p:cNvPr>
          <p:cNvGrpSpPr/>
          <p:nvPr/>
        </p:nvGrpSpPr>
        <p:grpSpPr>
          <a:xfrm>
            <a:off x="9739794" y="3072014"/>
            <a:ext cx="1308281" cy="670892"/>
            <a:chOff x="781775" y="1123445"/>
            <a:chExt cx="1308281" cy="670892"/>
          </a:xfrm>
        </p:grpSpPr>
        <p:sp>
          <p:nvSpPr>
            <p:cNvPr id="4" name="Rectangle 13">
              <a:extLst>
                <a:ext uri="{FF2B5EF4-FFF2-40B4-BE49-F238E27FC236}">
                  <a16:creationId xmlns:a16="http://schemas.microsoft.com/office/drawing/2014/main" id="{F229D4E3-3846-40AF-8C2E-9EE3AFC0E644}"/>
                </a:ext>
              </a:extLst>
            </p:cNvPr>
            <p:cNvSpPr/>
            <p:nvPr/>
          </p:nvSpPr>
          <p:spPr>
            <a:xfrm>
              <a:off x="818525" y="1123445"/>
              <a:ext cx="1271531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USER-CHI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27FBCCF1-1622-45AA-8B19-71D44FC82D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798" y="1506337"/>
              <a:ext cx="288000" cy="288000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28F51AEA-16B4-4C17-84FF-11461D68C9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775" y="1506337"/>
              <a:ext cx="288000" cy="288000"/>
            </a:xfrm>
            <a:prstGeom prst="rect">
              <a:avLst/>
            </a:prstGeom>
          </p:spPr>
        </p:pic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439561C9-E9A7-42FB-A373-5A4A05125284}"/>
              </a:ext>
            </a:extLst>
          </p:cNvPr>
          <p:cNvGrpSpPr/>
          <p:nvPr/>
        </p:nvGrpSpPr>
        <p:grpSpPr>
          <a:xfrm>
            <a:off x="7341586" y="3999735"/>
            <a:ext cx="1047025" cy="671213"/>
            <a:chOff x="781775" y="1959429"/>
            <a:chExt cx="1047025" cy="671213"/>
          </a:xfrm>
        </p:grpSpPr>
        <p:sp>
          <p:nvSpPr>
            <p:cNvPr id="7" name="Rectangle 13">
              <a:extLst>
                <a:ext uri="{FF2B5EF4-FFF2-40B4-BE49-F238E27FC236}">
                  <a16:creationId xmlns:a16="http://schemas.microsoft.com/office/drawing/2014/main" id="{F94B3412-585D-45A4-B49D-F43B322F6BEC}"/>
                </a:ext>
              </a:extLst>
            </p:cNvPr>
            <p:cNvSpPr/>
            <p:nvPr/>
          </p:nvSpPr>
          <p:spPr>
            <a:xfrm>
              <a:off x="786169" y="1959429"/>
              <a:ext cx="1042631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SHOW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15133B08-D307-490C-BA61-B4FB731B4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057" y="2342642"/>
              <a:ext cx="288000" cy="288000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2A16D95E-D4BE-4179-A8CC-FA6E0B1C7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775" y="2342642"/>
              <a:ext cx="288000" cy="288000"/>
            </a:xfrm>
            <a:prstGeom prst="rect">
              <a:avLst/>
            </a:prstGeom>
          </p:spPr>
        </p:pic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BAA43D81-398A-48D4-87DC-9374997A9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916" y="2342642"/>
              <a:ext cx="288000" cy="288000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2BD45912-57B5-4873-9371-CA4BB66B499C}"/>
              </a:ext>
            </a:extLst>
          </p:cNvPr>
          <p:cNvGrpSpPr/>
          <p:nvPr/>
        </p:nvGrpSpPr>
        <p:grpSpPr>
          <a:xfrm>
            <a:off x="584221" y="3818047"/>
            <a:ext cx="1626650" cy="664040"/>
            <a:chOff x="7559295" y="2563816"/>
            <a:chExt cx="1626650" cy="664040"/>
          </a:xfrm>
        </p:grpSpPr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6778A87F-12E3-4114-AB2E-4250E6A32180}"/>
                </a:ext>
              </a:extLst>
            </p:cNvPr>
            <p:cNvSpPr/>
            <p:nvPr/>
          </p:nvSpPr>
          <p:spPr>
            <a:xfrm>
              <a:off x="7564496" y="2563816"/>
              <a:ext cx="1621449" cy="370221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CONNECTION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06BA9A4D-D366-42A1-9EA4-D53383BC1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9295" y="2939856"/>
              <a:ext cx="288000" cy="288000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7158EAD7-F5B5-4172-976B-A60A87FB6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4812" y="2939856"/>
              <a:ext cx="288000" cy="288000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A8010F37-23DE-4D34-B2A0-9F4DBD1BF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7054" y="2939856"/>
              <a:ext cx="288000" cy="288000"/>
            </a:xfrm>
            <a:prstGeom prst="rect">
              <a:avLst/>
            </a:prstGeom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72346FC3-24D2-4565-9B85-467150507057}"/>
              </a:ext>
            </a:extLst>
          </p:cNvPr>
          <p:cNvGrpSpPr/>
          <p:nvPr/>
        </p:nvGrpSpPr>
        <p:grpSpPr>
          <a:xfrm>
            <a:off x="584221" y="5759600"/>
            <a:ext cx="2790623" cy="902344"/>
            <a:chOff x="2379306" y="4278878"/>
            <a:chExt cx="2790623" cy="902344"/>
          </a:xfrm>
        </p:grpSpPr>
        <p:sp>
          <p:nvSpPr>
            <p:cNvPr id="11" name="Rectangle 13">
              <a:extLst>
                <a:ext uri="{FF2B5EF4-FFF2-40B4-BE49-F238E27FC236}">
                  <a16:creationId xmlns:a16="http://schemas.microsoft.com/office/drawing/2014/main" id="{26257AF3-093B-450B-8923-7D8209926FA4}"/>
                </a:ext>
              </a:extLst>
            </p:cNvPr>
            <p:cNvSpPr/>
            <p:nvPr/>
          </p:nvSpPr>
          <p:spPr>
            <a:xfrm>
              <a:off x="2379306" y="4278878"/>
              <a:ext cx="2790623" cy="619694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998835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998835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246282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246282 w 5489558"/>
                <a:gd name="connsiteY4" fmla="*/ 0 h 541246"/>
                <a:gd name="connsiteX0" fmla="*/ 19988 w 5489558"/>
                <a:gd name="connsiteY0" fmla="*/ 0 h 541246"/>
                <a:gd name="connsiteX1" fmla="*/ 5489558 w 5489558"/>
                <a:gd name="connsiteY1" fmla="*/ 7327 h 541246"/>
                <a:gd name="connsiteX2" fmla="*/ 4885688 w 5489558"/>
                <a:gd name="connsiteY2" fmla="*/ 541246 h 541246"/>
                <a:gd name="connsiteX3" fmla="*/ 0 w 5489558"/>
                <a:gd name="connsiteY3" fmla="*/ 541246 h 541246"/>
                <a:gd name="connsiteX4" fmla="*/ 19988 w 5489558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9558" h="541246">
                  <a:moveTo>
                    <a:pt x="19988" y="0"/>
                  </a:moveTo>
                  <a:lnTo>
                    <a:pt x="5489558" y="7327"/>
                  </a:lnTo>
                  <a:lnTo>
                    <a:pt x="4885688" y="541246"/>
                  </a:lnTo>
                  <a:lnTo>
                    <a:pt x="0" y="541246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>
                  <a:solidFill>
                    <a:srgbClr val="CCEBC5"/>
                  </a:solidFill>
                </a:rPr>
                <a:t>CULTURAL HERITAGE FOR CITIES &amp; REGIONS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EC47EF51-3821-4FBA-BA36-8E6A79BA1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0587" y="4893222"/>
              <a:ext cx="288000" cy="288000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B7A41A63-57BE-4B8E-935C-1EEEECBA6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7264" y="4893222"/>
              <a:ext cx="288000" cy="288000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DF98E973-BD45-40B5-AD2F-674B0BE95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3941" y="4893222"/>
              <a:ext cx="288000" cy="288000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45864557-0DD7-49BD-AF40-A2013DA55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618" y="4893222"/>
              <a:ext cx="288000" cy="288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CE85A87-6604-48C3-8029-415DD9B3C225}"/>
              </a:ext>
            </a:extLst>
          </p:cNvPr>
          <p:cNvGrpSpPr/>
          <p:nvPr/>
        </p:nvGrpSpPr>
        <p:grpSpPr>
          <a:xfrm>
            <a:off x="9739794" y="394506"/>
            <a:ext cx="1241516" cy="674662"/>
            <a:chOff x="9739794" y="394506"/>
            <a:chExt cx="1241516" cy="674662"/>
          </a:xfrm>
        </p:grpSpPr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75AD4354-D316-4BDE-A4E5-9034B672ED7E}"/>
                </a:ext>
              </a:extLst>
            </p:cNvPr>
            <p:cNvSpPr/>
            <p:nvPr/>
          </p:nvSpPr>
          <p:spPr>
            <a:xfrm>
              <a:off x="9743640" y="394506"/>
              <a:ext cx="1237670" cy="384142"/>
            </a:xfrm>
            <a:custGeom>
              <a:avLst/>
              <a:gdLst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5375573 w 5375573"/>
                <a:gd name="connsiteY2" fmla="*/ 532933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5176067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0 w 5375573"/>
                <a:gd name="connsiteY0" fmla="*/ 0 h 557871"/>
                <a:gd name="connsiteX1" fmla="*/ 5375573 w 5375573"/>
                <a:gd name="connsiteY1" fmla="*/ 0 h 557871"/>
                <a:gd name="connsiteX2" fmla="*/ 3869320 w 5375573"/>
                <a:gd name="connsiteY2" fmla="*/ 557871 h 557871"/>
                <a:gd name="connsiteX3" fmla="*/ 0 w 5375573"/>
                <a:gd name="connsiteY3" fmla="*/ 532933 h 557871"/>
                <a:gd name="connsiteX4" fmla="*/ 0 w 5375573"/>
                <a:gd name="connsiteY4" fmla="*/ 0 h 557871"/>
                <a:gd name="connsiteX0" fmla="*/ 0 w 5375573"/>
                <a:gd name="connsiteY0" fmla="*/ 0 h 532933"/>
                <a:gd name="connsiteX1" fmla="*/ 5375573 w 5375573"/>
                <a:gd name="connsiteY1" fmla="*/ 0 h 532933"/>
                <a:gd name="connsiteX2" fmla="*/ 3869320 w 5375573"/>
                <a:gd name="connsiteY2" fmla="*/ 516308 h 532933"/>
                <a:gd name="connsiteX3" fmla="*/ 0 w 5375573"/>
                <a:gd name="connsiteY3" fmla="*/ 532933 h 532933"/>
                <a:gd name="connsiteX4" fmla="*/ 0 w 5375573"/>
                <a:gd name="connsiteY4" fmla="*/ 0 h 532933"/>
                <a:gd name="connsiteX0" fmla="*/ 0 w 5375573"/>
                <a:gd name="connsiteY0" fmla="*/ 0 h 541246"/>
                <a:gd name="connsiteX1" fmla="*/ 5375573 w 5375573"/>
                <a:gd name="connsiteY1" fmla="*/ 0 h 541246"/>
                <a:gd name="connsiteX2" fmla="*/ 3792450 w 5375573"/>
                <a:gd name="connsiteY2" fmla="*/ 541246 h 541246"/>
                <a:gd name="connsiteX3" fmla="*/ 0 w 5375573"/>
                <a:gd name="connsiteY3" fmla="*/ 532933 h 541246"/>
                <a:gd name="connsiteX4" fmla="*/ 0 w 5375573"/>
                <a:gd name="connsiteY4" fmla="*/ 0 h 541246"/>
                <a:gd name="connsiteX0" fmla="*/ 691810 w 6067383"/>
                <a:gd name="connsiteY0" fmla="*/ 0 h 541246"/>
                <a:gd name="connsiteX1" fmla="*/ 6067383 w 6067383"/>
                <a:gd name="connsiteY1" fmla="*/ 0 h 541246"/>
                <a:gd name="connsiteX2" fmla="*/ 4484260 w 6067383"/>
                <a:gd name="connsiteY2" fmla="*/ 541246 h 541246"/>
                <a:gd name="connsiteX3" fmla="*/ 0 w 6067383"/>
                <a:gd name="connsiteY3" fmla="*/ 541246 h 541246"/>
                <a:gd name="connsiteX4" fmla="*/ 691810 w 6067383"/>
                <a:gd name="connsiteY4" fmla="*/ 0 h 541246"/>
                <a:gd name="connsiteX0" fmla="*/ 543471 w 5919044"/>
                <a:gd name="connsiteY0" fmla="*/ 0 h 541246"/>
                <a:gd name="connsiteX1" fmla="*/ 5919044 w 5919044"/>
                <a:gd name="connsiteY1" fmla="*/ 0 h 541246"/>
                <a:gd name="connsiteX2" fmla="*/ 4335921 w 5919044"/>
                <a:gd name="connsiteY2" fmla="*/ 541246 h 541246"/>
                <a:gd name="connsiteX3" fmla="*/ 0 w 5919044"/>
                <a:gd name="connsiteY3" fmla="*/ 541246 h 541246"/>
                <a:gd name="connsiteX4" fmla="*/ 543471 w 5919044"/>
                <a:gd name="connsiteY4" fmla="*/ 0 h 541246"/>
                <a:gd name="connsiteX0" fmla="*/ 472280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472280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2647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246282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46282 w 5847853"/>
                <a:gd name="connsiteY4" fmla="*/ 0 h 541246"/>
                <a:gd name="connsiteX0" fmla="*/ 0 w 5915886"/>
                <a:gd name="connsiteY0" fmla="*/ 0 h 541246"/>
                <a:gd name="connsiteX1" fmla="*/ 5915886 w 5915886"/>
                <a:gd name="connsiteY1" fmla="*/ 0 h 541246"/>
                <a:gd name="connsiteX2" fmla="*/ 4929963 w 5915886"/>
                <a:gd name="connsiteY2" fmla="*/ 541246 h 541246"/>
                <a:gd name="connsiteX3" fmla="*/ 68033 w 5915886"/>
                <a:gd name="connsiteY3" fmla="*/ 541246 h 541246"/>
                <a:gd name="connsiteX4" fmla="*/ 0 w 5915886"/>
                <a:gd name="connsiteY4" fmla="*/ 0 h 541246"/>
                <a:gd name="connsiteX0" fmla="*/ 26261 w 5847853"/>
                <a:gd name="connsiteY0" fmla="*/ 0 h 541246"/>
                <a:gd name="connsiteX1" fmla="*/ 5847853 w 5847853"/>
                <a:gd name="connsiteY1" fmla="*/ 0 h 541246"/>
                <a:gd name="connsiteX2" fmla="*/ 4861930 w 5847853"/>
                <a:gd name="connsiteY2" fmla="*/ 541246 h 541246"/>
                <a:gd name="connsiteX3" fmla="*/ 0 w 5847853"/>
                <a:gd name="connsiteY3" fmla="*/ 541246 h 541246"/>
                <a:gd name="connsiteX4" fmla="*/ 26261 w 5847853"/>
                <a:gd name="connsiteY4" fmla="*/ 0 h 54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7853" h="541246">
                  <a:moveTo>
                    <a:pt x="26261" y="0"/>
                  </a:moveTo>
                  <a:lnTo>
                    <a:pt x="5847853" y="0"/>
                  </a:lnTo>
                  <a:lnTo>
                    <a:pt x="4861930" y="541246"/>
                  </a:lnTo>
                  <a:lnTo>
                    <a:pt x="0" y="541246"/>
                  </a:lnTo>
                  <a:lnTo>
                    <a:pt x="26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1600" b="1" err="1">
                  <a:solidFill>
                    <a:srgbClr val="CCEBC5"/>
                  </a:solidFill>
                </a:rPr>
                <a:t>ULaaDs</a:t>
              </a:r>
              <a:endParaRPr lang="en-GB" sz="1600" b="1">
                <a:solidFill>
                  <a:srgbClr val="CCEBC5"/>
                </a:solidFill>
              </a:endParaRPr>
            </a:p>
          </p:txBody>
        </p:sp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DFE2AABD-4FB9-4581-9599-27FC0A9A9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9794" y="781168"/>
              <a:ext cx="288000" cy="288000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50C704EC-71D9-4222-87B2-803FD3EFB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7794" y="780543"/>
              <a:ext cx="288000" cy="28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4195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 picture containing man, woman, bed, holding&#10;&#10;Description automatically generated">
            <a:extLst>
              <a:ext uri="{FF2B5EF4-FFF2-40B4-BE49-F238E27FC236}">
                <a16:creationId xmlns:a16="http://schemas.microsoft.com/office/drawing/2014/main" id="{DED5986D-B0D1-484C-8DDB-67505046C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15" y="940510"/>
            <a:ext cx="3389376" cy="17495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39B920-A4DD-4E80-983E-62FC7F060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/>
              <a:t>Running </a:t>
            </a:r>
            <a:r>
              <a:rPr lang="fr-BE" err="1"/>
              <a:t>campaign</a:t>
            </a:r>
            <a:r>
              <a:rPr lang="fr-BE"/>
              <a:t>: 100 </a:t>
            </a:r>
            <a:r>
              <a:rPr lang="fr-BE" err="1"/>
              <a:t>days</a:t>
            </a:r>
            <a:r>
              <a:rPr lang="fr-BE"/>
              <a:t>, 100 </a:t>
            </a:r>
            <a:r>
              <a:rPr lang="fr-BE" err="1"/>
              <a:t>ways</a:t>
            </a:r>
            <a:r>
              <a:rPr lang="fr-BE"/>
              <a:t> – Eu do </a:t>
            </a:r>
            <a:r>
              <a:rPr lang="fr-BE" err="1"/>
              <a:t>it</a:t>
            </a:r>
            <a:r>
              <a:rPr lang="fr-BE"/>
              <a:t> </a:t>
            </a:r>
            <a:r>
              <a:rPr lang="fr-BE" err="1"/>
              <a:t>better</a:t>
            </a:r>
            <a:r>
              <a:rPr lang="fr-BE"/>
              <a:t> </a:t>
            </a:r>
            <a:r>
              <a:rPr lang="fr-BE" err="1"/>
              <a:t>with</a:t>
            </a:r>
            <a:r>
              <a:rPr lang="fr-BE"/>
              <a:t> </a:t>
            </a:r>
            <a:r>
              <a:rPr lang="fr-BE" err="1"/>
              <a:t>cities</a:t>
            </a:r>
            <a:endParaRPr lang="en-GB"/>
          </a:p>
        </p:txBody>
      </p:sp>
      <p:pic>
        <p:nvPicPr>
          <p:cNvPr id="42" name="Picture 41" descr="A picture containing white, snow, cat&#10;&#10;Description automatically generated">
            <a:extLst>
              <a:ext uri="{FF2B5EF4-FFF2-40B4-BE49-F238E27FC236}">
                <a16:creationId xmlns:a16="http://schemas.microsoft.com/office/drawing/2014/main" id="{DEE54543-2AFF-4BFD-BE4C-F8583EB81E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553" y="1441704"/>
            <a:ext cx="1987296" cy="1463040"/>
          </a:xfrm>
          <a:prstGeom prst="rect">
            <a:avLst/>
          </a:prstGeom>
        </p:spPr>
      </p:pic>
      <p:pic>
        <p:nvPicPr>
          <p:cNvPr id="67" name="Picture 66" descr="A picture containing table, phone, holding, bed&#10;&#10;Description automatically generated">
            <a:extLst>
              <a:ext uri="{FF2B5EF4-FFF2-40B4-BE49-F238E27FC236}">
                <a16:creationId xmlns:a16="http://schemas.microsoft.com/office/drawing/2014/main" id="{E17BD532-DF56-4BFF-8481-96F14FA93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288" y="4432585"/>
            <a:ext cx="1487424" cy="1987296"/>
          </a:xfrm>
          <a:prstGeom prst="rect">
            <a:avLst/>
          </a:prstGeom>
        </p:spPr>
      </p:pic>
      <p:pic>
        <p:nvPicPr>
          <p:cNvPr id="69" name="Picture 68" descr="A person sitting on a table&#10;&#10;Description automatically generated">
            <a:extLst>
              <a:ext uri="{FF2B5EF4-FFF2-40B4-BE49-F238E27FC236}">
                <a16:creationId xmlns:a16="http://schemas.microsoft.com/office/drawing/2014/main" id="{269F4FC5-70B6-44BA-9C36-FFA1C283F7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312" y="6558"/>
            <a:ext cx="1694688" cy="2078736"/>
          </a:xfrm>
          <a:prstGeom prst="rect">
            <a:avLst/>
          </a:prstGeom>
        </p:spPr>
      </p:pic>
      <p:pic>
        <p:nvPicPr>
          <p:cNvPr id="71" name="Picture 70" descr="A picture containing person, woman, people, sitting&#10;&#10;Description automatically generated">
            <a:extLst>
              <a:ext uri="{FF2B5EF4-FFF2-40B4-BE49-F238E27FC236}">
                <a16:creationId xmlns:a16="http://schemas.microsoft.com/office/drawing/2014/main" id="{58B463EF-DC35-4EC8-B224-BE0CCEDB04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05" y="2545195"/>
            <a:ext cx="1987296" cy="1414272"/>
          </a:xfrm>
          <a:prstGeom prst="rect">
            <a:avLst/>
          </a:prstGeom>
        </p:spPr>
      </p:pic>
      <p:pic>
        <p:nvPicPr>
          <p:cNvPr id="100" name="Picture 99" descr="A picture containing person, sitting, man, computer&#10;&#10;Description automatically generated">
            <a:extLst>
              <a:ext uri="{FF2B5EF4-FFF2-40B4-BE49-F238E27FC236}">
                <a16:creationId xmlns:a16="http://schemas.microsoft.com/office/drawing/2014/main" id="{CCB98018-662A-4EC9-B49B-2EB1D65EF6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739" y="3855996"/>
            <a:ext cx="2243328" cy="1377696"/>
          </a:xfrm>
          <a:prstGeom prst="rect">
            <a:avLst/>
          </a:prstGeom>
        </p:spPr>
      </p:pic>
      <p:pic>
        <p:nvPicPr>
          <p:cNvPr id="131" name="Picture 130" descr="A person jumping up in the air&#10;&#10;Description automatically generated">
            <a:extLst>
              <a:ext uri="{FF2B5EF4-FFF2-40B4-BE49-F238E27FC236}">
                <a16:creationId xmlns:a16="http://schemas.microsoft.com/office/drawing/2014/main" id="{D5A460E1-C696-4525-BC1A-C22940D5A8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413" y="5233692"/>
            <a:ext cx="3389376" cy="1749552"/>
          </a:xfrm>
          <a:prstGeom prst="rect">
            <a:avLst/>
          </a:prstGeom>
        </p:spPr>
      </p:pic>
      <p:sp>
        <p:nvSpPr>
          <p:cNvPr id="132" name="TextBox 131">
            <a:extLst>
              <a:ext uri="{FF2B5EF4-FFF2-40B4-BE49-F238E27FC236}">
                <a16:creationId xmlns:a16="http://schemas.microsoft.com/office/drawing/2014/main" id="{92E86C76-2987-453D-9D74-A659EB4D0F79}"/>
              </a:ext>
            </a:extLst>
          </p:cNvPr>
          <p:cNvSpPr txBox="1"/>
          <p:nvPr/>
        </p:nvSpPr>
        <p:spPr>
          <a:xfrm>
            <a:off x="699373" y="2810317"/>
            <a:ext cx="2969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baseline="30000">
                <a:solidFill>
                  <a:srgbClr val="00B050"/>
                </a:solidFill>
              </a:rPr>
              <a:t>“we are a city that is powered by people”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78447E6-451B-42A5-8F1C-6053EAE418FD}"/>
              </a:ext>
            </a:extLst>
          </p:cNvPr>
          <p:cNvSpPr txBox="1"/>
          <p:nvPr/>
        </p:nvSpPr>
        <p:spPr>
          <a:xfrm>
            <a:off x="6096000" y="3255831"/>
            <a:ext cx="2243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baseline="30000">
                <a:solidFill>
                  <a:srgbClr val="00B050"/>
                </a:solidFill>
              </a:rPr>
              <a:t>“a new culture of togetherness for our future”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FCC7C8E-CE3D-44DC-823C-05530C2AACB1}"/>
              </a:ext>
            </a:extLst>
          </p:cNvPr>
          <p:cNvSpPr txBox="1"/>
          <p:nvPr/>
        </p:nvSpPr>
        <p:spPr>
          <a:xfrm>
            <a:off x="2951526" y="5219552"/>
            <a:ext cx="2243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baseline="30000">
                <a:solidFill>
                  <a:srgbClr val="00B050"/>
                </a:solidFill>
              </a:rPr>
              <a:t>“it’s okay to trial things, it’s okay to fail”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9C17573-5537-4DF4-A149-E6D3FAE5D3E5}"/>
              </a:ext>
            </a:extLst>
          </p:cNvPr>
          <p:cNvSpPr txBox="1"/>
          <p:nvPr/>
        </p:nvSpPr>
        <p:spPr>
          <a:xfrm>
            <a:off x="9681367" y="4172542"/>
            <a:ext cx="2494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baseline="30000">
                <a:solidFill>
                  <a:srgbClr val="00B050"/>
                </a:solidFill>
              </a:rPr>
              <a:t>“by housing we do not only mean a place to sleep”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07CF6E9E-FA20-401D-8336-DE0E4CBF3DB0}"/>
              </a:ext>
            </a:extLst>
          </p:cNvPr>
          <p:cNvSpPr txBox="1"/>
          <p:nvPr/>
        </p:nvSpPr>
        <p:spPr>
          <a:xfrm>
            <a:off x="6708890" y="1467125"/>
            <a:ext cx="2243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i="1" baseline="30000">
                <a:solidFill>
                  <a:srgbClr val="00B050"/>
                </a:solidFill>
              </a:rPr>
              <a:t>“get cars out of the city centre”</a:t>
            </a:r>
          </a:p>
        </p:txBody>
      </p:sp>
    </p:spTree>
    <p:extLst>
      <p:ext uri="{BB962C8B-B14F-4D97-AF65-F5344CB8AC3E}">
        <p14:creationId xmlns:p14="http://schemas.microsoft.com/office/powerpoint/2010/main" val="1175422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6A490A-2E72-4ED6-95E7-567F8BC17858}"/>
              </a:ext>
            </a:extLst>
          </p:cNvPr>
          <p:cNvSpPr/>
          <p:nvPr/>
        </p:nvSpPr>
        <p:spPr>
          <a:xfrm>
            <a:off x="7747233" y="2117775"/>
            <a:ext cx="316958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200" b="1">
                <a:ln w="0"/>
                <a:solidFill>
                  <a:srgbClr val="000000"/>
                </a:solidFill>
                <a:latin typeface="Myriad Pro" panose="020B0503030403020204" pitchFamily="34" charset="0"/>
              </a:rPr>
              <a:t>www.eurocities.eu</a:t>
            </a:r>
          </a:p>
          <a:p>
            <a:r>
              <a:rPr lang="en-US" sz="2200" b="1">
                <a:ln w="0"/>
                <a:solidFill>
                  <a:srgbClr val="000000"/>
                </a:solidFill>
                <a:latin typeface="Myriad Pro" panose="020B0503030403020204" pitchFamily="34" charset="0"/>
              </a:rPr>
              <a:t>100days.eurocities.eu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1C2369-F4DA-45F9-AD73-045191BDD642}"/>
              </a:ext>
            </a:extLst>
          </p:cNvPr>
          <p:cNvSpPr/>
          <p:nvPr/>
        </p:nvSpPr>
        <p:spPr>
          <a:xfrm>
            <a:off x="7747236" y="3291560"/>
            <a:ext cx="3006185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200" b="1">
                <a:ln w="0"/>
                <a:solidFill>
                  <a:srgbClr val="000000"/>
                </a:solidFill>
                <a:latin typeface="Myriad Pro" panose="020B0503030403020204" pitchFamily="34" charset="0"/>
              </a:rPr>
              <a:t>@</a:t>
            </a:r>
            <a:r>
              <a:rPr lang="en-US" sz="2200" b="1" err="1">
                <a:ln w="0"/>
                <a:solidFill>
                  <a:srgbClr val="000000"/>
                </a:solidFill>
                <a:latin typeface="Myriad Pro" panose="020B0503030403020204" pitchFamily="34" charset="0"/>
              </a:rPr>
              <a:t>EUROCITIEStweet</a:t>
            </a:r>
            <a:endParaRPr lang="en-US" sz="2200" b="1">
              <a:ln w="0"/>
              <a:solidFill>
                <a:srgbClr val="000000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BB3164-E3A5-401D-A098-6442ED303BC0}"/>
              </a:ext>
            </a:extLst>
          </p:cNvPr>
          <p:cNvSpPr/>
          <p:nvPr/>
        </p:nvSpPr>
        <p:spPr>
          <a:xfrm>
            <a:off x="7747231" y="5269440"/>
            <a:ext cx="2476392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200" b="1" err="1">
                <a:ln w="0"/>
                <a:solidFill>
                  <a:srgbClr val="000000"/>
                </a:solidFill>
                <a:latin typeface="Myriad Pro" panose="020B0503030403020204" pitchFamily="34" charset="0"/>
              </a:rPr>
              <a:t>eurocitiesinsta</a:t>
            </a:r>
            <a:endParaRPr lang="en-US" sz="2200" b="1">
              <a:ln w="0"/>
              <a:solidFill>
                <a:srgbClr val="000000"/>
              </a:solidFill>
              <a:latin typeface="Myriad Pro" panose="020B0503030403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CEF9BEA-4F25-4F5C-A2DA-FB3DD0E3A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1516" y="2117770"/>
            <a:ext cx="914400" cy="8179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DE8E4DB-9F96-4D0F-AD21-FF562AE2E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2956" y="3269423"/>
            <a:ext cx="731520" cy="59838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DCBEAAE-14CC-4F8E-9206-BE257F59A2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8676" y="4201503"/>
            <a:ext cx="640080" cy="6400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5F80A13-3AD9-4836-9F11-13A674FA01AD}"/>
              </a:ext>
            </a:extLst>
          </p:cNvPr>
          <p:cNvSpPr/>
          <p:nvPr/>
        </p:nvSpPr>
        <p:spPr>
          <a:xfrm>
            <a:off x="7747230" y="4306099"/>
            <a:ext cx="15169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b="1">
                <a:latin typeface="Myriad Pro" panose="020B0503030403020204" pitchFamily="34" charset="0"/>
              </a:rPr>
              <a:t>/</a:t>
            </a:r>
            <a:r>
              <a:rPr lang="en-GB" sz="2200" b="1" err="1">
                <a:latin typeface="Myriad Pro" panose="020B0503030403020204" pitchFamily="34" charset="0"/>
              </a:rPr>
              <a:t>eurocities</a:t>
            </a:r>
            <a:endParaRPr lang="en-GB" sz="2200" b="1">
              <a:latin typeface="Myriad Pro" panose="020B0503030403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53E1B8F-A909-463B-BA61-5935A81044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29108" y="5175276"/>
            <a:ext cx="619216" cy="61921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F5291D9-3C7A-4B00-8E0B-81E9FB62C7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72956" y="6128185"/>
            <a:ext cx="731520" cy="55721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D8E6DC-ADF6-426A-A7B1-1261FB95A03E}"/>
              </a:ext>
            </a:extLst>
          </p:cNvPr>
          <p:cNvSpPr/>
          <p:nvPr/>
        </p:nvSpPr>
        <p:spPr>
          <a:xfrm>
            <a:off x="7747230" y="6128185"/>
            <a:ext cx="3426905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200" b="1">
                <a:ln w="0"/>
                <a:solidFill>
                  <a:srgbClr val="000000"/>
                </a:solidFill>
                <a:latin typeface="Myriad Pro" panose="020B0503030403020204" pitchFamily="34" charset="0"/>
              </a:rPr>
              <a:t>info@eurocities.eu</a:t>
            </a:r>
          </a:p>
        </p:txBody>
      </p:sp>
    </p:spTree>
    <p:extLst>
      <p:ext uri="{BB962C8B-B14F-4D97-AF65-F5344CB8AC3E}">
        <p14:creationId xmlns:p14="http://schemas.microsoft.com/office/powerpoint/2010/main" val="352826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AF1F96-C3D3-42CB-B760-BBAC291E8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/>
              <a:t>140+ </a:t>
            </a:r>
            <a:r>
              <a:rPr lang="fr-BE" err="1"/>
              <a:t>cities</a:t>
            </a:r>
            <a:r>
              <a:rPr lang="fr-BE"/>
              <a:t> </a:t>
            </a:r>
            <a:r>
              <a:rPr lang="fr-BE" err="1"/>
              <a:t>across</a:t>
            </a:r>
            <a:r>
              <a:rPr lang="fr-BE"/>
              <a:t> </a:t>
            </a:r>
            <a:r>
              <a:rPr lang="fr-BE" err="1"/>
              <a:t>europe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332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29C126-03F9-419A-B2DE-3C0F6D2A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527" y="204912"/>
            <a:ext cx="3112441" cy="541712"/>
          </a:xfrm>
        </p:spPr>
        <p:txBody>
          <a:bodyPr/>
          <a:lstStyle/>
          <a:p>
            <a:r>
              <a:rPr lang="fr-BE"/>
              <a:t>VISION AND MISSION</a:t>
            </a:r>
            <a:endParaRPr lang="en-GB"/>
          </a:p>
        </p:txBody>
      </p:sp>
      <p:pic>
        <p:nvPicPr>
          <p:cNvPr id="3" name="Picture 2" descr="A picture containing table, photo, looking, small&#10;&#10;Description automatically generated">
            <a:extLst>
              <a:ext uri="{FF2B5EF4-FFF2-40B4-BE49-F238E27FC236}">
                <a16:creationId xmlns:a16="http://schemas.microsoft.com/office/drawing/2014/main" id="{65F0251A-CD90-4953-B7AB-2485F2D0F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9" y="851243"/>
            <a:ext cx="11982422" cy="55001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90C5F6-3F3C-4C3E-AAEC-9E3F49188C5B}"/>
              </a:ext>
            </a:extLst>
          </p:cNvPr>
          <p:cNvSpPr txBox="1"/>
          <p:nvPr/>
        </p:nvSpPr>
        <p:spPr>
          <a:xfrm>
            <a:off x="2873232" y="1322350"/>
            <a:ext cx="2760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/>
              <a:t>People</a:t>
            </a:r>
            <a:r>
              <a:rPr lang="en-GB"/>
              <a:t> take part in an inclusive society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254D-BD7F-4FE5-96A2-B9062F6544B5}"/>
              </a:ext>
            </a:extLst>
          </p:cNvPr>
          <p:cNvSpPr txBox="1"/>
          <p:nvPr/>
        </p:nvSpPr>
        <p:spPr>
          <a:xfrm>
            <a:off x="1591115" y="2366211"/>
            <a:ext cx="2760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/>
              <a:t>People</a:t>
            </a:r>
            <a:r>
              <a:rPr lang="en-GB"/>
              <a:t> move and live</a:t>
            </a:r>
          </a:p>
          <a:p>
            <a:pPr algn="r"/>
            <a:r>
              <a:rPr lang="en-GB"/>
              <a:t>in a healthy environment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23D192-29CD-49BD-B0D0-9B0D823C73E0}"/>
              </a:ext>
            </a:extLst>
          </p:cNvPr>
          <p:cNvSpPr txBox="1"/>
          <p:nvPr/>
        </p:nvSpPr>
        <p:spPr>
          <a:xfrm>
            <a:off x="707685" y="3410072"/>
            <a:ext cx="2874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/>
              <a:t>City</a:t>
            </a:r>
            <a:r>
              <a:rPr lang="en-GB"/>
              <a:t> governments</a:t>
            </a:r>
          </a:p>
          <a:p>
            <a:pPr algn="r"/>
            <a:r>
              <a:rPr lang="en-GB"/>
              <a:t>address global challenges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A7029B-5323-4BCF-B7BF-038921FDB3FB}"/>
              </a:ext>
            </a:extLst>
          </p:cNvPr>
          <p:cNvSpPr txBox="1"/>
          <p:nvPr/>
        </p:nvSpPr>
        <p:spPr>
          <a:xfrm>
            <a:off x="6478683" y="1322351"/>
            <a:ext cx="3021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People</a:t>
            </a:r>
            <a:r>
              <a:rPr lang="en-GB"/>
              <a:t> progress in a prosperous local economy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3AD635-06A1-49EB-8F54-799B3FCF16DF}"/>
              </a:ext>
            </a:extLst>
          </p:cNvPr>
          <p:cNvSpPr txBox="1"/>
          <p:nvPr/>
        </p:nvSpPr>
        <p:spPr>
          <a:xfrm>
            <a:off x="7697929" y="2290152"/>
            <a:ext cx="2760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People</a:t>
            </a:r>
            <a:r>
              <a:rPr lang="en-GB"/>
              <a:t> make vibrant and open public spaces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ACC687-206E-44EA-8459-AE1043DF9B4F}"/>
              </a:ext>
            </a:extLst>
          </p:cNvPr>
          <p:cNvSpPr txBox="1"/>
          <p:nvPr/>
        </p:nvSpPr>
        <p:spPr>
          <a:xfrm>
            <a:off x="8932719" y="3257953"/>
            <a:ext cx="2874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City</a:t>
            </a:r>
            <a:r>
              <a:rPr lang="en-GB"/>
              <a:t> governments</a:t>
            </a:r>
          </a:p>
          <a:p>
            <a:r>
              <a:rPr lang="en-GB"/>
              <a:t>are fit for the future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795812-D969-44DC-8937-3C4C883E61F5}"/>
              </a:ext>
            </a:extLst>
          </p:cNvPr>
          <p:cNvSpPr txBox="1"/>
          <p:nvPr/>
        </p:nvSpPr>
        <p:spPr>
          <a:xfrm>
            <a:off x="4491929" y="204912"/>
            <a:ext cx="754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/>
              <a:t>EUROCITIES is the leading network of major European cities, working together to ensure a good quality of life for all our citizens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383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EEDE6D8-8F50-4491-AED9-03070769C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80" y="705947"/>
            <a:ext cx="2599817" cy="457835"/>
          </a:xfrm>
        </p:spPr>
        <p:txBody>
          <a:bodyPr/>
          <a:lstStyle/>
          <a:p>
            <a:r>
              <a:rPr lang="fr-BE"/>
              <a:t>Our </a:t>
            </a:r>
            <a:r>
              <a:rPr lang="fr-BE" err="1"/>
              <a:t>work</a:t>
            </a:r>
            <a:endParaRPr lang="en-GB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8898620E-6A28-480F-869F-330B0FAC4D83}"/>
              </a:ext>
            </a:extLst>
          </p:cNvPr>
          <p:cNvSpPr/>
          <p:nvPr/>
        </p:nvSpPr>
        <p:spPr>
          <a:xfrm>
            <a:off x="1882215" y="2145109"/>
            <a:ext cx="2404277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  <a:gd name="connsiteX0" fmla="*/ 246282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246282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246282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2462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INSIGHTS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D601C0-8C9D-4427-B694-1FAF100934E4}"/>
              </a:ext>
            </a:extLst>
          </p:cNvPr>
          <p:cNvCxnSpPr>
            <a:cxnSpLocks/>
          </p:cNvCxnSpPr>
          <p:nvPr/>
        </p:nvCxnSpPr>
        <p:spPr>
          <a:xfrm flipH="1">
            <a:off x="1723374" y="2072903"/>
            <a:ext cx="240655" cy="182123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7D82230-6877-4DD5-AF9B-953C3838BA38}"/>
              </a:ext>
            </a:extLst>
          </p:cNvPr>
          <p:cNvSpPr txBox="1"/>
          <p:nvPr/>
        </p:nvSpPr>
        <p:spPr>
          <a:xfrm>
            <a:off x="1876465" y="2856454"/>
            <a:ext cx="35344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>
                <a:latin typeface="Myriad Pro" panose="020B0503030403020204" pitchFamily="34" charset="0"/>
              </a:rPr>
              <a:t>Monitoring and </a:t>
            </a:r>
            <a:r>
              <a:rPr lang="fr-BE" sz="1600" b="1" err="1">
                <a:latin typeface="Myriad Pro" panose="020B0503030403020204" pitchFamily="34" charset="0"/>
              </a:rPr>
              <a:t>reporting</a:t>
            </a:r>
            <a:r>
              <a:rPr lang="fr-BE" sz="1600" b="1">
                <a:latin typeface="Myriad Pro" panose="020B0503030403020204" pitchFamily="34" charset="0"/>
              </a:rPr>
              <a:t> back to </a:t>
            </a:r>
            <a:r>
              <a:rPr lang="fr-BE" sz="1600" b="1" err="1">
                <a:latin typeface="Myriad Pro" panose="020B0503030403020204" pitchFamily="34" charset="0"/>
              </a:rPr>
              <a:t>cities</a:t>
            </a:r>
            <a:r>
              <a:rPr lang="fr-BE" sz="1600" b="1">
                <a:latin typeface="Myriad Pro" panose="020B0503030403020204" pitchFamily="34" charset="0"/>
              </a:rPr>
              <a:t> the </a:t>
            </a:r>
            <a:r>
              <a:rPr lang="fr-BE" sz="1600" b="1" err="1">
                <a:latin typeface="Myriad Pro" panose="020B0503030403020204" pitchFamily="34" charset="0"/>
              </a:rPr>
              <a:t>latest</a:t>
            </a:r>
            <a:r>
              <a:rPr lang="fr-BE" sz="1600" b="1">
                <a:latin typeface="Myriad Pro" panose="020B0503030403020204" pitchFamily="34" charset="0"/>
              </a:rPr>
              <a:t> EU </a:t>
            </a:r>
            <a:r>
              <a:rPr lang="fr-BE" sz="1600" b="1" err="1">
                <a:latin typeface="Myriad Pro" panose="020B0503030403020204" pitchFamily="34" charset="0"/>
              </a:rPr>
              <a:t>developments</a:t>
            </a:r>
            <a:r>
              <a:rPr lang="fr-BE" sz="1600" b="1">
                <a:latin typeface="Myriad Pro" panose="020B0503030403020204" pitchFamily="34" charset="0"/>
              </a:rPr>
              <a:t>, </a:t>
            </a:r>
            <a:r>
              <a:rPr lang="fr-BE" sz="1600" b="1" err="1">
                <a:latin typeface="Myriad Pro" panose="020B0503030403020204" pitchFamily="34" charset="0"/>
              </a:rPr>
              <a:t>funding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opportunities</a:t>
            </a:r>
            <a:r>
              <a:rPr lang="fr-BE" sz="1600" b="1">
                <a:latin typeface="Myriad Pro" panose="020B0503030403020204" pitchFamily="34" charset="0"/>
              </a:rPr>
              <a:t> and trends </a:t>
            </a:r>
            <a:r>
              <a:rPr lang="fr-BE" sz="1600" b="1" err="1">
                <a:latin typeface="Myriad Pro" panose="020B0503030403020204" pitchFamily="34" charset="0"/>
              </a:rPr>
              <a:t>that</a:t>
            </a:r>
            <a:r>
              <a:rPr lang="fr-BE" sz="1600" b="1">
                <a:latin typeface="Myriad Pro" panose="020B0503030403020204" pitchFamily="34" charset="0"/>
              </a:rPr>
              <a:t> affect </a:t>
            </a:r>
            <a:r>
              <a:rPr lang="fr-BE" sz="1600" b="1" err="1">
                <a:latin typeface="Myriad Pro" panose="020B0503030403020204" pitchFamily="34" charset="0"/>
              </a:rPr>
              <a:t>them</a:t>
            </a:r>
            <a:endParaRPr lang="en-GB" sz="1600" b="1">
              <a:latin typeface="Myriad Pro" panose="020B0503030403020204" pitchFamily="34" charset="0"/>
            </a:endParaRP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D854D2CF-EF1D-4F93-8EF3-8AE0EEA35C9A}"/>
              </a:ext>
            </a:extLst>
          </p:cNvPr>
          <p:cNvSpPr/>
          <p:nvPr/>
        </p:nvSpPr>
        <p:spPr>
          <a:xfrm>
            <a:off x="7362395" y="2928660"/>
            <a:ext cx="1974551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  <a:gd name="connsiteX0" fmla="*/ 246282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246282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246282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2462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ADVOCACY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D99B87D-5B7F-43C8-BCF5-95EB2FCA9BE6}"/>
              </a:ext>
            </a:extLst>
          </p:cNvPr>
          <p:cNvCxnSpPr>
            <a:cxnSpLocks/>
          </p:cNvCxnSpPr>
          <p:nvPr/>
        </p:nvCxnSpPr>
        <p:spPr>
          <a:xfrm flipH="1">
            <a:off x="7091265" y="2856454"/>
            <a:ext cx="352945" cy="248998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DA5921C-8793-4E96-BC19-C98C35CFDEB2}"/>
              </a:ext>
            </a:extLst>
          </p:cNvPr>
          <p:cNvSpPr txBox="1"/>
          <p:nvPr/>
        </p:nvSpPr>
        <p:spPr>
          <a:xfrm>
            <a:off x="7356644" y="3640005"/>
            <a:ext cx="43963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 err="1">
                <a:latin typeface="Myriad Pro" panose="020B0503030403020204" pitchFamily="34" charset="0"/>
              </a:rPr>
              <a:t>Representing</a:t>
            </a:r>
            <a:r>
              <a:rPr lang="fr-BE" sz="1600" b="1">
                <a:latin typeface="Myriad Pro" panose="020B0503030403020204" pitchFamily="34" charset="0"/>
              </a:rPr>
              <a:t> the </a:t>
            </a:r>
            <a:r>
              <a:rPr lang="fr-BE" sz="1600" b="1" err="1">
                <a:latin typeface="Myriad Pro" panose="020B0503030403020204" pitchFamily="34" charset="0"/>
              </a:rPr>
              <a:t>voice</a:t>
            </a:r>
            <a:r>
              <a:rPr lang="fr-BE" sz="1600" b="1">
                <a:latin typeface="Myriad Pro" panose="020B0503030403020204" pitchFamily="34" charset="0"/>
              </a:rPr>
              <a:t> of </a:t>
            </a:r>
            <a:r>
              <a:rPr lang="fr-BE" sz="1600" b="1" err="1">
                <a:latin typeface="Myriad Pro" panose="020B0503030403020204" pitchFamily="34" charset="0"/>
              </a:rPr>
              <a:t>cities</a:t>
            </a:r>
            <a:r>
              <a:rPr lang="fr-BE" sz="1600" b="1">
                <a:latin typeface="Myriad Pro" panose="020B0503030403020204" pitchFamily="34" charset="0"/>
              </a:rPr>
              <a:t> at EU </a:t>
            </a:r>
            <a:r>
              <a:rPr lang="fr-BE" sz="1600" b="1" err="1">
                <a:latin typeface="Myriad Pro" panose="020B0503030403020204" pitchFamily="34" charset="0"/>
              </a:rPr>
              <a:t>level</a:t>
            </a:r>
            <a:r>
              <a:rPr lang="fr-BE" sz="1600" b="1">
                <a:latin typeface="Myriad Pro" panose="020B0503030403020204" pitchFamily="34" charset="0"/>
              </a:rPr>
              <a:t>, to </a:t>
            </a:r>
            <a:r>
              <a:rPr lang="fr-BE" sz="1600" b="1" err="1">
                <a:latin typeface="Myriad Pro" panose="020B0503030403020204" pitchFamily="34" charset="0"/>
              </a:rPr>
              <a:t>bring</a:t>
            </a:r>
            <a:r>
              <a:rPr lang="fr-BE" sz="1600" b="1">
                <a:latin typeface="Myriad Pro" panose="020B0503030403020204" pitchFamily="34" charset="0"/>
              </a:rPr>
              <a:t> about change on the </a:t>
            </a:r>
            <a:r>
              <a:rPr lang="fr-BE" sz="1600" b="1" err="1">
                <a:latin typeface="Myriad Pro" panose="020B0503030403020204" pitchFamily="34" charset="0"/>
              </a:rPr>
              <a:t>ground</a:t>
            </a:r>
            <a:endParaRPr lang="fr-BE" sz="1600" b="1"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 err="1">
                <a:latin typeface="Myriad Pro" panose="020B0503030403020204" pitchFamily="34" charset="0"/>
              </a:rPr>
              <a:t>Strengthen</a:t>
            </a:r>
            <a:r>
              <a:rPr lang="fr-BE" sz="1600" b="1">
                <a:latin typeface="Myriad Pro" panose="020B0503030403020204" pitchFamily="34" charset="0"/>
              </a:rPr>
              <a:t> the </a:t>
            </a:r>
            <a:r>
              <a:rPr lang="fr-BE" sz="1600" b="1" err="1">
                <a:latin typeface="Myriad Pro" panose="020B0503030403020204" pitchFamily="34" charset="0"/>
              </a:rPr>
              <a:t>role</a:t>
            </a:r>
            <a:r>
              <a:rPr lang="fr-BE" sz="1600" b="1">
                <a:latin typeface="Myriad Pro" panose="020B0503030403020204" pitchFamily="34" charset="0"/>
              </a:rPr>
              <a:t> of </a:t>
            </a:r>
            <a:r>
              <a:rPr lang="fr-BE" sz="1600" b="1" err="1">
                <a:latin typeface="Myriad Pro" panose="020B0503030403020204" pitchFamily="34" charset="0"/>
              </a:rPr>
              <a:t>cities</a:t>
            </a:r>
            <a:r>
              <a:rPr lang="fr-BE" sz="1600" b="1">
                <a:latin typeface="Myriad Pro" panose="020B0503030403020204" pitchFamily="34" charset="0"/>
              </a:rPr>
              <a:t> in all EU </a:t>
            </a:r>
            <a:r>
              <a:rPr lang="fr-BE" sz="1600" b="1" err="1">
                <a:latin typeface="Myriad Pro" panose="020B0503030403020204" pitchFamily="34" charset="0"/>
              </a:rPr>
              <a:t>policy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negotiations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related</a:t>
            </a:r>
            <a:r>
              <a:rPr lang="fr-BE" sz="1600" b="1">
                <a:latin typeface="Myriad Pro" panose="020B0503030403020204" pitchFamily="34" charset="0"/>
              </a:rPr>
              <a:t> to </a:t>
            </a:r>
            <a:r>
              <a:rPr lang="fr-BE" sz="1600" b="1" err="1">
                <a:latin typeface="Myriad Pro" panose="020B0503030403020204" pitchFamily="34" charset="0"/>
              </a:rPr>
              <a:t>urban</a:t>
            </a:r>
            <a:r>
              <a:rPr lang="fr-BE" sz="1600" b="1">
                <a:latin typeface="Myriad Pro" panose="020B0503030403020204" pitchFamily="34" charset="0"/>
              </a:rPr>
              <a:t>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 err="1">
                <a:latin typeface="Myriad Pro" panose="020B0503030403020204" pitchFamily="34" charset="0"/>
              </a:rPr>
              <a:t>Represent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cities</a:t>
            </a:r>
            <a:r>
              <a:rPr lang="fr-BE" sz="1600" b="1">
                <a:latin typeface="Myriad Pro" panose="020B0503030403020204" pitchFamily="34" charset="0"/>
              </a:rPr>
              <a:t>’ </a:t>
            </a:r>
            <a:r>
              <a:rPr lang="fr-BE" sz="1600" b="1" err="1">
                <a:latin typeface="Myriad Pro" panose="020B0503030403020204" pitchFamily="34" charset="0"/>
              </a:rPr>
              <a:t>interests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with</a:t>
            </a:r>
            <a:r>
              <a:rPr lang="fr-BE" sz="1600" b="1">
                <a:latin typeface="Myriad Pro" panose="020B0503030403020204" pitchFamily="34" charset="0"/>
              </a:rPr>
              <a:t> the EU institutions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>
                <a:latin typeface="Myriad Pro" panose="020B0503030403020204" pitchFamily="34" charset="0"/>
              </a:rPr>
              <a:t>Influence policy work on strategic themes</a:t>
            </a:r>
          </a:p>
        </p:txBody>
      </p:sp>
      <p:sp>
        <p:nvSpPr>
          <p:cNvPr id="36" name="Rectangle 13">
            <a:extLst>
              <a:ext uri="{FF2B5EF4-FFF2-40B4-BE49-F238E27FC236}">
                <a16:creationId xmlns:a16="http://schemas.microsoft.com/office/drawing/2014/main" id="{C12D969F-94C5-4523-8EAE-A05776AE62FA}"/>
              </a:ext>
            </a:extLst>
          </p:cNvPr>
          <p:cNvSpPr/>
          <p:nvPr/>
        </p:nvSpPr>
        <p:spPr>
          <a:xfrm>
            <a:off x="3768283" y="4777378"/>
            <a:ext cx="1886068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  <a:gd name="connsiteX0" fmla="*/ 246282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246282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246282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2462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200" b="1">
                <a:solidFill>
                  <a:srgbClr val="CCEBC5"/>
                </a:solidFill>
              </a:rPr>
              <a:t>FUNDING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FF601D9-5E92-4271-95C0-0719E97A1475}"/>
              </a:ext>
            </a:extLst>
          </p:cNvPr>
          <p:cNvCxnSpPr>
            <a:cxnSpLocks/>
          </p:cNvCxnSpPr>
          <p:nvPr/>
        </p:nvCxnSpPr>
        <p:spPr>
          <a:xfrm flipH="1">
            <a:off x="3609441" y="4705172"/>
            <a:ext cx="240655" cy="182123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E518219-DE48-4F1C-994F-57954A275312}"/>
              </a:ext>
            </a:extLst>
          </p:cNvPr>
          <p:cNvSpPr txBox="1"/>
          <p:nvPr/>
        </p:nvSpPr>
        <p:spPr>
          <a:xfrm>
            <a:off x="3762532" y="5488723"/>
            <a:ext cx="34295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>
                <a:latin typeface="Myriad Pro" panose="020B0503030403020204" pitchFamily="34" charset="0"/>
              </a:rPr>
              <a:t>Maximise EU </a:t>
            </a:r>
            <a:r>
              <a:rPr lang="fr-BE" sz="1600" b="1" err="1">
                <a:latin typeface="Myriad Pro" panose="020B0503030403020204" pitchFamily="34" charset="0"/>
              </a:rPr>
              <a:t>funding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opportunities</a:t>
            </a:r>
            <a:r>
              <a:rPr lang="fr-BE" sz="1600" b="1">
                <a:latin typeface="Myriad Pro" panose="020B0503030403020204" pitchFamily="34" charset="0"/>
              </a:rPr>
              <a:t> for </a:t>
            </a:r>
            <a:r>
              <a:rPr lang="fr-BE" sz="1600" b="1" err="1">
                <a:latin typeface="Myriad Pro" panose="020B0503030403020204" pitchFamily="34" charset="0"/>
              </a:rPr>
              <a:t>cities</a:t>
            </a:r>
            <a:endParaRPr lang="fr-BE" sz="1600" b="1"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>
                <a:latin typeface="Myriad Pro" panose="020B0503030403020204" pitchFamily="34" charset="0"/>
              </a:rPr>
              <a:t>Trainings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b="1">
                <a:latin typeface="Myriad Pro" panose="020B0503030403020204" pitchFamily="34" charset="0"/>
              </a:rPr>
              <a:t>Partnerships</a:t>
            </a:r>
            <a:endParaRPr lang="en-GB" sz="1600" b="1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768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3">
            <a:extLst>
              <a:ext uri="{FF2B5EF4-FFF2-40B4-BE49-F238E27FC236}">
                <a16:creationId xmlns:a16="http://schemas.microsoft.com/office/drawing/2014/main" id="{6B091F3B-640A-4C05-AE7C-557822084814}"/>
              </a:ext>
            </a:extLst>
          </p:cNvPr>
          <p:cNvSpPr/>
          <p:nvPr/>
        </p:nvSpPr>
        <p:spPr>
          <a:xfrm>
            <a:off x="2243105" y="4214648"/>
            <a:ext cx="944811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600" b="1">
                <a:solidFill>
                  <a:srgbClr val="CCEBC5"/>
                </a:solidFill>
              </a:rPr>
              <a:t>6</a:t>
            </a:r>
            <a:endParaRPr lang="en-GB" sz="2200" b="1">
              <a:solidFill>
                <a:srgbClr val="CCEBC5"/>
              </a:solidFill>
            </a:endParaRP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9D1DB49B-BB08-4B4E-B100-77409737660B}"/>
              </a:ext>
            </a:extLst>
          </p:cNvPr>
          <p:cNvSpPr/>
          <p:nvPr/>
        </p:nvSpPr>
        <p:spPr>
          <a:xfrm>
            <a:off x="1379771" y="3867370"/>
            <a:ext cx="960786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  <a:gd name="connsiteX0" fmla="*/ 472280 w 4861318"/>
              <a:gd name="connsiteY0" fmla="*/ 0 h 541246"/>
              <a:gd name="connsiteX1" fmla="*/ 4861318 w 4861318"/>
              <a:gd name="connsiteY1" fmla="*/ 0 h 541246"/>
              <a:gd name="connsiteX2" fmla="*/ 4264730 w 4861318"/>
              <a:gd name="connsiteY2" fmla="*/ 541246 h 541246"/>
              <a:gd name="connsiteX3" fmla="*/ 0 w 4861318"/>
              <a:gd name="connsiteY3" fmla="*/ 541246 h 541246"/>
              <a:gd name="connsiteX4" fmla="*/ 472280 w 4861318"/>
              <a:gd name="connsiteY4" fmla="*/ 0 h 541246"/>
              <a:gd name="connsiteX0" fmla="*/ 0 w 5946730"/>
              <a:gd name="connsiteY0" fmla="*/ 0 h 541246"/>
              <a:gd name="connsiteX1" fmla="*/ 5946730 w 5946730"/>
              <a:gd name="connsiteY1" fmla="*/ 0 h 541246"/>
              <a:gd name="connsiteX2" fmla="*/ 5350142 w 5946730"/>
              <a:gd name="connsiteY2" fmla="*/ 541246 h 541246"/>
              <a:gd name="connsiteX3" fmla="*/ 1085412 w 5946730"/>
              <a:gd name="connsiteY3" fmla="*/ 541246 h 541246"/>
              <a:gd name="connsiteX4" fmla="*/ 0 w 5946730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6730" h="541246">
                <a:moveTo>
                  <a:pt x="0" y="0"/>
                </a:moveTo>
                <a:lnTo>
                  <a:pt x="5946730" y="0"/>
                </a:lnTo>
                <a:lnTo>
                  <a:pt x="5350142" y="541246"/>
                </a:lnTo>
                <a:lnTo>
                  <a:pt x="1085412" y="54124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3600" b="1">
                <a:solidFill>
                  <a:srgbClr val="CCEBC5"/>
                </a:solidFill>
              </a:rPr>
              <a:t>23</a:t>
            </a:r>
            <a:endParaRPr lang="en-GB" sz="2200" b="1">
              <a:solidFill>
                <a:srgbClr val="CCEBC5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9962AF8-E42A-46E9-8A72-2DB055F567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1280" y="1192495"/>
            <a:ext cx="5376573" cy="411480"/>
          </a:xfrm>
        </p:spPr>
        <p:txBody>
          <a:bodyPr/>
          <a:lstStyle/>
          <a:p>
            <a:r>
              <a:rPr lang="fr-BE"/>
              <a:t>The network </a:t>
            </a:r>
            <a:r>
              <a:rPr lang="fr-BE" err="1"/>
              <a:t>effect</a:t>
            </a:r>
            <a:r>
              <a:rPr lang="fr-BE"/>
              <a:t>: </a:t>
            </a:r>
            <a:r>
              <a:rPr lang="fr-BE" err="1"/>
              <a:t>learning</a:t>
            </a:r>
            <a:r>
              <a:rPr lang="fr-BE"/>
              <a:t> and </a:t>
            </a:r>
            <a:r>
              <a:rPr lang="fr-BE" err="1"/>
              <a:t>inspiring</a:t>
            </a:r>
            <a:endParaRPr lang="en-GB"/>
          </a:p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EDE6D8-8F50-4491-AED9-03070769C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80" y="705947"/>
            <a:ext cx="2599817" cy="457835"/>
          </a:xfrm>
        </p:spPr>
        <p:txBody>
          <a:bodyPr/>
          <a:lstStyle/>
          <a:p>
            <a:r>
              <a:rPr lang="fr-BE"/>
              <a:t>Our </a:t>
            </a:r>
            <a:r>
              <a:rPr lang="fr-BE" err="1"/>
              <a:t>work</a:t>
            </a:r>
            <a:endParaRPr lang="en-GB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8898620E-6A28-480F-869F-330B0FAC4D83}"/>
              </a:ext>
            </a:extLst>
          </p:cNvPr>
          <p:cNvSpPr/>
          <p:nvPr/>
        </p:nvSpPr>
        <p:spPr>
          <a:xfrm>
            <a:off x="3431097" y="1967827"/>
            <a:ext cx="1935891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  <a:gd name="connsiteX0" fmla="*/ 246282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246282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246282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24628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600" b="1">
                <a:solidFill>
                  <a:srgbClr val="CCEBC5"/>
                </a:solidFill>
              </a:rPr>
              <a:t>4000</a:t>
            </a:r>
            <a:endParaRPr lang="en-GB" sz="2200" b="1">
              <a:solidFill>
                <a:srgbClr val="CCEBC5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D601C0-8C9D-4427-B694-1FAF100934E4}"/>
              </a:ext>
            </a:extLst>
          </p:cNvPr>
          <p:cNvCxnSpPr>
            <a:cxnSpLocks/>
          </p:cNvCxnSpPr>
          <p:nvPr/>
        </p:nvCxnSpPr>
        <p:spPr>
          <a:xfrm flipH="1">
            <a:off x="3329473" y="1895621"/>
            <a:ext cx="183437" cy="1388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7D82230-6877-4DD5-AF9B-953C3838BA38}"/>
              </a:ext>
            </a:extLst>
          </p:cNvPr>
          <p:cNvSpPr txBox="1"/>
          <p:nvPr/>
        </p:nvSpPr>
        <p:spPr>
          <a:xfrm>
            <a:off x="3425347" y="2639636"/>
            <a:ext cx="2216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b="1">
                <a:latin typeface="Myriad Pro" panose="020B0503030403020204" pitchFamily="34" charset="0"/>
              </a:rPr>
              <a:t>City experts and </a:t>
            </a:r>
            <a:r>
              <a:rPr lang="fr-BE" sz="1600" b="1" err="1">
                <a:latin typeface="Myriad Pro" panose="020B0503030403020204" pitchFamily="34" charset="0"/>
              </a:rPr>
              <a:t>politicians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actively</a:t>
            </a:r>
            <a:r>
              <a:rPr lang="fr-BE" sz="1600" b="1">
                <a:latin typeface="Myriad Pro" panose="020B0503030403020204" pitchFamily="34" charset="0"/>
              </a:rPr>
              <a:t> </a:t>
            </a:r>
            <a:r>
              <a:rPr lang="fr-BE" sz="1600" b="1" err="1">
                <a:latin typeface="Myriad Pro" panose="020B0503030403020204" pitchFamily="34" charset="0"/>
              </a:rPr>
              <a:t>engaged</a:t>
            </a:r>
            <a:endParaRPr lang="en-GB" sz="1600" b="1">
              <a:latin typeface="Myriad Pro" panose="020B0503030403020204" pitchFamily="34" charset="0"/>
            </a:endParaRP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43FCB0DE-1B8A-4185-8C4B-0FC2593AE38B}"/>
              </a:ext>
            </a:extLst>
          </p:cNvPr>
          <p:cNvSpPr/>
          <p:nvPr/>
        </p:nvSpPr>
        <p:spPr>
          <a:xfrm>
            <a:off x="7748543" y="2059132"/>
            <a:ext cx="944811" cy="646331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472280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47228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600" b="1">
                <a:solidFill>
                  <a:srgbClr val="CCEBC5"/>
                </a:solidFill>
              </a:rPr>
              <a:t>6</a:t>
            </a:r>
            <a:endParaRPr lang="en-GB" sz="2200" b="1">
              <a:solidFill>
                <a:srgbClr val="CCEBC5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B9A5A0-197B-40EC-90CC-2E918D65E0A8}"/>
              </a:ext>
            </a:extLst>
          </p:cNvPr>
          <p:cNvSpPr txBox="1">
            <a:spLocks/>
          </p:cNvSpPr>
          <p:nvPr/>
        </p:nvSpPr>
        <p:spPr bwMode="auto">
          <a:xfrm>
            <a:off x="8107786" y="2546898"/>
            <a:ext cx="1015876" cy="239909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032998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400" kern="0">
                <a:solidFill>
                  <a:srgbClr val="000000"/>
                </a:solidFill>
              </a:rPr>
              <a:t>forums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4436052D-95F0-45D2-9FFF-8544FBD399C6}"/>
              </a:ext>
            </a:extLst>
          </p:cNvPr>
          <p:cNvSpPr/>
          <p:nvPr/>
        </p:nvSpPr>
        <p:spPr>
          <a:xfrm>
            <a:off x="6543105" y="5379590"/>
            <a:ext cx="944811" cy="673192"/>
          </a:xfrm>
          <a:custGeom>
            <a:avLst/>
            <a:gdLst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5375573 w 5375573"/>
              <a:gd name="connsiteY2" fmla="*/ 532933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5176067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0 w 5375573"/>
              <a:gd name="connsiteY0" fmla="*/ 0 h 557871"/>
              <a:gd name="connsiteX1" fmla="*/ 5375573 w 5375573"/>
              <a:gd name="connsiteY1" fmla="*/ 0 h 557871"/>
              <a:gd name="connsiteX2" fmla="*/ 3869320 w 5375573"/>
              <a:gd name="connsiteY2" fmla="*/ 557871 h 557871"/>
              <a:gd name="connsiteX3" fmla="*/ 0 w 5375573"/>
              <a:gd name="connsiteY3" fmla="*/ 532933 h 557871"/>
              <a:gd name="connsiteX4" fmla="*/ 0 w 5375573"/>
              <a:gd name="connsiteY4" fmla="*/ 0 h 557871"/>
              <a:gd name="connsiteX0" fmla="*/ 0 w 5375573"/>
              <a:gd name="connsiteY0" fmla="*/ 0 h 532933"/>
              <a:gd name="connsiteX1" fmla="*/ 5375573 w 5375573"/>
              <a:gd name="connsiteY1" fmla="*/ 0 h 532933"/>
              <a:gd name="connsiteX2" fmla="*/ 3869320 w 5375573"/>
              <a:gd name="connsiteY2" fmla="*/ 516308 h 532933"/>
              <a:gd name="connsiteX3" fmla="*/ 0 w 5375573"/>
              <a:gd name="connsiteY3" fmla="*/ 532933 h 532933"/>
              <a:gd name="connsiteX4" fmla="*/ 0 w 5375573"/>
              <a:gd name="connsiteY4" fmla="*/ 0 h 532933"/>
              <a:gd name="connsiteX0" fmla="*/ 0 w 5375573"/>
              <a:gd name="connsiteY0" fmla="*/ 0 h 541246"/>
              <a:gd name="connsiteX1" fmla="*/ 5375573 w 5375573"/>
              <a:gd name="connsiteY1" fmla="*/ 0 h 541246"/>
              <a:gd name="connsiteX2" fmla="*/ 3792450 w 5375573"/>
              <a:gd name="connsiteY2" fmla="*/ 541246 h 541246"/>
              <a:gd name="connsiteX3" fmla="*/ 0 w 5375573"/>
              <a:gd name="connsiteY3" fmla="*/ 532933 h 541246"/>
              <a:gd name="connsiteX4" fmla="*/ 0 w 5375573"/>
              <a:gd name="connsiteY4" fmla="*/ 0 h 541246"/>
              <a:gd name="connsiteX0" fmla="*/ 691810 w 6067383"/>
              <a:gd name="connsiteY0" fmla="*/ 0 h 541246"/>
              <a:gd name="connsiteX1" fmla="*/ 6067383 w 6067383"/>
              <a:gd name="connsiteY1" fmla="*/ 0 h 541246"/>
              <a:gd name="connsiteX2" fmla="*/ 4484260 w 6067383"/>
              <a:gd name="connsiteY2" fmla="*/ 541246 h 541246"/>
              <a:gd name="connsiteX3" fmla="*/ 0 w 6067383"/>
              <a:gd name="connsiteY3" fmla="*/ 541246 h 541246"/>
              <a:gd name="connsiteX4" fmla="*/ 691810 w 6067383"/>
              <a:gd name="connsiteY4" fmla="*/ 0 h 541246"/>
              <a:gd name="connsiteX0" fmla="*/ 543471 w 5919044"/>
              <a:gd name="connsiteY0" fmla="*/ 0 h 541246"/>
              <a:gd name="connsiteX1" fmla="*/ 5919044 w 5919044"/>
              <a:gd name="connsiteY1" fmla="*/ 0 h 541246"/>
              <a:gd name="connsiteX2" fmla="*/ 4335921 w 5919044"/>
              <a:gd name="connsiteY2" fmla="*/ 541246 h 541246"/>
              <a:gd name="connsiteX3" fmla="*/ 0 w 5919044"/>
              <a:gd name="connsiteY3" fmla="*/ 541246 h 541246"/>
              <a:gd name="connsiteX4" fmla="*/ 543471 w 5919044"/>
              <a:gd name="connsiteY4" fmla="*/ 0 h 541246"/>
              <a:gd name="connsiteX0" fmla="*/ 472280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472280 w 5847853"/>
              <a:gd name="connsiteY4" fmla="*/ 0 h 541246"/>
              <a:gd name="connsiteX0" fmla="*/ 514516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514516 w 5847853"/>
              <a:gd name="connsiteY4" fmla="*/ 0 h 541246"/>
              <a:gd name="connsiteX0" fmla="*/ 598989 w 5847853"/>
              <a:gd name="connsiteY0" fmla="*/ 0 h 541246"/>
              <a:gd name="connsiteX1" fmla="*/ 5847853 w 5847853"/>
              <a:gd name="connsiteY1" fmla="*/ 0 h 541246"/>
              <a:gd name="connsiteX2" fmla="*/ 4264730 w 5847853"/>
              <a:gd name="connsiteY2" fmla="*/ 541246 h 541246"/>
              <a:gd name="connsiteX3" fmla="*/ 0 w 5847853"/>
              <a:gd name="connsiteY3" fmla="*/ 541246 h 541246"/>
              <a:gd name="connsiteX4" fmla="*/ 598989 w 5847853"/>
              <a:gd name="connsiteY4" fmla="*/ 0 h 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7853" h="541246">
                <a:moveTo>
                  <a:pt x="598989" y="0"/>
                </a:moveTo>
                <a:lnTo>
                  <a:pt x="5847853" y="0"/>
                </a:lnTo>
                <a:lnTo>
                  <a:pt x="4264730" y="541246"/>
                </a:lnTo>
                <a:lnTo>
                  <a:pt x="0" y="541246"/>
                </a:lnTo>
                <a:lnTo>
                  <a:pt x="59898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600" b="1">
                <a:solidFill>
                  <a:srgbClr val="CCEBC5"/>
                </a:solidFill>
              </a:rPr>
              <a:t>37</a:t>
            </a:r>
            <a:endParaRPr lang="en-GB" sz="2200" b="1">
              <a:solidFill>
                <a:srgbClr val="CCEBC5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17018C1-8BA3-4905-AA2C-D52015445A6E}"/>
              </a:ext>
            </a:extLst>
          </p:cNvPr>
          <p:cNvSpPr txBox="1">
            <a:spLocks/>
          </p:cNvSpPr>
          <p:nvPr/>
        </p:nvSpPr>
        <p:spPr bwMode="auto">
          <a:xfrm>
            <a:off x="6902350" y="5934523"/>
            <a:ext cx="1015876" cy="411480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032998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400" kern="0">
                <a:solidFill>
                  <a:srgbClr val="000000"/>
                </a:solidFill>
              </a:rPr>
              <a:t>Working groups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6DECCC-D20B-437A-87AC-E7BF0EB4C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7785" y="2887049"/>
            <a:ext cx="727207" cy="7272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A6AB2B2-3055-49EB-A08D-7A75C9779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3608" y="2887049"/>
            <a:ext cx="727207" cy="7272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495E780-BE23-48D7-A979-228BDBF59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57194" y="2887049"/>
            <a:ext cx="727207" cy="7272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03C911B-5219-4EDD-9300-AA6E44798F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7785" y="4102841"/>
            <a:ext cx="727207" cy="7272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7CB74A-6706-4D98-AA15-334A016B26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3608" y="4102841"/>
            <a:ext cx="727207" cy="7272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AB37DC0-1C35-4F81-81C6-BEF0481647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57194" y="4102841"/>
            <a:ext cx="727207" cy="727207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DA0496-ADE4-47ED-BC58-D820CFC33FCF}"/>
              </a:ext>
            </a:extLst>
          </p:cNvPr>
          <p:cNvCxnSpPr>
            <a:cxnSpLocks/>
          </p:cNvCxnSpPr>
          <p:nvPr/>
        </p:nvCxnSpPr>
        <p:spPr>
          <a:xfrm flipH="1">
            <a:off x="7653014" y="1972740"/>
            <a:ext cx="183437" cy="1388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9A93BAA-3A95-4FE9-A346-3C245BBF8FC7}"/>
              </a:ext>
            </a:extLst>
          </p:cNvPr>
          <p:cNvCxnSpPr>
            <a:cxnSpLocks/>
          </p:cNvCxnSpPr>
          <p:nvPr/>
        </p:nvCxnSpPr>
        <p:spPr>
          <a:xfrm flipH="1">
            <a:off x="6482404" y="5137339"/>
            <a:ext cx="183437" cy="1388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83AC6D1-2029-466F-A3DE-07381EDB224C}"/>
              </a:ext>
            </a:extLst>
          </p:cNvPr>
          <p:cNvSpPr txBox="1"/>
          <p:nvPr/>
        </p:nvSpPr>
        <p:spPr>
          <a:xfrm>
            <a:off x="9712859" y="4675674"/>
            <a:ext cx="1015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b="1">
                <a:latin typeface="Myriad Pro" panose="020B0503030403020204" pitchFamily="34" charset="0"/>
              </a:rPr>
              <a:t>Social </a:t>
            </a:r>
            <a:r>
              <a:rPr lang="fr-BE" sz="1200" b="1" err="1">
                <a:latin typeface="Myriad Pro" panose="020B0503030403020204" pitchFamily="34" charset="0"/>
              </a:rPr>
              <a:t>affairs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E69F47-9C78-4B7A-8FDD-4C5E809EC2C2}"/>
              </a:ext>
            </a:extLst>
          </p:cNvPr>
          <p:cNvSpPr txBox="1"/>
          <p:nvPr/>
        </p:nvSpPr>
        <p:spPr>
          <a:xfrm>
            <a:off x="8672355" y="4675674"/>
            <a:ext cx="1129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b="1" err="1">
                <a:latin typeface="Myriad Pro" panose="020B0503030403020204" pitchFamily="34" charset="0"/>
              </a:rPr>
              <a:t>Mobility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F996EA-03BB-4BC1-94EA-0AF4115CC4EC}"/>
              </a:ext>
            </a:extLst>
          </p:cNvPr>
          <p:cNvSpPr txBox="1"/>
          <p:nvPr/>
        </p:nvSpPr>
        <p:spPr>
          <a:xfrm>
            <a:off x="7596532" y="4675674"/>
            <a:ext cx="1129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b="1" err="1">
                <a:latin typeface="Myriad Pro" panose="020B0503030403020204" pitchFamily="34" charset="0"/>
              </a:rPr>
              <a:t>Knowledge</a:t>
            </a:r>
            <a:r>
              <a:rPr lang="fr-BE" sz="1200" b="1">
                <a:latin typeface="Myriad Pro" panose="020B0503030403020204" pitchFamily="34" charset="0"/>
              </a:rPr>
              <a:t> society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276FA10-89C1-4326-B7F0-08833687262E}"/>
              </a:ext>
            </a:extLst>
          </p:cNvPr>
          <p:cNvSpPr txBox="1"/>
          <p:nvPr/>
        </p:nvSpPr>
        <p:spPr>
          <a:xfrm>
            <a:off x="8672355" y="3491867"/>
            <a:ext cx="1129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b="1" err="1">
                <a:latin typeface="Myriad Pro" panose="020B0503030403020204" pitchFamily="34" charset="0"/>
              </a:rPr>
              <a:t>Economic</a:t>
            </a:r>
            <a:r>
              <a:rPr lang="fr-BE" sz="1200" b="1">
                <a:latin typeface="Myriad Pro" panose="020B0503030403020204" pitchFamily="34" charset="0"/>
              </a:rPr>
              <a:t> </a:t>
            </a:r>
            <a:r>
              <a:rPr lang="fr-BE" sz="1200" b="1" err="1">
                <a:latin typeface="Myriad Pro" panose="020B0503030403020204" pitchFamily="34" charset="0"/>
              </a:rPr>
              <a:t>development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77C830B-1718-4CA0-9DA0-E141F26A2D62}"/>
              </a:ext>
            </a:extLst>
          </p:cNvPr>
          <p:cNvSpPr txBox="1"/>
          <p:nvPr/>
        </p:nvSpPr>
        <p:spPr>
          <a:xfrm>
            <a:off x="7596532" y="3491867"/>
            <a:ext cx="1129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b="1">
                <a:latin typeface="Myriad Pro" panose="020B0503030403020204" pitchFamily="34" charset="0"/>
              </a:rPr>
              <a:t>Culture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19675E-465D-44BB-82A9-9F818AAA45E4}"/>
              </a:ext>
            </a:extLst>
          </p:cNvPr>
          <p:cNvSpPr txBox="1"/>
          <p:nvPr/>
        </p:nvSpPr>
        <p:spPr>
          <a:xfrm>
            <a:off x="9655941" y="3491867"/>
            <a:ext cx="1129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1200" b="1" err="1">
                <a:latin typeface="Myriad Pro" panose="020B0503030403020204" pitchFamily="34" charset="0"/>
              </a:rPr>
              <a:t>Environment</a:t>
            </a:r>
            <a:endParaRPr lang="en-GB" sz="1200" b="1">
              <a:latin typeface="Myriad Pro" panose="020B0503030403020204" pitchFamily="34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C6BB3ED2-5E25-4327-8FC3-CA031789800D}"/>
              </a:ext>
            </a:extLst>
          </p:cNvPr>
          <p:cNvSpPr txBox="1">
            <a:spLocks/>
          </p:cNvSpPr>
          <p:nvPr/>
        </p:nvSpPr>
        <p:spPr bwMode="auto">
          <a:xfrm>
            <a:off x="2602348" y="4702413"/>
            <a:ext cx="1735147" cy="239909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032998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400" kern="0">
                <a:solidFill>
                  <a:srgbClr val="000000"/>
                </a:solidFill>
              </a:rPr>
              <a:t>Methodologies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08B1EA-FE89-4D63-B4C0-E6CFDA8EBDB2}"/>
              </a:ext>
            </a:extLst>
          </p:cNvPr>
          <p:cNvCxnSpPr>
            <a:cxnSpLocks/>
          </p:cNvCxnSpPr>
          <p:nvPr/>
        </p:nvCxnSpPr>
        <p:spPr>
          <a:xfrm flipH="1">
            <a:off x="2162324" y="3838469"/>
            <a:ext cx="183437" cy="1388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7194DA4-8D00-4B2E-991F-846734E74129}"/>
              </a:ext>
            </a:extLst>
          </p:cNvPr>
          <p:cNvSpPr txBox="1"/>
          <p:nvPr/>
        </p:nvSpPr>
        <p:spPr>
          <a:xfrm>
            <a:off x="2227298" y="5007336"/>
            <a:ext cx="22161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>
                <a:latin typeface="Myriad Pro" panose="020B0503030403020204" pitchFamily="34" charset="0"/>
              </a:rPr>
              <a:t>Training workshops</a:t>
            </a:r>
          </a:p>
          <a:p>
            <a:r>
              <a:rPr lang="en-GB" sz="1600" b="1">
                <a:latin typeface="Myriad Pro" panose="020B0503030403020204" pitchFamily="34" charset="0"/>
              </a:rPr>
              <a:t>Work shadowing visits</a:t>
            </a:r>
          </a:p>
          <a:p>
            <a:r>
              <a:rPr lang="en-GB" sz="1600" b="1">
                <a:latin typeface="Myriad Pro" panose="020B0503030403020204" pitchFamily="34" charset="0"/>
              </a:rPr>
              <a:t>Study visits</a:t>
            </a:r>
          </a:p>
          <a:p>
            <a:r>
              <a:rPr lang="en-GB" sz="1600" b="1">
                <a:latin typeface="Myriad Pro" panose="020B0503030403020204" pitchFamily="34" charset="0"/>
              </a:rPr>
              <a:t>Mentoring visits</a:t>
            </a:r>
          </a:p>
          <a:p>
            <a:r>
              <a:rPr lang="en-GB" sz="1600" b="1">
                <a:latin typeface="Myriad Pro" panose="020B0503030403020204" pitchFamily="34" charset="0"/>
              </a:rPr>
              <a:t>Peer reviews</a:t>
            </a:r>
          </a:p>
          <a:p>
            <a:r>
              <a:rPr lang="en-GB" sz="1600" b="1">
                <a:latin typeface="Myriad Pro" panose="020B0503030403020204" pitchFamily="34" charset="0"/>
              </a:rPr>
              <a:t>Webinars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2B0AD081-794F-444E-9EBD-26C918A6D73C}"/>
              </a:ext>
            </a:extLst>
          </p:cNvPr>
          <p:cNvSpPr txBox="1">
            <a:spLocks/>
          </p:cNvSpPr>
          <p:nvPr/>
        </p:nvSpPr>
        <p:spPr bwMode="auto">
          <a:xfrm>
            <a:off x="1093526" y="4470313"/>
            <a:ext cx="1044079" cy="247284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033001"/>
              <a:gd name="connsiteY0" fmla="*/ 0 h 541712"/>
              <a:gd name="connsiteX1" fmla="*/ 5943042 w 6033001"/>
              <a:gd name="connsiteY1" fmla="*/ 0 h 541712"/>
              <a:gd name="connsiteX2" fmla="*/ 6032998 w 6033001"/>
              <a:gd name="connsiteY2" fmla="*/ 541712 h 541712"/>
              <a:gd name="connsiteX3" fmla="*/ 0 w 6033001"/>
              <a:gd name="connsiteY3" fmla="*/ 533400 h 541712"/>
              <a:gd name="connsiteX4" fmla="*/ 0 w 6033001"/>
              <a:gd name="connsiteY4" fmla="*/ 0 h 541712"/>
              <a:gd name="connsiteX0" fmla="*/ 0 w 6700236"/>
              <a:gd name="connsiteY0" fmla="*/ 0 h 558362"/>
              <a:gd name="connsiteX1" fmla="*/ 6610277 w 6700236"/>
              <a:gd name="connsiteY1" fmla="*/ 16650 h 558362"/>
              <a:gd name="connsiteX2" fmla="*/ 6700233 w 6700236"/>
              <a:gd name="connsiteY2" fmla="*/ 558362 h 558362"/>
              <a:gd name="connsiteX3" fmla="*/ 667235 w 6700236"/>
              <a:gd name="connsiteY3" fmla="*/ 550050 h 558362"/>
              <a:gd name="connsiteX4" fmla="*/ 0 w 6700236"/>
              <a:gd name="connsiteY4" fmla="*/ 0 h 558362"/>
              <a:gd name="connsiteX0" fmla="*/ 0 w 6747894"/>
              <a:gd name="connsiteY0" fmla="*/ 16651 h 541712"/>
              <a:gd name="connsiteX1" fmla="*/ 6657935 w 6747894"/>
              <a:gd name="connsiteY1" fmla="*/ 0 h 541712"/>
              <a:gd name="connsiteX2" fmla="*/ 6747891 w 6747894"/>
              <a:gd name="connsiteY2" fmla="*/ 541712 h 541712"/>
              <a:gd name="connsiteX3" fmla="*/ 714893 w 6747894"/>
              <a:gd name="connsiteY3" fmla="*/ 533400 h 541712"/>
              <a:gd name="connsiteX4" fmla="*/ 0 w 6747894"/>
              <a:gd name="connsiteY4" fmla="*/ 16651 h 541712"/>
              <a:gd name="connsiteX0" fmla="*/ 0 w 6747894"/>
              <a:gd name="connsiteY0" fmla="*/ 0 h 558365"/>
              <a:gd name="connsiteX1" fmla="*/ 6657935 w 6747894"/>
              <a:gd name="connsiteY1" fmla="*/ 16653 h 558365"/>
              <a:gd name="connsiteX2" fmla="*/ 6747891 w 6747894"/>
              <a:gd name="connsiteY2" fmla="*/ 558365 h 558365"/>
              <a:gd name="connsiteX3" fmla="*/ 714893 w 6747894"/>
              <a:gd name="connsiteY3" fmla="*/ 550053 h 558365"/>
              <a:gd name="connsiteX4" fmla="*/ 0 w 6747894"/>
              <a:gd name="connsiteY4" fmla="*/ 0 h 5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7894" h="558365">
                <a:moveTo>
                  <a:pt x="0" y="0"/>
                </a:moveTo>
                <a:lnTo>
                  <a:pt x="6657935" y="16653"/>
                </a:lnTo>
                <a:lnTo>
                  <a:pt x="6747891" y="558365"/>
                </a:lnTo>
                <a:lnTo>
                  <a:pt x="714893" y="5500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400" kern="0">
                <a:solidFill>
                  <a:srgbClr val="000000"/>
                </a:solidFill>
              </a:rPr>
              <a:t>Projects</a:t>
            </a:r>
          </a:p>
        </p:txBody>
      </p:sp>
    </p:spTree>
    <p:extLst>
      <p:ext uri="{BB962C8B-B14F-4D97-AF65-F5344CB8AC3E}">
        <p14:creationId xmlns:p14="http://schemas.microsoft.com/office/powerpoint/2010/main" val="2483620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DF23A2-FFB0-4127-86B2-35245FA9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5512"/>
            <a:ext cx="4077050" cy="541712"/>
          </a:xfrm>
        </p:spPr>
        <p:txBody>
          <a:bodyPr>
            <a:normAutofit fontScale="90000"/>
          </a:bodyPr>
          <a:lstStyle/>
          <a:p>
            <a:r>
              <a:rPr lang="fr-BE"/>
              <a:t>OUR </a:t>
            </a:r>
            <a:r>
              <a:rPr lang="fr-BE" err="1"/>
              <a:t>work</a:t>
            </a:r>
            <a:r>
              <a:rPr lang="fr-BE"/>
              <a:t> in </a:t>
            </a:r>
            <a:r>
              <a:rPr lang="fr-BE" err="1"/>
              <a:t>numbers</a:t>
            </a:r>
            <a:r>
              <a:rPr lang="fr-BE"/>
              <a:t> in 2019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299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29C126-03F9-419A-B2DE-3C0F6D2A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15" y="465512"/>
            <a:ext cx="4874597" cy="541712"/>
          </a:xfrm>
        </p:spPr>
        <p:txBody>
          <a:bodyPr>
            <a:normAutofit fontScale="90000"/>
          </a:bodyPr>
          <a:lstStyle/>
          <a:p>
            <a:r>
              <a:rPr lang="fr-BE"/>
              <a:t>City leaders agenda for the eu</a:t>
            </a:r>
            <a:endParaRPr lang="en-GB"/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C86C4A71-870E-4619-A4B3-C62B8BF6AC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7" t="18947" r="14521" b="14522"/>
          <a:stretch/>
        </p:blipFill>
        <p:spPr bwMode="auto">
          <a:xfrm>
            <a:off x="2658826" y="1430927"/>
            <a:ext cx="2716567" cy="181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F55FEC83-60C6-42AA-80B6-B9CC0881A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91889" y="4581748"/>
            <a:ext cx="2677927" cy="1891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007B22B4-C761-405E-91F5-8C9AF81DF4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6"/>
          <a:stretch/>
        </p:blipFill>
        <p:spPr bwMode="auto">
          <a:xfrm>
            <a:off x="7723319" y="1906395"/>
            <a:ext cx="3592392" cy="1866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>
            <a:extLst>
              <a:ext uri="{FF2B5EF4-FFF2-40B4-BE49-F238E27FC236}">
                <a16:creationId xmlns:a16="http://schemas.microsoft.com/office/drawing/2014/main" id="{7CACCC30-65EE-4A8D-B25B-0FA80DC99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7088" y="3854703"/>
            <a:ext cx="3292152" cy="219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16DAD5B-CF4F-47F9-BAC6-E720F5FFA3AA}"/>
              </a:ext>
            </a:extLst>
          </p:cNvPr>
          <p:cNvSpPr txBox="1">
            <a:spLocks/>
          </p:cNvSpPr>
          <p:nvPr/>
        </p:nvSpPr>
        <p:spPr bwMode="auto">
          <a:xfrm>
            <a:off x="2439099" y="1178211"/>
            <a:ext cx="3886200" cy="319056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032998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800" kern="0">
                <a:solidFill>
                  <a:srgbClr val="000000"/>
                </a:solidFill>
              </a:rPr>
              <a:t>Cities at the heart of </a:t>
            </a:r>
            <a:r>
              <a:rPr lang="en-GB" sz="1800" kern="0" err="1">
                <a:solidFill>
                  <a:srgbClr val="000000"/>
                </a:solidFill>
              </a:rPr>
              <a:t>europe</a:t>
            </a:r>
            <a:endParaRPr lang="en-GB" sz="1800" kern="0">
              <a:solidFill>
                <a:srgbClr val="000000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F5B9570-C4B2-44B5-BD21-4A7C7A6D8BE7}"/>
              </a:ext>
            </a:extLst>
          </p:cNvPr>
          <p:cNvSpPr txBox="1">
            <a:spLocks/>
          </p:cNvSpPr>
          <p:nvPr/>
        </p:nvSpPr>
        <p:spPr bwMode="auto">
          <a:xfrm>
            <a:off x="7212048" y="1641438"/>
            <a:ext cx="4198413" cy="323039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33399"/>
              <a:gd name="connsiteX1" fmla="*/ 6705600 w 6705600"/>
              <a:gd name="connsiteY1" fmla="*/ 0 h 533399"/>
              <a:gd name="connsiteX2" fmla="*/ 6703442 w 6705600"/>
              <a:gd name="connsiteY2" fmla="*/ 511567 h 533399"/>
              <a:gd name="connsiteX3" fmla="*/ 0 w 6705600"/>
              <a:gd name="connsiteY3" fmla="*/ 533400 h 533399"/>
              <a:gd name="connsiteX4" fmla="*/ 0 w 6705600"/>
              <a:gd name="connsiteY4" fmla="*/ 0 h 533399"/>
              <a:gd name="connsiteX0" fmla="*/ 0 w 6951885"/>
              <a:gd name="connsiteY0" fmla="*/ 0 h 548474"/>
              <a:gd name="connsiteX1" fmla="*/ 6951885 w 6951885"/>
              <a:gd name="connsiteY1" fmla="*/ 15074 h 548474"/>
              <a:gd name="connsiteX2" fmla="*/ 6949727 w 6951885"/>
              <a:gd name="connsiteY2" fmla="*/ 526641 h 548474"/>
              <a:gd name="connsiteX3" fmla="*/ 246285 w 6951885"/>
              <a:gd name="connsiteY3" fmla="*/ 548474 h 548474"/>
              <a:gd name="connsiteX4" fmla="*/ 0 w 6951885"/>
              <a:gd name="connsiteY4" fmla="*/ 0 h 54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51885" h="548474">
                <a:moveTo>
                  <a:pt x="0" y="0"/>
                </a:moveTo>
                <a:lnTo>
                  <a:pt x="6951885" y="15074"/>
                </a:lnTo>
                <a:cubicBezTo>
                  <a:pt x="6951166" y="185596"/>
                  <a:pt x="6950446" y="356119"/>
                  <a:pt x="6949727" y="526641"/>
                </a:cubicBezTo>
                <a:lnTo>
                  <a:pt x="246285" y="54847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/>
            <a:r>
              <a:rPr lang="en-GB" sz="1800" kern="0">
                <a:solidFill>
                  <a:srgbClr val="000000"/>
                </a:solidFill>
              </a:rPr>
              <a:t>An urban commitment to </a:t>
            </a:r>
            <a:r>
              <a:rPr lang="en-GB" sz="1800" kern="0" err="1">
                <a:solidFill>
                  <a:srgbClr val="000000"/>
                </a:solidFill>
              </a:rPr>
              <a:t>europe</a:t>
            </a:r>
            <a:endParaRPr lang="en-GB" sz="1800" kern="0">
              <a:solidFill>
                <a:srgbClr val="00000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36EC0C3-F0BD-4060-BD12-79D4026E5AE1}"/>
              </a:ext>
            </a:extLst>
          </p:cNvPr>
          <p:cNvSpPr txBox="1">
            <a:spLocks/>
          </p:cNvSpPr>
          <p:nvPr/>
        </p:nvSpPr>
        <p:spPr bwMode="auto">
          <a:xfrm>
            <a:off x="685804" y="3625497"/>
            <a:ext cx="4874597" cy="323039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840266"/>
              <a:gd name="connsiteY0" fmla="*/ 0 h 533399"/>
              <a:gd name="connsiteX1" fmla="*/ 6705600 w 6840266"/>
              <a:gd name="connsiteY1" fmla="*/ 0 h 533399"/>
              <a:gd name="connsiteX2" fmla="*/ 6840266 w 6840266"/>
              <a:gd name="connsiteY2" fmla="*/ 526638 h 533399"/>
              <a:gd name="connsiteX3" fmla="*/ 0 w 6840266"/>
              <a:gd name="connsiteY3" fmla="*/ 533400 h 533399"/>
              <a:gd name="connsiteX4" fmla="*/ 0 w 6840266"/>
              <a:gd name="connsiteY4" fmla="*/ 0 h 533399"/>
              <a:gd name="connsiteX0" fmla="*/ 0 w 7266585"/>
              <a:gd name="connsiteY0" fmla="*/ 15072 h 548473"/>
              <a:gd name="connsiteX1" fmla="*/ 7266585 w 7266585"/>
              <a:gd name="connsiteY1" fmla="*/ 0 h 548473"/>
              <a:gd name="connsiteX2" fmla="*/ 6840266 w 7266585"/>
              <a:gd name="connsiteY2" fmla="*/ 541710 h 548473"/>
              <a:gd name="connsiteX3" fmla="*/ 0 w 7266585"/>
              <a:gd name="connsiteY3" fmla="*/ 548472 h 548473"/>
              <a:gd name="connsiteX4" fmla="*/ 0 w 7266585"/>
              <a:gd name="connsiteY4" fmla="*/ 15072 h 548473"/>
              <a:gd name="connsiteX0" fmla="*/ 0 w 7266585"/>
              <a:gd name="connsiteY0" fmla="*/ 15072 h 548471"/>
              <a:gd name="connsiteX1" fmla="*/ 7266585 w 7266585"/>
              <a:gd name="connsiteY1" fmla="*/ 0 h 548471"/>
              <a:gd name="connsiteX2" fmla="*/ 7250743 w 7266585"/>
              <a:gd name="connsiteY2" fmla="*/ 541710 h 548471"/>
              <a:gd name="connsiteX3" fmla="*/ 0 w 7266585"/>
              <a:gd name="connsiteY3" fmla="*/ 548472 h 548471"/>
              <a:gd name="connsiteX4" fmla="*/ 0 w 7266585"/>
              <a:gd name="connsiteY4" fmla="*/ 15072 h 548471"/>
              <a:gd name="connsiteX0" fmla="*/ 0 w 7512870"/>
              <a:gd name="connsiteY0" fmla="*/ 15072 h 548473"/>
              <a:gd name="connsiteX1" fmla="*/ 7512870 w 7512870"/>
              <a:gd name="connsiteY1" fmla="*/ 0 h 548473"/>
              <a:gd name="connsiteX2" fmla="*/ 7250743 w 7512870"/>
              <a:gd name="connsiteY2" fmla="*/ 541710 h 548473"/>
              <a:gd name="connsiteX3" fmla="*/ 0 w 7512870"/>
              <a:gd name="connsiteY3" fmla="*/ 548472 h 548473"/>
              <a:gd name="connsiteX4" fmla="*/ 0 w 7512870"/>
              <a:gd name="connsiteY4" fmla="*/ 15072 h 54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2870" h="548473">
                <a:moveTo>
                  <a:pt x="0" y="15072"/>
                </a:moveTo>
                <a:lnTo>
                  <a:pt x="7512870" y="0"/>
                </a:lnTo>
                <a:lnTo>
                  <a:pt x="7250743" y="541710"/>
                </a:lnTo>
                <a:lnTo>
                  <a:pt x="0" y="548472"/>
                </a:lnTo>
                <a:lnTo>
                  <a:pt x="0" y="1507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800" kern="0">
                <a:solidFill>
                  <a:srgbClr val="000000"/>
                </a:solidFill>
              </a:rPr>
              <a:t>Shared principles for European cities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DDF54DC-317A-4BC2-8A15-72F6C51EAF0E}"/>
              </a:ext>
            </a:extLst>
          </p:cNvPr>
          <p:cNvSpPr txBox="1">
            <a:spLocks/>
          </p:cNvSpPr>
          <p:nvPr/>
        </p:nvSpPr>
        <p:spPr bwMode="auto">
          <a:xfrm>
            <a:off x="7724750" y="4357663"/>
            <a:ext cx="3685711" cy="319056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70344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703442 w 6705600"/>
              <a:gd name="connsiteY2" fmla="*/ 541712 h 541712"/>
              <a:gd name="connsiteX3" fmla="*/ 355747 w 6705600"/>
              <a:gd name="connsiteY3" fmla="*/ 533399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cubicBezTo>
                  <a:pt x="6704881" y="180571"/>
                  <a:pt x="6704161" y="361141"/>
                  <a:pt x="6703442" y="541712"/>
                </a:cubicBezTo>
                <a:lnTo>
                  <a:pt x="355747" y="5333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/>
            <a:r>
              <a:rPr lang="en-GB" sz="1800" kern="0">
                <a:solidFill>
                  <a:srgbClr val="000000"/>
                </a:solidFill>
              </a:rPr>
              <a:t>A pledge to engage citizens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B0BC9C5-E8AA-40FC-8A3A-2F0E455D053B}"/>
              </a:ext>
            </a:extLst>
          </p:cNvPr>
          <p:cNvSpPr txBox="1">
            <a:spLocks/>
          </p:cNvSpPr>
          <p:nvPr/>
        </p:nvSpPr>
        <p:spPr bwMode="auto">
          <a:xfrm>
            <a:off x="979507" y="5501800"/>
            <a:ext cx="4287191" cy="89069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032998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032998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r>
              <a:rPr lang="en-GB" sz="1800" kern="0">
                <a:solidFill>
                  <a:srgbClr val="CCEBC5"/>
                </a:solidFill>
              </a:rPr>
              <a:t>An ambitious agenda for Europe, cities and people</a:t>
            </a:r>
          </a:p>
        </p:txBody>
      </p:sp>
    </p:spTree>
    <p:extLst>
      <p:ext uri="{BB962C8B-B14F-4D97-AF65-F5344CB8AC3E}">
        <p14:creationId xmlns:p14="http://schemas.microsoft.com/office/powerpoint/2010/main" val="1232100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>
            <a:extLst>
              <a:ext uri="{FF2B5EF4-FFF2-40B4-BE49-F238E27FC236}">
                <a16:creationId xmlns:a16="http://schemas.microsoft.com/office/drawing/2014/main" id="{89859D49-BACB-447A-9021-6AD753753BC8}"/>
              </a:ext>
            </a:extLst>
          </p:cNvPr>
          <p:cNvSpPr/>
          <p:nvPr/>
        </p:nvSpPr>
        <p:spPr>
          <a:xfrm>
            <a:off x="6548763" y="6109499"/>
            <a:ext cx="642479" cy="624912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+4</a:t>
            </a:r>
            <a:endParaRPr lang="en-GB" sz="120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3A80D970-B718-4658-9E0F-057CF034EC0D}"/>
              </a:ext>
            </a:extLst>
          </p:cNvPr>
          <p:cNvSpPr/>
          <p:nvPr/>
        </p:nvSpPr>
        <p:spPr>
          <a:xfrm>
            <a:off x="6411675" y="843933"/>
            <a:ext cx="642479" cy="624912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+5</a:t>
            </a:r>
            <a:endParaRPr lang="en-GB" sz="120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FEA08CA-0E12-4A7A-9AC2-B4EC1E2B9916}"/>
              </a:ext>
            </a:extLst>
          </p:cNvPr>
          <p:cNvSpPr/>
          <p:nvPr/>
        </p:nvSpPr>
        <p:spPr>
          <a:xfrm>
            <a:off x="2988628" y="3563115"/>
            <a:ext cx="714772" cy="695228"/>
          </a:xfrm>
          <a:prstGeom prst="ellipse">
            <a:avLst/>
          </a:prstGeom>
          <a:solidFill>
            <a:srgbClr val="F16E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+5</a:t>
            </a:r>
          </a:p>
          <a:p>
            <a:pPr algn="ctr"/>
            <a:r>
              <a:rPr lang="fr-BE" sz="1200" err="1"/>
              <a:t>WGs</a:t>
            </a:r>
            <a:endParaRPr lang="en-GB" sz="120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2E438A2-C509-44D7-9731-2E418AC3278E}"/>
              </a:ext>
            </a:extLst>
          </p:cNvPr>
          <p:cNvSpPr/>
          <p:nvPr/>
        </p:nvSpPr>
        <p:spPr>
          <a:xfrm>
            <a:off x="4159212" y="5172915"/>
            <a:ext cx="714772" cy="695228"/>
          </a:xfrm>
          <a:prstGeom prst="ellipse">
            <a:avLst/>
          </a:prstGeom>
          <a:solidFill>
            <a:srgbClr val="EF3E3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+8</a:t>
            </a:r>
          </a:p>
          <a:p>
            <a:pPr algn="ctr"/>
            <a:r>
              <a:rPr lang="fr-BE" sz="1200" err="1"/>
              <a:t>WGs</a:t>
            </a:r>
            <a:endParaRPr lang="en-GB" sz="120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616900-9C22-4712-8877-FDE0B3D0443A}"/>
              </a:ext>
            </a:extLst>
          </p:cNvPr>
          <p:cNvSpPr/>
          <p:nvPr/>
        </p:nvSpPr>
        <p:spPr>
          <a:xfrm>
            <a:off x="7546265" y="5140313"/>
            <a:ext cx="714772" cy="695228"/>
          </a:xfrm>
          <a:prstGeom prst="ellipse">
            <a:avLst/>
          </a:prstGeom>
          <a:solidFill>
            <a:srgbClr val="0093B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+4</a:t>
            </a:r>
          </a:p>
          <a:p>
            <a:pPr algn="ctr"/>
            <a:r>
              <a:rPr lang="fr-BE" sz="1200" err="1"/>
              <a:t>WGs</a:t>
            </a:r>
            <a:endParaRPr lang="en-GB" sz="120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7F1FEED-DEAB-4A6D-B6E5-DD1C995448A6}"/>
              </a:ext>
            </a:extLst>
          </p:cNvPr>
          <p:cNvSpPr/>
          <p:nvPr/>
        </p:nvSpPr>
        <p:spPr>
          <a:xfrm>
            <a:off x="8998811" y="3478507"/>
            <a:ext cx="714772" cy="695228"/>
          </a:xfrm>
          <a:prstGeom prst="ellipse">
            <a:avLst/>
          </a:prstGeom>
          <a:solidFill>
            <a:srgbClr val="6ACFF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+4</a:t>
            </a:r>
          </a:p>
          <a:p>
            <a:pPr algn="ctr"/>
            <a:r>
              <a:rPr lang="fr-BE" sz="1200" err="1"/>
              <a:t>WGs</a:t>
            </a:r>
            <a:endParaRPr lang="en-GB" sz="120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03878FD-ED3E-4280-89D1-21719169DA9C}"/>
              </a:ext>
            </a:extLst>
          </p:cNvPr>
          <p:cNvSpPr/>
          <p:nvPr/>
        </p:nvSpPr>
        <p:spPr>
          <a:xfrm>
            <a:off x="7785078" y="2103543"/>
            <a:ext cx="714772" cy="695228"/>
          </a:xfrm>
          <a:prstGeom prst="ellipse">
            <a:avLst/>
          </a:prstGeom>
          <a:solidFill>
            <a:srgbClr val="006A6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+5</a:t>
            </a:r>
          </a:p>
          <a:p>
            <a:pPr algn="ctr"/>
            <a:r>
              <a:rPr lang="fr-BE" sz="1200" err="1"/>
              <a:t>WGs</a:t>
            </a:r>
            <a:endParaRPr lang="en-GB" sz="120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7388C42-A0C6-4495-BA64-0134CFB6A0CB}"/>
              </a:ext>
            </a:extLst>
          </p:cNvPr>
          <p:cNvSpPr/>
          <p:nvPr/>
        </p:nvSpPr>
        <p:spPr>
          <a:xfrm>
            <a:off x="4852756" y="1978716"/>
            <a:ext cx="714772" cy="695228"/>
          </a:xfrm>
          <a:prstGeom prst="ellipse">
            <a:avLst/>
          </a:prstGeom>
          <a:solidFill>
            <a:srgbClr val="F7921E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+4</a:t>
            </a:r>
          </a:p>
          <a:p>
            <a:pPr algn="ctr"/>
            <a:r>
              <a:rPr lang="fr-BE" sz="1200" err="1"/>
              <a:t>WGs</a:t>
            </a:r>
            <a:endParaRPr lang="en-GB" sz="1200"/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57B69003-AF2F-4214-BD29-A64C406BF453}"/>
              </a:ext>
            </a:extLst>
          </p:cNvPr>
          <p:cNvSpPr/>
          <p:nvPr/>
        </p:nvSpPr>
        <p:spPr>
          <a:xfrm rot="16200000">
            <a:off x="5814692" y="-2282798"/>
            <a:ext cx="695227" cy="6148292"/>
          </a:xfrm>
          <a:prstGeom prst="rightBrace">
            <a:avLst/>
          </a:prstGeom>
          <a:noFill/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BCC3B50-0BD4-4D50-B80C-57424073E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2789" y="2129309"/>
            <a:ext cx="2153236" cy="27266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006A65"/>
                </a:solidFill>
              </a:rPr>
              <a:t>the European Green Deal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15B380-C461-4412-BB2F-CF0516F7F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684" y="1750841"/>
            <a:ext cx="2104305" cy="352702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006A65"/>
                </a:solidFill>
              </a:rPr>
              <a:t>Nature based solutions for environmental challenges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F46C0D9-E474-4E72-9655-0DE975B9F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286" y="1417853"/>
            <a:ext cx="1551712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>
                <a:solidFill>
                  <a:srgbClr val="F7921E"/>
                </a:solidFill>
              </a:rPr>
              <a:t>Innovative </a:t>
            </a:r>
            <a:r>
              <a:rPr lang="fr-BE" altLang="en-US" sz="1200" b="0" kern="0" cap="none" err="1">
                <a:solidFill>
                  <a:srgbClr val="F7921E"/>
                </a:solidFill>
              </a:rPr>
              <a:t>cities</a:t>
            </a:r>
            <a:endParaRPr lang="en-GB" altLang="en-US" sz="1200" b="0" kern="0" cap="none">
              <a:solidFill>
                <a:srgbClr val="F7921E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0534819-04D7-4D90-B079-0615B2253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122" y="1737921"/>
            <a:ext cx="1866064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 err="1">
                <a:solidFill>
                  <a:srgbClr val="F7921E"/>
                </a:solidFill>
              </a:rPr>
              <a:t>sustainable</a:t>
            </a:r>
            <a:r>
              <a:rPr lang="fr-BE" altLang="en-US" sz="1200" b="0" kern="0" cap="none">
                <a:solidFill>
                  <a:srgbClr val="F7921E"/>
                </a:solidFill>
              </a:rPr>
              <a:t> </a:t>
            </a:r>
            <a:r>
              <a:rPr lang="fr-BE" altLang="en-US" sz="1200" b="0" kern="0" cap="none" err="1">
                <a:solidFill>
                  <a:srgbClr val="F7921E"/>
                </a:solidFill>
              </a:rPr>
              <a:t>investments</a:t>
            </a:r>
            <a:endParaRPr lang="en-GB" altLang="en-US" sz="1200" b="0" kern="0" cap="none">
              <a:solidFill>
                <a:srgbClr val="F7921E"/>
              </a:solidFill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463F3A0-0BD8-4B5F-9109-2DE02AF95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145" y="2066461"/>
            <a:ext cx="1584767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>
                <a:solidFill>
                  <a:srgbClr val="F7921E"/>
                </a:solidFill>
              </a:rPr>
              <a:t>sharing </a:t>
            </a:r>
            <a:r>
              <a:rPr lang="fr-BE" altLang="en-US" sz="1200" b="0" kern="0" cap="none" err="1">
                <a:solidFill>
                  <a:srgbClr val="F7921E"/>
                </a:solidFill>
              </a:rPr>
              <a:t>economy</a:t>
            </a:r>
            <a:endParaRPr lang="en-GB" altLang="en-US" sz="1200" b="0" kern="0" cap="none">
              <a:solidFill>
                <a:srgbClr val="F7921E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E0BDE55-C2A1-45FD-8866-F4AFB8557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3928" y="1439763"/>
            <a:ext cx="1971179" cy="27266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006A65"/>
                </a:solidFill>
              </a:rPr>
              <a:t>cities inspired by nature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11036E3-86F8-43BF-A7F6-9257AF71E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704" y="2877404"/>
            <a:ext cx="1551712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>
                <a:solidFill>
                  <a:srgbClr val="F16EA0"/>
                </a:solidFill>
              </a:rPr>
              <a:t>cultural </a:t>
            </a:r>
            <a:r>
              <a:rPr lang="fr-BE" altLang="en-US" sz="1200" b="0" kern="0" cap="none" err="1">
                <a:solidFill>
                  <a:srgbClr val="F16EA0"/>
                </a:solidFill>
              </a:rPr>
              <a:t>heritage</a:t>
            </a:r>
            <a:endParaRPr lang="en-GB" altLang="en-US" sz="1200" b="0" kern="0" cap="none">
              <a:solidFill>
                <a:srgbClr val="F16EA0"/>
              </a:solidFill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12A73003-C7C5-476D-99AC-3EDBC447B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64" y="3213118"/>
            <a:ext cx="2402815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GB" altLang="en-US" sz="1200" b="0" kern="0" cap="none">
                <a:solidFill>
                  <a:srgbClr val="F16EA0"/>
                </a:solidFill>
              </a:rPr>
              <a:t>culture, health and wellbeing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DAAADAC-6F47-4703-89F0-464C21E23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84" y="3552076"/>
            <a:ext cx="2325207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 err="1">
                <a:solidFill>
                  <a:srgbClr val="F16EA0"/>
                </a:solidFill>
              </a:rPr>
              <a:t>governance</a:t>
            </a:r>
            <a:r>
              <a:rPr lang="fr-BE" altLang="en-US" sz="1200" b="0" kern="0" cap="none">
                <a:solidFill>
                  <a:srgbClr val="F16EA0"/>
                </a:solidFill>
              </a:rPr>
              <a:t> &amp; partnerships</a:t>
            </a:r>
            <a:endParaRPr lang="en-GB" altLang="en-US" sz="1200" b="0" kern="0" cap="none">
              <a:solidFill>
                <a:srgbClr val="F16EA0"/>
              </a:solidFill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47E33DA8-DA10-4637-8402-B81F0E50A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519" y="4603905"/>
            <a:ext cx="1890944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>
                <a:solidFill>
                  <a:srgbClr val="EF3E33"/>
                </a:solidFill>
              </a:rPr>
              <a:t>i</a:t>
            </a:r>
            <a:r>
              <a:rPr lang="en-GB" altLang="en-US" sz="1200" b="0" kern="0" cap="none" err="1">
                <a:solidFill>
                  <a:srgbClr val="EF3E33"/>
                </a:solidFill>
              </a:rPr>
              <a:t>nclusive</a:t>
            </a:r>
            <a:r>
              <a:rPr lang="en-GB" altLang="en-US" sz="1200" b="0" kern="0" cap="none">
                <a:solidFill>
                  <a:srgbClr val="EF3E33"/>
                </a:solidFill>
              </a:rPr>
              <a:t> communities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427C244F-0494-4F50-A5D5-C20712F10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627" y="4923973"/>
            <a:ext cx="1386879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 err="1">
                <a:solidFill>
                  <a:srgbClr val="EF3E33"/>
                </a:solidFill>
              </a:rPr>
              <a:t>fighting</a:t>
            </a:r>
            <a:r>
              <a:rPr lang="fr-BE" altLang="en-US" sz="1200" b="0" kern="0" cap="none">
                <a:solidFill>
                  <a:srgbClr val="EF3E33"/>
                </a:solidFill>
              </a:rPr>
              <a:t> </a:t>
            </a:r>
            <a:r>
              <a:rPr lang="fr-BE" altLang="en-US" sz="1200" b="0" kern="0" cap="none" err="1">
                <a:solidFill>
                  <a:srgbClr val="EF3E33"/>
                </a:solidFill>
              </a:rPr>
              <a:t>poverty</a:t>
            </a:r>
            <a:endParaRPr lang="en-GB" altLang="en-US" sz="1200" b="0" kern="0" cap="none">
              <a:solidFill>
                <a:srgbClr val="EF3E33"/>
              </a:solidFill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0E262D86-5E8D-4999-ADB7-C7C52A616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964" y="5244040"/>
            <a:ext cx="1386879" cy="29457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  <a:gd name="connsiteX0" fmla="*/ 0 w 6731518"/>
              <a:gd name="connsiteY0" fmla="*/ 0 h 541712"/>
              <a:gd name="connsiteX1" fmla="*/ 6705600 w 6731518"/>
              <a:gd name="connsiteY1" fmla="*/ 0 h 541712"/>
              <a:gd name="connsiteX2" fmla="*/ 6731518 w 6731518"/>
              <a:gd name="connsiteY2" fmla="*/ 541712 h 541712"/>
              <a:gd name="connsiteX3" fmla="*/ 0 w 6731518"/>
              <a:gd name="connsiteY3" fmla="*/ 533400 h 541712"/>
              <a:gd name="connsiteX4" fmla="*/ 0 w 6731518"/>
              <a:gd name="connsiteY4" fmla="*/ 0 h 541712"/>
              <a:gd name="connsiteX0" fmla="*/ 0 w 6998833"/>
              <a:gd name="connsiteY0" fmla="*/ 0 h 558546"/>
              <a:gd name="connsiteX1" fmla="*/ 6972915 w 6998833"/>
              <a:gd name="connsiteY1" fmla="*/ 16834 h 558546"/>
              <a:gd name="connsiteX2" fmla="*/ 6998833 w 6998833"/>
              <a:gd name="connsiteY2" fmla="*/ 558546 h 558546"/>
              <a:gd name="connsiteX3" fmla="*/ 267315 w 6998833"/>
              <a:gd name="connsiteY3" fmla="*/ 550234 h 558546"/>
              <a:gd name="connsiteX4" fmla="*/ 0 w 6998833"/>
              <a:gd name="connsiteY4" fmla="*/ 0 h 55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8833" h="558546">
                <a:moveTo>
                  <a:pt x="0" y="0"/>
                </a:moveTo>
                <a:lnTo>
                  <a:pt x="6972915" y="16834"/>
                </a:lnTo>
                <a:lnTo>
                  <a:pt x="6998833" y="558546"/>
                </a:lnTo>
                <a:lnTo>
                  <a:pt x="267315" y="55023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fr-BE" altLang="en-US" sz="1200" b="0" kern="0" cap="none">
                <a:solidFill>
                  <a:srgbClr val="EF3E33"/>
                </a:solidFill>
              </a:rPr>
              <a:t>social </a:t>
            </a:r>
            <a:r>
              <a:rPr lang="fr-BE" altLang="en-US" sz="1200" b="0" kern="0" cap="none" err="1">
                <a:solidFill>
                  <a:srgbClr val="EF3E33"/>
                </a:solidFill>
              </a:rPr>
              <a:t>cohesion</a:t>
            </a:r>
            <a:endParaRPr lang="en-GB" altLang="en-US" sz="1200" b="0" kern="0" cap="none">
              <a:solidFill>
                <a:srgbClr val="EF3E33"/>
              </a:solidFill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D044B469-BF62-42DA-928D-71F96FA6C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78188" y="3211009"/>
            <a:ext cx="1594189" cy="406103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6ACFF6"/>
                </a:solidFill>
              </a:rPr>
              <a:t>sustainable mobility in healthy cities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C3F2B6CC-AD4D-4837-B942-E87AE0DD1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5704" y="4548475"/>
            <a:ext cx="2672361" cy="285695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0093B1"/>
                </a:solidFill>
              </a:rPr>
              <a:t>upscaling of digital transformation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3233CE9-9AF6-4730-810F-9D691B8F7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826" y="4877847"/>
            <a:ext cx="1159932" cy="318967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0093B1"/>
                </a:solidFill>
              </a:rPr>
              <a:t>access to data</a:t>
            </a: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9D46DD27-9617-4AD5-BE71-4F5E1EB113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2380" y="5241758"/>
            <a:ext cx="2672361" cy="278771"/>
          </a:xfrm>
          <a:custGeom>
            <a:avLst/>
            <a:gdLst>
              <a:gd name="connsiteX0" fmla="*/ 0 w 6705600"/>
              <a:gd name="connsiteY0" fmla="*/ 0 h 533400"/>
              <a:gd name="connsiteX1" fmla="*/ 6705600 w 6705600"/>
              <a:gd name="connsiteY1" fmla="*/ 0 h 533400"/>
              <a:gd name="connsiteX2" fmla="*/ 6705600 w 6705600"/>
              <a:gd name="connsiteY2" fmla="*/ 533400 h 533400"/>
              <a:gd name="connsiteX3" fmla="*/ 0 w 6705600"/>
              <a:gd name="connsiteY3" fmla="*/ 533400 h 533400"/>
              <a:gd name="connsiteX4" fmla="*/ 0 w 6705600"/>
              <a:gd name="connsiteY4" fmla="*/ 0 h 533400"/>
              <a:gd name="connsiteX0" fmla="*/ 0 w 6705600"/>
              <a:gd name="connsiteY0" fmla="*/ 0 h 541712"/>
              <a:gd name="connsiteX1" fmla="*/ 6705600 w 6705600"/>
              <a:gd name="connsiteY1" fmla="*/ 0 h 541712"/>
              <a:gd name="connsiteX2" fmla="*/ 6531032 w 6705600"/>
              <a:gd name="connsiteY2" fmla="*/ 541712 h 541712"/>
              <a:gd name="connsiteX3" fmla="*/ 0 w 6705600"/>
              <a:gd name="connsiteY3" fmla="*/ 533400 h 541712"/>
              <a:gd name="connsiteX4" fmla="*/ 0 w 6705600"/>
              <a:gd name="connsiteY4" fmla="*/ 0 h 54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600" h="541712">
                <a:moveTo>
                  <a:pt x="0" y="0"/>
                </a:moveTo>
                <a:lnTo>
                  <a:pt x="6705600" y="0"/>
                </a:lnTo>
                <a:lnTo>
                  <a:pt x="6531032" y="541712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i="0" cap="all" baseline="0">
                <a:solidFill>
                  <a:schemeClr val="bg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5pPr>
            <a:lvl6pPr marL="3429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6pPr>
            <a:lvl7pPr marL="6858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7pPr>
            <a:lvl8pPr marL="10287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8pPr>
            <a:lvl9pPr marL="1371600" algn="r" rtl="0" fontAlgn="base">
              <a:spcBef>
                <a:spcPct val="0"/>
              </a:spcBef>
              <a:spcAft>
                <a:spcPct val="0"/>
              </a:spcAft>
              <a:defRPr sz="1800">
                <a:solidFill>
                  <a:srgbClr val="FF4000"/>
                </a:solidFill>
                <a:latin typeface="Trebuchet MS" pitchFamily="34" charset="0"/>
              </a:defRPr>
            </a:lvl9pPr>
          </a:lstStyle>
          <a:p>
            <a:pPr algn="r" eaLnBrk="1" hangingPunct="1"/>
            <a:r>
              <a:rPr lang="en-GB" altLang="en-US" sz="1200" b="0" kern="0" cap="none">
                <a:solidFill>
                  <a:srgbClr val="0093B1"/>
                </a:solidFill>
              </a:rPr>
              <a:t>effects of disruptive technologies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ED98A076-FF59-4688-862D-580C4D92D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6500" y="2860626"/>
            <a:ext cx="1136749" cy="113674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EB7A98F2-9AF7-436A-9B96-4021C22C58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3368" y="1363970"/>
            <a:ext cx="1151139" cy="115113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2F5DB499-1832-4B89-80B1-94C82DDF5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9694" y="4486350"/>
            <a:ext cx="1151124" cy="115112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86419ECE-F17F-4582-8A4B-617A092DB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1025" y="2855256"/>
            <a:ext cx="1151124" cy="114750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2D071A39-7056-46CF-BD1C-641F36F296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5733" y="4551513"/>
            <a:ext cx="1136800" cy="11368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0BE5E00E-6C04-418B-94A2-03C652A97264}"/>
              </a:ext>
            </a:extLst>
          </p:cNvPr>
          <p:cNvSpPr/>
          <p:nvPr/>
        </p:nvSpPr>
        <p:spPr>
          <a:xfrm flipH="1">
            <a:off x="6096000" y="3202619"/>
            <a:ext cx="452763" cy="45276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AE6504D-D62A-4F5D-9E94-EA32B4BAF76B}"/>
              </a:ext>
            </a:extLst>
          </p:cNvPr>
          <p:cNvCxnSpPr>
            <a:cxnSpLocks/>
            <a:stCxn id="24" idx="5"/>
            <a:endCxn id="23" idx="0"/>
          </p:cNvCxnSpPr>
          <p:nvPr/>
        </p:nvCxnSpPr>
        <p:spPr>
          <a:xfrm flipH="1">
            <a:off x="3944133" y="3589076"/>
            <a:ext cx="2218173" cy="962437"/>
          </a:xfrm>
          <a:prstGeom prst="line">
            <a:avLst/>
          </a:prstGeom>
          <a:ln w="19050">
            <a:solidFill>
              <a:srgbClr val="EF3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D6DE95A-5434-4248-AED5-9A7E6FDCF5FD}"/>
              </a:ext>
            </a:extLst>
          </p:cNvPr>
          <p:cNvCxnSpPr>
            <a:stCxn id="24" idx="3"/>
            <a:endCxn id="21" idx="0"/>
          </p:cNvCxnSpPr>
          <p:nvPr/>
        </p:nvCxnSpPr>
        <p:spPr>
          <a:xfrm>
            <a:off x="6482457" y="3589076"/>
            <a:ext cx="2022799" cy="897274"/>
          </a:xfrm>
          <a:prstGeom prst="line">
            <a:avLst/>
          </a:prstGeom>
          <a:ln w="19050">
            <a:solidFill>
              <a:srgbClr val="009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B9F6F92-710E-4B3E-9189-4AE778C10656}"/>
              </a:ext>
            </a:extLst>
          </p:cNvPr>
          <p:cNvCxnSpPr>
            <a:stCxn id="24" idx="2"/>
            <a:endCxn id="22" idx="1"/>
          </p:cNvCxnSpPr>
          <p:nvPr/>
        </p:nvCxnSpPr>
        <p:spPr>
          <a:xfrm>
            <a:off x="6548763" y="3429001"/>
            <a:ext cx="2872262" cy="7"/>
          </a:xfrm>
          <a:prstGeom prst="line">
            <a:avLst/>
          </a:prstGeom>
          <a:ln w="19050">
            <a:solidFill>
              <a:srgbClr val="6AC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6944498-CEDC-4761-B6F3-8BD3FF71CE64}"/>
              </a:ext>
            </a:extLst>
          </p:cNvPr>
          <p:cNvCxnSpPr>
            <a:cxnSpLocks/>
            <a:stCxn id="24" idx="1"/>
            <a:endCxn id="36" idx="1"/>
          </p:cNvCxnSpPr>
          <p:nvPr/>
        </p:nvCxnSpPr>
        <p:spPr>
          <a:xfrm flipV="1">
            <a:off x="6482457" y="1926105"/>
            <a:ext cx="1607791" cy="1342820"/>
          </a:xfrm>
          <a:prstGeom prst="line">
            <a:avLst/>
          </a:prstGeom>
          <a:ln w="19050">
            <a:solidFill>
              <a:srgbClr val="006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1D5551E-2536-4032-9BED-CF333BD271AC}"/>
              </a:ext>
            </a:extLst>
          </p:cNvPr>
          <p:cNvCxnSpPr>
            <a:stCxn id="24" idx="7"/>
            <a:endCxn id="19" idx="2"/>
          </p:cNvCxnSpPr>
          <p:nvPr/>
        </p:nvCxnSpPr>
        <p:spPr>
          <a:xfrm flipH="1" flipV="1">
            <a:off x="4618938" y="2515109"/>
            <a:ext cx="1543368" cy="753816"/>
          </a:xfrm>
          <a:prstGeom prst="line">
            <a:avLst/>
          </a:prstGeom>
          <a:ln w="19050">
            <a:solidFill>
              <a:srgbClr val="F792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D8658F4-6805-4572-855A-F1CB3FA62047}"/>
              </a:ext>
            </a:extLst>
          </p:cNvPr>
          <p:cNvCxnSpPr>
            <a:stCxn id="24" idx="6"/>
            <a:endCxn id="18" idx="3"/>
          </p:cNvCxnSpPr>
          <p:nvPr/>
        </p:nvCxnSpPr>
        <p:spPr>
          <a:xfrm flipH="1">
            <a:off x="3383249" y="3429001"/>
            <a:ext cx="2712751" cy="0"/>
          </a:xfrm>
          <a:prstGeom prst="line">
            <a:avLst/>
          </a:prstGeom>
          <a:ln w="19050">
            <a:solidFill>
              <a:srgbClr val="F16E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31">
            <a:extLst>
              <a:ext uri="{FF2B5EF4-FFF2-40B4-BE49-F238E27FC236}">
                <a16:creationId xmlns:a16="http://schemas.microsoft.com/office/drawing/2014/main" id="{65D54E3F-049F-4F24-B66B-74EDC8CB7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84" y="365125"/>
            <a:ext cx="1607167" cy="998845"/>
          </a:xfrm>
        </p:spPr>
        <p:txBody>
          <a:bodyPr>
            <a:normAutofit fontScale="90000"/>
          </a:bodyPr>
          <a:lstStyle/>
          <a:p>
            <a:r>
              <a:rPr lang="fr-BE" dirty="0"/>
              <a:t>FORUMS &amp; </a:t>
            </a:r>
            <a:r>
              <a:rPr lang="fr-BE" dirty="0" err="1"/>
              <a:t>Working</a:t>
            </a:r>
            <a:r>
              <a:rPr lang="fr-BE" dirty="0"/>
              <a:t> groups</a:t>
            </a:r>
            <a:endParaRPr lang="en-GB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B341B0B-D74D-4200-86DF-503EDEA17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7315" y="155363"/>
            <a:ext cx="1146079" cy="1146079"/>
          </a:xfrm>
          <a:prstGeom prst="rect">
            <a:avLst/>
          </a:prstGeom>
        </p:spPr>
      </p:pic>
      <p:sp>
        <p:nvSpPr>
          <p:cNvPr id="39" name="Right Brace 38">
            <a:extLst>
              <a:ext uri="{FF2B5EF4-FFF2-40B4-BE49-F238E27FC236}">
                <a16:creationId xmlns:a16="http://schemas.microsoft.com/office/drawing/2014/main" id="{E4B3164F-0065-4969-A7DF-2C39E07A067B}"/>
              </a:ext>
            </a:extLst>
          </p:cNvPr>
          <p:cNvSpPr/>
          <p:nvPr/>
        </p:nvSpPr>
        <p:spPr>
          <a:xfrm rot="5400000">
            <a:off x="5967093" y="3023152"/>
            <a:ext cx="695227" cy="6148292"/>
          </a:xfrm>
          <a:prstGeom prst="rightBrace">
            <a:avLst/>
          </a:prstGeom>
          <a:noFill/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9A234E39-3136-48D7-BC08-5500938D61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6772" y="5427113"/>
            <a:ext cx="1134787" cy="1134787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D346AE48-A004-4243-95A2-234AB728C6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92059" y="1350033"/>
            <a:ext cx="1148521" cy="115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07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9B2F030-DD62-43C2-B21F-52822D7ED37D}"/>
              </a:ext>
            </a:extLst>
          </p:cNvPr>
          <p:cNvCxnSpPr>
            <a:cxnSpLocks/>
            <a:endCxn id="78" idx="2"/>
          </p:cNvCxnSpPr>
          <p:nvPr/>
        </p:nvCxnSpPr>
        <p:spPr>
          <a:xfrm flipV="1">
            <a:off x="6494106" y="1235240"/>
            <a:ext cx="2669485" cy="1035588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BA8F8F5-BE53-4873-8DD9-662C85334566}"/>
              </a:ext>
            </a:extLst>
          </p:cNvPr>
          <p:cNvCxnSpPr>
            <a:cxnSpLocks/>
            <a:endCxn id="76" idx="0"/>
          </p:cNvCxnSpPr>
          <p:nvPr/>
        </p:nvCxnSpPr>
        <p:spPr>
          <a:xfrm>
            <a:off x="6285191" y="3124984"/>
            <a:ext cx="814140" cy="1580057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13">
            <a:extLst>
              <a:ext uri="{FF2B5EF4-FFF2-40B4-BE49-F238E27FC236}">
                <a16:creationId xmlns:a16="http://schemas.microsoft.com/office/drawing/2014/main" id="{DE8628DC-B1E0-479A-AEB0-33E8177AE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7961" y="1910473"/>
            <a:ext cx="1518746" cy="15187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D02786-6C82-4419-897E-E44CF34D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/>
              <a:t>Forums &amp; </a:t>
            </a:r>
            <a:r>
              <a:rPr lang="fr-BE" err="1"/>
              <a:t>working</a:t>
            </a:r>
            <a:r>
              <a:rPr lang="fr-BE"/>
              <a:t> groups</a:t>
            </a:r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3DF2403-2416-4CD1-BEBE-8C8A377434E5}"/>
              </a:ext>
            </a:extLst>
          </p:cNvPr>
          <p:cNvSpPr/>
          <p:nvPr/>
        </p:nvSpPr>
        <p:spPr>
          <a:xfrm>
            <a:off x="670674" y="1910473"/>
            <a:ext cx="2225555" cy="2164702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GB" sz="1400" b="1"/>
              <a:t>EUROPEAN NEIGHBOURHOOD POLICY &amp; ENLARGEMENT</a:t>
            </a:r>
          </a:p>
          <a:p>
            <a:pPr algn="ctr"/>
            <a:r>
              <a:rPr lang="en-GB" sz="1400" b="1" err="1"/>
              <a:t>Viennaa</a:t>
            </a:r>
            <a:endParaRPr lang="en-GB" sz="1400" b="1"/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C995015-6A85-4C78-B55E-01EA94FDD0E2}"/>
              </a:ext>
            </a:extLst>
          </p:cNvPr>
          <p:cNvCxnSpPr>
            <a:cxnSpLocks/>
            <a:stCxn id="14" idx="1"/>
            <a:endCxn id="70" idx="6"/>
          </p:cNvCxnSpPr>
          <p:nvPr/>
        </p:nvCxnSpPr>
        <p:spPr>
          <a:xfrm flipH="1">
            <a:off x="2896229" y="2669846"/>
            <a:ext cx="2441732" cy="322978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7CBD097A-296C-4CBB-84AE-FCE215202FE8}"/>
              </a:ext>
            </a:extLst>
          </p:cNvPr>
          <p:cNvSpPr/>
          <p:nvPr/>
        </p:nvSpPr>
        <p:spPr>
          <a:xfrm>
            <a:off x="2902611" y="4132317"/>
            <a:ext cx="1628280" cy="1583758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FOOD</a:t>
            </a:r>
          </a:p>
          <a:p>
            <a:pPr algn="ctr"/>
            <a:r>
              <a:rPr lang="fr-BE" sz="1400" b="1"/>
              <a:t>Milan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5CCC5AD-ABFD-45A5-858C-39843F1FC853}"/>
              </a:ext>
            </a:extLst>
          </p:cNvPr>
          <p:cNvSpPr/>
          <p:nvPr/>
        </p:nvSpPr>
        <p:spPr>
          <a:xfrm>
            <a:off x="6285191" y="4705041"/>
            <a:ext cx="1628280" cy="1583758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PUBLIC SERVICES</a:t>
            </a:r>
          </a:p>
          <a:p>
            <a:pPr algn="ctr"/>
            <a:r>
              <a:rPr lang="fr-BE" sz="1400" b="1"/>
              <a:t>Nantes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A0488D5-EE4E-4CFC-A4B8-4D2C89BAF7CF}"/>
              </a:ext>
            </a:extLst>
          </p:cNvPr>
          <p:cNvSpPr/>
          <p:nvPr/>
        </p:nvSpPr>
        <p:spPr>
          <a:xfrm>
            <a:off x="9426399" y="2831335"/>
            <a:ext cx="1735079" cy="1687637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SUBSTANCE ABUSE PREVENTION</a:t>
            </a:r>
          </a:p>
          <a:p>
            <a:pPr algn="ctr"/>
            <a:r>
              <a:rPr lang="fr-BE" sz="1400" b="1"/>
              <a:t>Oslo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F0CEE6A-28C7-4500-B234-9630F01DEE12}"/>
              </a:ext>
            </a:extLst>
          </p:cNvPr>
          <p:cNvSpPr/>
          <p:nvPr/>
        </p:nvSpPr>
        <p:spPr>
          <a:xfrm>
            <a:off x="9163591" y="443361"/>
            <a:ext cx="1628280" cy="1583758"/>
          </a:xfrm>
          <a:prstGeom prst="ellipse">
            <a:avLst/>
          </a:prstGeom>
          <a:solidFill>
            <a:srgbClr val="B43C9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sz="1400" b="1"/>
              <a:t>CHILDREN &amp; YOUNG PEOPLE</a:t>
            </a:r>
          </a:p>
          <a:p>
            <a:pPr algn="ctr"/>
            <a:r>
              <a:rPr lang="fr-BE" sz="1400" b="1"/>
              <a:t>Leeds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61DEDEC-5886-43D4-AEFC-E8E10F061FB9}"/>
              </a:ext>
            </a:extLst>
          </p:cNvPr>
          <p:cNvCxnSpPr>
            <a:cxnSpLocks/>
            <a:endCxn id="75" idx="7"/>
          </p:cNvCxnSpPr>
          <p:nvPr/>
        </p:nvCxnSpPr>
        <p:spPr>
          <a:xfrm flipH="1">
            <a:off x="4292435" y="3124984"/>
            <a:ext cx="1190362" cy="1239269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1EC9387-A113-426F-8B38-7E59B22FD8A3}"/>
              </a:ext>
            </a:extLst>
          </p:cNvPr>
          <p:cNvCxnSpPr>
            <a:cxnSpLocks/>
            <a:stCxn id="14" idx="3"/>
            <a:endCxn id="77" idx="2"/>
          </p:cNvCxnSpPr>
          <p:nvPr/>
        </p:nvCxnSpPr>
        <p:spPr>
          <a:xfrm>
            <a:off x="6856707" y="2669846"/>
            <a:ext cx="2569692" cy="1005308"/>
          </a:xfrm>
          <a:prstGeom prst="line">
            <a:avLst/>
          </a:prstGeom>
          <a:ln w="19050">
            <a:solidFill>
              <a:srgbClr val="B43C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7635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ustom 1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3D42CB9ED618438FB89859A7DA2F61" ma:contentTypeVersion="11" ma:contentTypeDescription="Create a new document." ma:contentTypeScope="" ma:versionID="36cee43d226244df8c8d1ebf1948fbf0">
  <xsd:schema xmlns:xsd="http://www.w3.org/2001/XMLSchema" xmlns:xs="http://www.w3.org/2001/XMLSchema" xmlns:p="http://schemas.microsoft.com/office/2006/metadata/properties" xmlns:ns2="bba9e6b4-5649-4ff2-8943-c84c69f4b26e" xmlns:ns3="1c6125f1-d776-4a0c-b4f4-58d3ef681171" targetNamespace="http://schemas.microsoft.com/office/2006/metadata/properties" ma:root="true" ma:fieldsID="6f139bdce6c73e36f05453b6fecc7f4f" ns2:_="" ns3:_="">
    <xsd:import namespace="bba9e6b4-5649-4ff2-8943-c84c69f4b26e"/>
    <xsd:import namespace="1c6125f1-d776-4a0c-b4f4-58d3ef6811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a9e6b4-5649-4ff2-8943-c84c69f4b2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6125f1-d776-4a0c-b4f4-58d3ef68117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46C7B3-3325-4508-B870-1A59EF5526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490A6F-F9DC-4CC1-90F9-DEC1FF6F57C0}">
  <ds:schemaRefs>
    <ds:schemaRef ds:uri="1c6125f1-d776-4a0c-b4f4-58d3ef681171"/>
    <ds:schemaRef ds:uri="bba9e6b4-5649-4ff2-8943-c84c69f4b26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5FFF9B4-90F5-4574-8B7F-CA00BF0EBA26}">
  <ds:schemaRefs>
    <ds:schemaRef ds:uri="http://schemas.microsoft.com/office/2006/documentManagement/types"/>
    <ds:schemaRef ds:uri="http://www.w3.org/XML/1998/namespace"/>
    <ds:schemaRef ds:uri="1c6125f1-d776-4a0c-b4f4-58d3ef681171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bba9e6b4-5649-4ff2-8943-c84c69f4b26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650</Words>
  <Application>Microsoft Office PowerPoint</Application>
  <PresentationFormat>Widescreen</PresentationFormat>
  <Paragraphs>207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3" baseType="lpstr">
      <vt:lpstr>Arial</vt:lpstr>
      <vt:lpstr>Myriad Pro</vt:lpstr>
      <vt:lpstr>Trebuchet MS</vt:lpstr>
      <vt:lpstr>Default Design</vt:lpstr>
      <vt:lpstr>Presentazione standard di PowerPoint</vt:lpstr>
      <vt:lpstr>140+ cities across europe</vt:lpstr>
      <vt:lpstr>VISION AND MISSION</vt:lpstr>
      <vt:lpstr>Our work</vt:lpstr>
      <vt:lpstr>Our work</vt:lpstr>
      <vt:lpstr>OUR work in numbers in 2019</vt:lpstr>
      <vt:lpstr>City leaders agenda for the eu</vt:lpstr>
      <vt:lpstr>FORUMS &amp; Working groups</vt:lpstr>
      <vt:lpstr>Forums &amp; working groups</vt:lpstr>
      <vt:lpstr>Forums &amp; working groups</vt:lpstr>
      <vt:lpstr>Forums &amp; working groups</vt:lpstr>
      <vt:lpstr>Forums &amp; working groups</vt:lpstr>
      <vt:lpstr>Forums &amp; working groups</vt:lpstr>
      <vt:lpstr>Forums &amp; working groups</vt:lpstr>
      <vt:lpstr>Forums &amp; working groups</vt:lpstr>
      <vt:lpstr>Forums &amp; working groups</vt:lpstr>
      <vt:lpstr>   Projects</vt:lpstr>
      <vt:lpstr>Running campaign: 100 days, 100 ways – Eu do it better with cities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Wilma Dragonetti</dc:creator>
  <cp:lastModifiedBy>Giancarlo Viola</cp:lastModifiedBy>
  <cp:revision>3</cp:revision>
  <dcterms:created xsi:type="dcterms:W3CDTF">2020-01-28T12:18:55Z</dcterms:created>
  <dcterms:modified xsi:type="dcterms:W3CDTF">2020-11-03T18:15:48Z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0x0101007C3D42CB9ED618438FB89859A7DA2F61</vt:lpwstr>
  </property>
</Properties>
</file>