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68" r:id="rId3"/>
    <p:sldId id="274" r:id="rId4"/>
    <p:sldId id="282" r:id="rId5"/>
    <p:sldId id="283" r:id="rId6"/>
    <p:sldId id="284" r:id="rId7"/>
    <p:sldId id="285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96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E28FCE-22B3-4D43-907D-CB2336053B4A}" type="datetimeFigureOut">
              <a:rPr lang="fr-BE" smtClean="0"/>
              <a:t>02-11-20</a:t>
            </a:fld>
            <a:endParaRPr lang="fr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E8FD49-D18D-466D-801C-31BBB34D4C0C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20346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B944AF-C55B-441E-B9C7-9A0DF9F89CE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2611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B944AF-C55B-441E-B9C7-9A0DF9F89CE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22941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100" b="1" i="0" u="non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B944AF-C55B-441E-B9C7-9A0DF9F89CE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41233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100" b="1" i="0" u="non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B944AF-C55B-441E-B9C7-9A0DF9F89CE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28750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100" b="1" i="0" u="non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B944AF-C55B-441E-B9C7-9A0DF9F89CE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2875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hyperlink" Target="https://vimeo.com/276166071" TargetMode="Externa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1C73256F-8A72-4E63-8D8C-855F6D4A494C}"/>
              </a:ext>
            </a:extLst>
          </p:cNvPr>
          <p:cNvSpPr txBox="1"/>
          <p:nvPr userDrawn="1"/>
        </p:nvSpPr>
        <p:spPr>
          <a:xfrm>
            <a:off x="2878600" y="2096311"/>
            <a:ext cx="6434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solidFill>
                  <a:srgbClr val="FF2349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Innovative Solutions in the Delivery of Social Services</a:t>
            </a:r>
            <a:endParaRPr lang="en-GB" sz="4400" dirty="0">
              <a:solidFill>
                <a:srgbClr val="FF2349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72B725-F34C-4880-8D6A-DF9D6074C650}"/>
              </a:ext>
            </a:extLst>
          </p:cNvPr>
          <p:cNvSpPr txBox="1"/>
          <p:nvPr userDrawn="1"/>
        </p:nvSpPr>
        <p:spPr>
          <a:xfrm>
            <a:off x="2878600" y="3542861"/>
            <a:ext cx="643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D2B99"/>
                </a:solidFill>
                <a:latin typeface="Calibri" panose="020F0502020204030204" pitchFamily="34" charset="0"/>
              </a:rPr>
              <a:t>31</a:t>
            </a:r>
            <a:r>
              <a:rPr lang="en-GB" baseline="30000" dirty="0">
                <a:solidFill>
                  <a:srgbClr val="0D2B99"/>
                </a:solidFill>
                <a:latin typeface="Calibri" panose="020F0502020204030204" pitchFamily="34" charset="0"/>
              </a:rPr>
              <a:t>st</a:t>
            </a:r>
            <a:r>
              <a:rPr lang="en-GB" dirty="0">
                <a:solidFill>
                  <a:srgbClr val="0D2B99"/>
                </a:solidFill>
                <a:latin typeface="Calibri" panose="020F0502020204030204" pitchFamily="34" charset="0"/>
              </a:rPr>
              <a:t> October, Armenia                        Alfonso Lara Montero, ESN CEO</a:t>
            </a:r>
          </a:p>
        </p:txBody>
      </p:sp>
    </p:spTree>
    <p:extLst>
      <p:ext uri="{BB962C8B-B14F-4D97-AF65-F5344CB8AC3E}">
        <p14:creationId xmlns:p14="http://schemas.microsoft.com/office/powerpoint/2010/main" val="2514882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6">
            <a:extLst>
              <a:ext uri="{FF2B5EF4-FFF2-40B4-BE49-F238E27FC236}">
                <a16:creationId xmlns:a16="http://schemas.microsoft.com/office/drawing/2014/main" id="{5F202288-E122-424F-B17E-BF35FBE74F4F}"/>
              </a:ext>
            </a:extLst>
          </p:cNvPr>
          <p:cNvSpPr/>
          <p:nvPr userDrawn="1"/>
        </p:nvSpPr>
        <p:spPr bwMode="auto">
          <a:xfrm>
            <a:off x="0" y="1"/>
            <a:ext cx="12192000" cy="1303506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solidFill>
            <a:srgbClr val="0D2B99"/>
          </a:solidFill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73256F-8A72-4E63-8D8C-855F6D4A494C}"/>
              </a:ext>
            </a:extLst>
          </p:cNvPr>
          <p:cNvSpPr txBox="1"/>
          <p:nvPr userDrawn="1"/>
        </p:nvSpPr>
        <p:spPr>
          <a:xfrm>
            <a:off x="214716" y="113350"/>
            <a:ext cx="46594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MEMBERSHIP DEVELOPMENT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6DB1439D-6920-419A-9D41-91C2F2267F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179466" y="1693855"/>
            <a:ext cx="6068988" cy="363651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D2B99"/>
                </a:solidFill>
              </a:defRPr>
            </a:lvl1pPr>
            <a:lvl2pPr>
              <a:defRPr>
                <a:solidFill>
                  <a:srgbClr val="0D2B99"/>
                </a:solidFill>
              </a:defRPr>
            </a:lvl2pPr>
            <a:lvl3pPr>
              <a:defRPr>
                <a:solidFill>
                  <a:srgbClr val="FF2349"/>
                </a:solidFill>
              </a:defRPr>
            </a:lvl3pPr>
            <a:lvl4pPr>
              <a:defRPr>
                <a:solidFill>
                  <a:srgbClr val="0D2B99"/>
                </a:solidFill>
              </a:defRPr>
            </a:lvl4pPr>
            <a:lvl5pPr>
              <a:defRPr>
                <a:solidFill>
                  <a:srgbClr val="0D2B99"/>
                </a:solidFill>
              </a:defRPr>
            </a:lvl5pPr>
          </a:lstStyle>
          <a:p>
            <a:pPr lvl="0"/>
            <a:r>
              <a:rPr lang="en-US" dirty="0"/>
              <a:t>Urban poverty</a:t>
            </a:r>
          </a:p>
          <a:p>
            <a:pPr lvl="1"/>
            <a:r>
              <a:rPr lang="en-US" dirty="0"/>
              <a:t>the need for an Urban SDG?</a:t>
            </a:r>
          </a:p>
          <a:p>
            <a:pPr lvl="0"/>
            <a:r>
              <a:rPr lang="en-US" dirty="0"/>
              <a:t> Public-private partnership at the local level</a:t>
            </a:r>
          </a:p>
          <a:p>
            <a:pPr lvl="1"/>
            <a:r>
              <a:rPr lang="en-US" dirty="0"/>
              <a:t>ESN’s partnership development scheme</a:t>
            </a:r>
          </a:p>
          <a:p>
            <a:pPr lvl="0"/>
            <a:r>
              <a:rPr lang="en-US" dirty="0"/>
              <a:t>Does urban employment mean inclusion?</a:t>
            </a:r>
          </a:p>
          <a:p>
            <a:pPr lvl="1"/>
            <a:r>
              <a:rPr lang="en-US" dirty="0"/>
              <a:t>ESN’s Inclusive Activation approach</a:t>
            </a:r>
          </a:p>
          <a:p>
            <a:pPr lvl="0"/>
            <a:r>
              <a:rPr lang="en-US" dirty="0"/>
              <a:t>From Quality of Care to Quality of Life</a:t>
            </a:r>
          </a:p>
          <a:p>
            <a:pPr lvl="1"/>
            <a:r>
              <a:rPr lang="en-US" dirty="0"/>
              <a:t>Why Milan is a perfect opportunity to bring cities together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0AFE3C0-A2D5-4274-96F7-29614FA95763}"/>
              </a:ext>
            </a:extLst>
          </p:cNvPr>
          <p:cNvSpPr/>
          <p:nvPr userDrawn="1"/>
        </p:nvSpPr>
        <p:spPr>
          <a:xfrm>
            <a:off x="214716" y="503698"/>
            <a:ext cx="450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Why ESN social services in major cities</a:t>
            </a:r>
          </a:p>
        </p:txBody>
      </p:sp>
      <p:pic>
        <p:nvPicPr>
          <p:cNvPr id="1026" name="Picture 2" descr="Image result for european capitals">
            <a:extLst>
              <a:ext uri="{FF2B5EF4-FFF2-40B4-BE49-F238E27FC236}">
                <a16:creationId xmlns:a16="http://schemas.microsoft.com/office/drawing/2014/main" id="{5CD0DE21-B00E-430F-ACA6-7387830D4B9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9022" y="1132351"/>
            <a:ext cx="3642978" cy="24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6475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CDD08D8-AFE3-4C8B-B6AA-8D7BF39260BF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2112491" y="1630380"/>
            <a:ext cx="5698819" cy="3636511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 2" charset="2"/>
              <a:buChar char=""/>
              <a:tabLst/>
              <a:defRPr>
                <a:solidFill>
                  <a:srgbClr val="0D2B99"/>
                </a:solidFill>
              </a:defRPr>
            </a:lvl1pPr>
            <a:lvl2pPr>
              <a:defRPr>
                <a:solidFill>
                  <a:srgbClr val="0D2B99"/>
                </a:solidFill>
              </a:defRPr>
            </a:lvl2pPr>
            <a:lvl3pPr>
              <a:defRPr>
                <a:solidFill>
                  <a:srgbClr val="0D2B99"/>
                </a:solidFill>
              </a:defRPr>
            </a:lvl3pPr>
            <a:lvl4pPr>
              <a:defRPr>
                <a:solidFill>
                  <a:srgbClr val="0D2B99"/>
                </a:solidFill>
              </a:defRPr>
            </a:lvl4pPr>
          </a:lstStyle>
          <a:p>
            <a:pPr lvl="0"/>
            <a:r>
              <a:rPr lang="en-US" dirty="0"/>
              <a:t>Reaching members via inbox</a:t>
            </a:r>
          </a:p>
          <a:p>
            <a:pPr lvl="0"/>
            <a:r>
              <a:rPr lang="en-US" dirty="0"/>
              <a:t>Connecting members – direct responses</a:t>
            </a:r>
          </a:p>
          <a:p>
            <a:pPr lvl="0"/>
            <a:r>
              <a:rPr lang="en-US" dirty="0"/>
              <a:t>Facilitating conversations</a:t>
            </a:r>
          </a:p>
          <a:p>
            <a:pPr lvl="0"/>
            <a:r>
              <a:rPr lang="en-US" dirty="0"/>
              <a:t>Promoting good practice</a:t>
            </a:r>
          </a:p>
          <a:p>
            <a:pPr lvl="0"/>
            <a:r>
              <a:rPr lang="en-US" dirty="0"/>
              <a:t>Promoting events for members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 2" charset="2"/>
              <a:buChar char=""/>
              <a:tabLst/>
              <a:defRPr/>
            </a:pPr>
            <a:r>
              <a:rPr lang="en-US" dirty="0"/>
              <a:t>Gathering feedback and input on ESN’s work</a:t>
            </a:r>
          </a:p>
          <a:p>
            <a:pPr lvl="0"/>
            <a:endParaRPr lang="en-US" dirty="0"/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74899F68-6103-4ABC-A703-ADE4F10BD171}"/>
              </a:ext>
            </a:extLst>
          </p:cNvPr>
          <p:cNvSpPr/>
          <p:nvPr userDrawn="1"/>
        </p:nvSpPr>
        <p:spPr bwMode="auto">
          <a:xfrm>
            <a:off x="0" y="0"/>
            <a:ext cx="12192000" cy="1303506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solidFill>
            <a:srgbClr val="0D2B99"/>
          </a:solidFill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47BB157-32AA-4CD1-A8D8-6CCE71760BA6}"/>
              </a:ext>
            </a:extLst>
          </p:cNvPr>
          <p:cNvSpPr txBox="1"/>
          <p:nvPr userDrawn="1"/>
        </p:nvSpPr>
        <p:spPr>
          <a:xfrm>
            <a:off x="214716" y="113350"/>
            <a:ext cx="20505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ESN Connect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E67CE41-2D9E-49ED-99C3-B1722525521F}"/>
              </a:ext>
            </a:extLst>
          </p:cNvPr>
          <p:cNvSpPr/>
          <p:nvPr userDrawn="1"/>
        </p:nvSpPr>
        <p:spPr>
          <a:xfrm>
            <a:off x="214716" y="503698"/>
            <a:ext cx="29754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 tailored social medium</a:t>
            </a:r>
          </a:p>
        </p:txBody>
      </p:sp>
    </p:spTree>
    <p:extLst>
      <p:ext uri="{BB962C8B-B14F-4D97-AF65-F5344CB8AC3E}">
        <p14:creationId xmlns:p14="http://schemas.microsoft.com/office/powerpoint/2010/main" val="37243619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6">
            <a:extLst>
              <a:ext uri="{FF2B5EF4-FFF2-40B4-BE49-F238E27FC236}">
                <a16:creationId xmlns:a16="http://schemas.microsoft.com/office/drawing/2014/main" id="{5F202288-E122-424F-B17E-BF35FBE74F4F}"/>
              </a:ext>
            </a:extLst>
          </p:cNvPr>
          <p:cNvSpPr/>
          <p:nvPr userDrawn="1"/>
        </p:nvSpPr>
        <p:spPr bwMode="auto">
          <a:xfrm>
            <a:off x="0" y="1"/>
            <a:ext cx="12192000" cy="1303506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solidFill>
            <a:srgbClr val="0D2B99"/>
          </a:solidFill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73256F-8A72-4E63-8D8C-855F6D4A494C}"/>
              </a:ext>
            </a:extLst>
          </p:cNvPr>
          <p:cNvSpPr txBox="1"/>
          <p:nvPr userDrawn="1"/>
        </p:nvSpPr>
        <p:spPr>
          <a:xfrm>
            <a:off x="214716" y="113350"/>
            <a:ext cx="7076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EUROPEAN SOCIAL SERVICES CONFERENCE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6DB1439D-6920-419A-9D41-91C2F2267F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240445" y="1310203"/>
            <a:ext cx="7711110" cy="4456040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 2" charset="2"/>
              <a:buNone/>
              <a:tabLst/>
              <a:defRPr>
                <a:solidFill>
                  <a:srgbClr val="0D2B99"/>
                </a:solidFill>
              </a:defRPr>
            </a:lvl1pPr>
            <a:lvl2pPr marL="74295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 2" charset="2"/>
              <a:buChar char=""/>
              <a:tabLst/>
              <a:defRPr lang="en-US" sz="1600" kern="1200">
                <a:solidFill>
                  <a:srgbClr val="0D2B99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rgbClr val="FF2349"/>
                </a:solidFill>
              </a:defRPr>
            </a:lvl3pPr>
            <a:lvl4pPr>
              <a:defRPr>
                <a:solidFill>
                  <a:srgbClr val="0D2B99"/>
                </a:solidFill>
              </a:defRPr>
            </a:lvl4pPr>
            <a:lvl5pPr>
              <a:defRPr>
                <a:solidFill>
                  <a:srgbClr val="0D2B99"/>
                </a:solidFill>
              </a:defRPr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 2" charset="2"/>
              <a:buChar char=""/>
              <a:tabLst/>
              <a:defRPr/>
            </a:pPr>
            <a:r>
              <a:rPr lang="en-GB" sz="1800" b="1" dirty="0">
                <a:solidFill>
                  <a:srgbClr val="0D2B99"/>
                </a:solidFill>
              </a:rPr>
              <a:t>26th ESSC in Seville :</a:t>
            </a:r>
            <a:r>
              <a:rPr lang="en-US" dirty="0"/>
              <a:t> </a:t>
            </a:r>
          </a:p>
          <a:p>
            <a:pPr marL="74295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 2" charset="2"/>
              <a:buChar char=""/>
              <a:tabLst/>
              <a:defRPr/>
            </a:pPr>
            <a:r>
              <a:rPr lang="en-US" dirty="0"/>
              <a:t>91% of excellent or good evaluations</a:t>
            </a:r>
          </a:p>
          <a:p>
            <a:pPr marL="74295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 2" charset="2"/>
              <a:buChar char=""/>
              <a:tabLst/>
              <a:defRPr/>
            </a:pPr>
            <a:r>
              <a:rPr lang="en-US" sz="1600" dirty="0"/>
              <a:t>Video </a:t>
            </a:r>
            <a:r>
              <a:rPr lang="en-GB" sz="1600" dirty="0">
                <a:solidFill>
                  <a:schemeClr val="tx1"/>
                </a:solidFill>
                <a:hlinkClick r:id="rId2"/>
              </a:rPr>
              <a:t>Link</a:t>
            </a:r>
            <a:endParaRPr lang="en-GB" sz="1600" dirty="0">
              <a:solidFill>
                <a:schemeClr val="tx1"/>
              </a:solidFill>
            </a:endParaRPr>
          </a:p>
          <a:p>
            <a:pPr marL="74295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 2" charset="2"/>
              <a:buChar char=""/>
              <a:tabLst/>
              <a:defRPr/>
            </a:pPr>
            <a:endParaRPr lang="en-GB" sz="1800" dirty="0">
              <a:solidFill>
                <a:schemeClr val="tx1"/>
              </a:solidFill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 2" charset="2"/>
              <a:buChar char=""/>
              <a:tabLst/>
              <a:defRPr/>
            </a:pPr>
            <a:r>
              <a:rPr lang="en-GB" sz="1800" b="1" dirty="0">
                <a:solidFill>
                  <a:srgbClr val="0D2B99"/>
                </a:solidFill>
              </a:rPr>
              <a:t>27th ESSC in Milan :</a:t>
            </a:r>
            <a:r>
              <a:rPr lang="en-US" dirty="0"/>
              <a:t> </a:t>
            </a:r>
          </a:p>
          <a:p>
            <a:pPr marL="74295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 2" charset="2"/>
              <a:buChar char=""/>
              <a:tabLst/>
              <a:defRPr/>
            </a:pPr>
            <a:r>
              <a:rPr lang="en-GB" sz="1600" b="1" dirty="0">
                <a:solidFill>
                  <a:srgbClr val="0D2B99"/>
                </a:solidFill>
              </a:rPr>
              <a:t>Venue:</a:t>
            </a:r>
            <a:r>
              <a:rPr lang="en-US" dirty="0"/>
              <a:t> Hotel Marriott in via Giorgio Washington (city center)</a:t>
            </a:r>
          </a:p>
          <a:p>
            <a:pPr marL="74295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 2" charset="2"/>
              <a:buChar char=""/>
              <a:tabLst/>
              <a:defRPr/>
            </a:pPr>
            <a:r>
              <a:rPr lang="en-GB" sz="1600" b="1" dirty="0">
                <a:solidFill>
                  <a:srgbClr val="0D2B99"/>
                </a:solidFill>
              </a:rPr>
              <a:t>Theme:</a:t>
            </a:r>
            <a:r>
              <a:rPr lang="en-US" dirty="0"/>
              <a:t> Striving for Quality: From Quality of Care to Quality of Life</a:t>
            </a:r>
          </a:p>
          <a:p>
            <a:pPr marL="74295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 2" charset="2"/>
              <a:buChar char=""/>
              <a:tabLst/>
              <a:defRPr/>
            </a:pPr>
            <a:r>
              <a:rPr lang="en-GB" sz="1600" b="1" dirty="0">
                <a:solidFill>
                  <a:srgbClr val="0D2B99"/>
                </a:solidFill>
              </a:rPr>
              <a:t>Call for contributions:</a:t>
            </a:r>
            <a:r>
              <a:rPr lang="en-US" dirty="0"/>
              <a:t> Launch on 25th September</a:t>
            </a:r>
          </a:p>
          <a:p>
            <a:pPr marL="74295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 2" charset="2"/>
              <a:buChar char=""/>
              <a:tabLst/>
              <a:defRPr/>
            </a:pPr>
            <a:r>
              <a:rPr lang="en-GB" sz="1600" b="1" dirty="0">
                <a:solidFill>
                  <a:srgbClr val="0D2B99"/>
                </a:solidFill>
              </a:rPr>
              <a:t>Advisory Committee:</a:t>
            </a:r>
            <a:r>
              <a:rPr lang="en-US" dirty="0"/>
              <a:t> Involved in the selection process </a:t>
            </a:r>
          </a:p>
          <a:p>
            <a:pPr marL="74295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 2" charset="2"/>
              <a:buChar char=""/>
              <a:tabLst/>
              <a:defRPr/>
            </a:pPr>
            <a:r>
              <a:rPr lang="en-GB" sz="1600" b="1" dirty="0">
                <a:solidFill>
                  <a:srgbClr val="0D2B99"/>
                </a:solidFill>
              </a:rPr>
              <a:t>Speakers confirmed: </a:t>
            </a:r>
            <a:r>
              <a:rPr lang="en-US" dirty="0"/>
              <a:t>John Bolton, Henrik Eriksson</a:t>
            </a:r>
          </a:p>
          <a:p>
            <a:pPr marL="74295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 2" charset="2"/>
              <a:buChar char=""/>
              <a:tabLst/>
              <a:defRPr/>
            </a:pPr>
            <a:r>
              <a:rPr lang="en-GB" sz="1600" b="1" dirty="0">
                <a:solidFill>
                  <a:srgbClr val="0D2B99"/>
                </a:solidFill>
              </a:rPr>
              <a:t>Partners: </a:t>
            </a:r>
            <a:r>
              <a:rPr lang="en-US" dirty="0"/>
              <a:t>in discussion with SAP, IBM, Up Group, </a:t>
            </a:r>
            <a:r>
              <a:rPr lang="en-US" dirty="0" err="1"/>
              <a:t>Edenred</a:t>
            </a:r>
            <a:endParaRPr lang="en-US" dirty="0"/>
          </a:p>
          <a:p>
            <a:pPr marL="74295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 2" charset="2"/>
              <a:buChar char=""/>
              <a:tabLst/>
              <a:defRPr/>
            </a:pP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0AFE3C0-A2D5-4274-96F7-29614FA95763}"/>
              </a:ext>
            </a:extLst>
          </p:cNvPr>
          <p:cNvSpPr/>
          <p:nvPr userDrawn="1"/>
        </p:nvSpPr>
        <p:spPr>
          <a:xfrm>
            <a:off x="214716" y="503698"/>
            <a:ext cx="28953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Milan, 5</a:t>
            </a:r>
            <a:r>
              <a:rPr lang="en-US" baseline="30000" dirty="0"/>
              <a:t>th</a:t>
            </a:r>
            <a:r>
              <a:rPr lang="en-US" dirty="0"/>
              <a:t> – 7</a:t>
            </a:r>
            <a:r>
              <a:rPr lang="en-US" baseline="30000" dirty="0"/>
              <a:t>th</a:t>
            </a:r>
            <a:r>
              <a:rPr lang="en-US" dirty="0"/>
              <a:t> June 2019</a:t>
            </a:r>
          </a:p>
        </p:txBody>
      </p:sp>
    </p:spTree>
    <p:extLst>
      <p:ext uri="{BB962C8B-B14F-4D97-AF65-F5344CB8AC3E}">
        <p14:creationId xmlns:p14="http://schemas.microsoft.com/office/powerpoint/2010/main" val="33097752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914761" y="4148376"/>
            <a:ext cx="6793445" cy="434974"/>
          </a:xfrm>
          <a:prstGeom prst="rect">
            <a:avLst/>
          </a:prstGeom>
          <a:noFill/>
        </p:spPr>
        <p:txBody>
          <a:bodyPr anchor="t"/>
          <a:lstStyle>
            <a:lvl1pPr marL="0" indent="0" algn="l">
              <a:buNone/>
              <a:defRPr>
                <a:solidFill>
                  <a:srgbClr val="0D2B99"/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Subtitle. Lower case. Blue. Don’t exceed this length.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73256F-8A72-4E63-8D8C-855F6D4A494C}"/>
              </a:ext>
            </a:extLst>
          </p:cNvPr>
          <p:cNvSpPr txBox="1"/>
          <p:nvPr userDrawn="1"/>
        </p:nvSpPr>
        <p:spPr>
          <a:xfrm>
            <a:off x="2827209" y="2701826"/>
            <a:ext cx="573682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FF2349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TITLE. RED. IN CAPITAL. </a:t>
            </a:r>
          </a:p>
          <a:p>
            <a:r>
              <a:rPr lang="en-GB" sz="4400" b="1" dirty="0">
                <a:solidFill>
                  <a:srgbClr val="FF2349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MAX LENGTH</a:t>
            </a:r>
            <a:endParaRPr lang="en-GB" sz="4400" dirty="0">
              <a:solidFill>
                <a:srgbClr val="FF2349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0424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6">
            <a:extLst>
              <a:ext uri="{FF2B5EF4-FFF2-40B4-BE49-F238E27FC236}">
                <a16:creationId xmlns:a16="http://schemas.microsoft.com/office/drawing/2014/main" id="{5F202288-E122-424F-B17E-BF35FBE74F4F}"/>
              </a:ext>
            </a:extLst>
          </p:cNvPr>
          <p:cNvSpPr/>
          <p:nvPr userDrawn="1"/>
        </p:nvSpPr>
        <p:spPr bwMode="auto">
          <a:xfrm>
            <a:off x="0" y="1"/>
            <a:ext cx="12192000" cy="1303506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solidFill>
            <a:srgbClr val="0D2B99"/>
          </a:solidFill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73256F-8A72-4E63-8D8C-855F6D4A494C}"/>
              </a:ext>
            </a:extLst>
          </p:cNvPr>
          <p:cNvSpPr txBox="1"/>
          <p:nvPr userDrawn="1"/>
        </p:nvSpPr>
        <p:spPr>
          <a:xfrm>
            <a:off x="214716" y="113350"/>
            <a:ext cx="36615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European Social Network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0AFE3C0-A2D5-4274-96F7-29614FA95763}"/>
              </a:ext>
            </a:extLst>
          </p:cNvPr>
          <p:cNvSpPr/>
          <p:nvPr userDrawn="1"/>
        </p:nvSpPr>
        <p:spPr>
          <a:xfrm>
            <a:off x="214716" y="503698"/>
            <a:ext cx="16450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Our Activities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C84503-3EEC-4620-A24F-6AE421DB1F4C}"/>
              </a:ext>
            </a:extLst>
          </p:cNvPr>
          <p:cNvSpPr txBox="1"/>
          <p:nvPr userDrawn="1"/>
        </p:nvSpPr>
        <p:spPr>
          <a:xfrm>
            <a:off x="2453786" y="1726380"/>
            <a:ext cx="50740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GB" dirty="0">
                <a:solidFill>
                  <a:srgbClr val="0D2B99"/>
                </a:solidFill>
              </a:rPr>
              <a:t>Who are we?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endParaRPr lang="en-GB" sz="1800" dirty="0">
              <a:solidFill>
                <a:srgbClr val="0D2B99"/>
              </a:solidFill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GB" sz="1800" dirty="0">
                <a:solidFill>
                  <a:srgbClr val="0D2B99"/>
                </a:solidFill>
              </a:rPr>
              <a:t>What do we do?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0389AD9-6E53-4C39-A6D9-4FA643285AD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9362" y="1134414"/>
            <a:ext cx="3862638" cy="257634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63818D8-2F2D-4B97-858C-2E0642502E4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784591" y="3710763"/>
            <a:ext cx="3407409" cy="1303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218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6">
            <a:extLst>
              <a:ext uri="{FF2B5EF4-FFF2-40B4-BE49-F238E27FC236}">
                <a16:creationId xmlns:a16="http://schemas.microsoft.com/office/drawing/2014/main" id="{5F202288-E122-424F-B17E-BF35FBE74F4F}"/>
              </a:ext>
            </a:extLst>
          </p:cNvPr>
          <p:cNvSpPr/>
          <p:nvPr userDrawn="1"/>
        </p:nvSpPr>
        <p:spPr bwMode="auto">
          <a:xfrm>
            <a:off x="0" y="1"/>
            <a:ext cx="12192000" cy="1303506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solidFill>
            <a:srgbClr val="0D2B99"/>
          </a:solidFill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62011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CDD08D8-AFE3-4C8B-B6AA-8D7BF39260BF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2112491" y="1630380"/>
            <a:ext cx="5698819" cy="363651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D2B99"/>
                </a:solidFill>
              </a:defRPr>
            </a:lvl1pPr>
            <a:lvl2pPr>
              <a:defRPr>
                <a:solidFill>
                  <a:srgbClr val="0D2B99"/>
                </a:solidFill>
              </a:defRPr>
            </a:lvl2pPr>
            <a:lvl3pPr>
              <a:defRPr>
                <a:solidFill>
                  <a:srgbClr val="0D2B99"/>
                </a:solidFill>
              </a:defRPr>
            </a:lvl3pPr>
            <a:lvl4pPr>
              <a:defRPr>
                <a:solidFill>
                  <a:srgbClr val="0D2B99"/>
                </a:solidFill>
              </a:defRPr>
            </a:lvl4pPr>
          </a:lstStyle>
          <a:p>
            <a:pPr lvl="0"/>
            <a:r>
              <a:rPr lang="en-US" dirty="0"/>
              <a:t>If adding a square image</a:t>
            </a:r>
          </a:p>
          <a:p>
            <a:pPr lvl="0"/>
            <a:r>
              <a:rPr lang="en-US" dirty="0"/>
              <a:t>Bottom right corner meets red line</a:t>
            </a:r>
          </a:p>
          <a:p>
            <a:pPr lvl="0"/>
            <a:r>
              <a:rPr lang="en-US" dirty="0"/>
              <a:t>Top meets blue box</a:t>
            </a:r>
          </a:p>
          <a:p>
            <a:pPr lvl="0"/>
            <a:r>
              <a:rPr lang="en-US" dirty="0"/>
              <a:t>Keep it short</a:t>
            </a:r>
          </a:p>
          <a:p>
            <a:pPr lvl="0"/>
            <a:r>
              <a:rPr lang="en-US" dirty="0"/>
              <a:t>Don’t worry</a:t>
            </a:r>
          </a:p>
          <a:p>
            <a:pPr lvl="0"/>
            <a:r>
              <a:rPr lang="en-US" dirty="0"/>
              <a:t>Image helps</a:t>
            </a:r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74899F68-6103-4ABC-A703-ADE4F10BD171}"/>
              </a:ext>
            </a:extLst>
          </p:cNvPr>
          <p:cNvSpPr/>
          <p:nvPr userDrawn="1"/>
        </p:nvSpPr>
        <p:spPr bwMode="auto">
          <a:xfrm>
            <a:off x="0" y="0"/>
            <a:ext cx="12192000" cy="1303506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solidFill>
            <a:srgbClr val="0D2B99"/>
          </a:solidFill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052A6B2-9A25-412D-825D-8711EB466F4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11539" y="1134463"/>
            <a:ext cx="3980462" cy="398046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47BB157-32AA-4CD1-A8D8-6CCE71760BA6}"/>
              </a:ext>
            </a:extLst>
          </p:cNvPr>
          <p:cNvSpPr txBox="1"/>
          <p:nvPr userDrawn="1"/>
        </p:nvSpPr>
        <p:spPr>
          <a:xfrm>
            <a:off x="214716" y="113350"/>
            <a:ext cx="54625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HEADING. DON’T EXCEED LENGTH.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E67CE41-2D9E-49ED-99C3-B1722525521F}"/>
              </a:ext>
            </a:extLst>
          </p:cNvPr>
          <p:cNvSpPr/>
          <p:nvPr userDrawn="1"/>
        </p:nvSpPr>
        <p:spPr>
          <a:xfrm>
            <a:off x="214716" y="503698"/>
            <a:ext cx="61414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Subtitle. Lower case. Don’t exceed the length of this.</a:t>
            </a:r>
          </a:p>
        </p:txBody>
      </p:sp>
    </p:spTree>
    <p:extLst>
      <p:ext uri="{BB962C8B-B14F-4D97-AF65-F5344CB8AC3E}">
        <p14:creationId xmlns:p14="http://schemas.microsoft.com/office/powerpoint/2010/main" val="1169368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CDD08D8-AFE3-4C8B-B6AA-8D7BF39260BF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2112491" y="1630380"/>
            <a:ext cx="5698819" cy="363651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D2B99"/>
                </a:solidFill>
              </a:defRPr>
            </a:lvl1pPr>
            <a:lvl2pPr>
              <a:defRPr>
                <a:solidFill>
                  <a:srgbClr val="0D2B99"/>
                </a:solidFill>
              </a:defRPr>
            </a:lvl2pPr>
            <a:lvl3pPr>
              <a:defRPr>
                <a:solidFill>
                  <a:srgbClr val="0D2B99"/>
                </a:solidFill>
              </a:defRPr>
            </a:lvl3pPr>
            <a:lvl4pPr>
              <a:defRPr>
                <a:solidFill>
                  <a:srgbClr val="0D2B99"/>
                </a:solidFill>
              </a:defRPr>
            </a:lvl4pPr>
          </a:lstStyle>
          <a:p>
            <a:pPr lvl="0"/>
            <a:r>
              <a:rPr lang="en-US" dirty="0"/>
              <a:t>If adding a rectangle image</a:t>
            </a:r>
          </a:p>
          <a:p>
            <a:pPr lvl="0"/>
            <a:r>
              <a:rPr lang="en-US" dirty="0"/>
              <a:t>Top meets blue box</a:t>
            </a:r>
          </a:p>
          <a:p>
            <a:pPr lvl="0"/>
            <a:r>
              <a:rPr lang="en-US" dirty="0"/>
              <a:t>Keep text short</a:t>
            </a:r>
          </a:p>
          <a:p>
            <a:pPr lvl="0"/>
            <a:r>
              <a:rPr lang="en-US" dirty="0"/>
              <a:t>Don’t worry</a:t>
            </a:r>
          </a:p>
          <a:p>
            <a:pPr lvl="0"/>
            <a:r>
              <a:rPr lang="en-US" dirty="0"/>
              <a:t>Image helps</a:t>
            </a:r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74899F68-6103-4ABC-A703-ADE4F10BD171}"/>
              </a:ext>
            </a:extLst>
          </p:cNvPr>
          <p:cNvSpPr/>
          <p:nvPr userDrawn="1"/>
        </p:nvSpPr>
        <p:spPr bwMode="auto">
          <a:xfrm>
            <a:off x="0" y="0"/>
            <a:ext cx="12192000" cy="1303506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solidFill>
            <a:srgbClr val="0D2B99"/>
          </a:solidFill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5B70430-E715-4467-AFD3-0062E08A69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04616" y="1134561"/>
            <a:ext cx="5087384" cy="317598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9119EAE-C9CC-4924-AFE5-17ED67AB0CB2}"/>
              </a:ext>
            </a:extLst>
          </p:cNvPr>
          <p:cNvSpPr txBox="1"/>
          <p:nvPr userDrawn="1"/>
        </p:nvSpPr>
        <p:spPr>
          <a:xfrm>
            <a:off x="214716" y="113350"/>
            <a:ext cx="54625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HEADING. DON’T EXCEED LENGTH.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A62E1EF-EC68-4DDE-8DE9-169F15D33628}"/>
              </a:ext>
            </a:extLst>
          </p:cNvPr>
          <p:cNvSpPr/>
          <p:nvPr userDrawn="1"/>
        </p:nvSpPr>
        <p:spPr>
          <a:xfrm>
            <a:off x="214716" y="503698"/>
            <a:ext cx="61414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Subtitle. Lower case. Don’t exceed the length of this.</a:t>
            </a:r>
          </a:p>
        </p:txBody>
      </p:sp>
    </p:spTree>
    <p:extLst>
      <p:ext uri="{BB962C8B-B14F-4D97-AF65-F5344CB8AC3E}">
        <p14:creationId xmlns:p14="http://schemas.microsoft.com/office/powerpoint/2010/main" val="756447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6">
            <a:extLst>
              <a:ext uri="{FF2B5EF4-FFF2-40B4-BE49-F238E27FC236}">
                <a16:creationId xmlns:a16="http://schemas.microsoft.com/office/drawing/2014/main" id="{5F202288-E122-424F-B17E-BF35FBE74F4F}"/>
              </a:ext>
            </a:extLst>
          </p:cNvPr>
          <p:cNvSpPr/>
          <p:nvPr userDrawn="1"/>
        </p:nvSpPr>
        <p:spPr bwMode="auto">
          <a:xfrm>
            <a:off x="0" y="1"/>
            <a:ext cx="12192000" cy="1303506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solidFill>
            <a:srgbClr val="0D2B99"/>
          </a:solidFill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73256F-8A72-4E63-8D8C-855F6D4A494C}"/>
              </a:ext>
            </a:extLst>
          </p:cNvPr>
          <p:cNvSpPr txBox="1"/>
          <p:nvPr userDrawn="1"/>
        </p:nvSpPr>
        <p:spPr>
          <a:xfrm>
            <a:off x="214716" y="113350"/>
            <a:ext cx="29017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GROUP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6DB1439D-6920-419A-9D41-91C2F2267F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453786" y="1724427"/>
            <a:ext cx="7284428" cy="363651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D2B99"/>
                </a:solidFill>
              </a:defRPr>
            </a:lvl1pPr>
            <a:lvl2pPr>
              <a:defRPr>
                <a:solidFill>
                  <a:srgbClr val="0D2B99"/>
                </a:solidFill>
              </a:defRPr>
            </a:lvl2pPr>
            <a:lvl3pPr>
              <a:defRPr>
                <a:solidFill>
                  <a:srgbClr val="FF2349"/>
                </a:solidFill>
              </a:defRPr>
            </a:lvl3pPr>
            <a:lvl4pPr>
              <a:defRPr>
                <a:solidFill>
                  <a:srgbClr val="0D2B99"/>
                </a:solidFill>
              </a:defRPr>
            </a:lvl4pPr>
            <a:lvl5pPr>
              <a:defRPr>
                <a:solidFill>
                  <a:srgbClr val="0D2B99"/>
                </a:solidFill>
              </a:defRPr>
            </a:lvl5pPr>
          </a:lstStyle>
          <a:p>
            <a:pPr lvl="0"/>
            <a:r>
              <a:rPr lang="en-US" dirty="0"/>
              <a:t>Top left corner of the text box in line the blue point (triangle)</a:t>
            </a:r>
          </a:p>
          <a:p>
            <a:pPr lvl="0"/>
            <a:r>
              <a:rPr lang="en-US" dirty="0"/>
              <a:t>List items you are talking about</a:t>
            </a:r>
          </a:p>
          <a:p>
            <a:pPr lvl="0"/>
            <a:r>
              <a:rPr lang="en-US" dirty="0"/>
              <a:t>Items with the same priority</a:t>
            </a:r>
          </a:p>
          <a:p>
            <a:pPr lvl="1"/>
            <a:r>
              <a:rPr lang="en-US" dirty="0"/>
              <a:t>Items with lesser priority</a:t>
            </a:r>
          </a:p>
          <a:p>
            <a:pPr lvl="2"/>
            <a:r>
              <a:rPr lang="en-US" dirty="0"/>
              <a:t>Items with even lesser priority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0AFE3C0-A2D5-4274-96F7-29614FA95763}"/>
              </a:ext>
            </a:extLst>
          </p:cNvPr>
          <p:cNvSpPr/>
          <p:nvPr userDrawn="1"/>
        </p:nvSpPr>
        <p:spPr>
          <a:xfrm>
            <a:off x="214716" y="503698"/>
            <a:ext cx="56781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Sustainable Development Goals 1</a:t>
            </a:r>
            <a:r>
              <a:rPr lang="en-US" baseline="30000" dirty="0"/>
              <a:t>st</a:t>
            </a:r>
            <a:r>
              <a:rPr lang="en-US" dirty="0"/>
              <a:t> – 2</a:t>
            </a:r>
            <a:r>
              <a:rPr lang="en-US" baseline="30000" dirty="0"/>
              <a:t>nd</a:t>
            </a:r>
            <a:r>
              <a:rPr lang="en-US" dirty="0"/>
              <a:t> October</a:t>
            </a:r>
          </a:p>
        </p:txBody>
      </p:sp>
    </p:spTree>
    <p:extLst>
      <p:ext uri="{BB962C8B-B14F-4D97-AF65-F5344CB8AC3E}">
        <p14:creationId xmlns:p14="http://schemas.microsoft.com/office/powerpoint/2010/main" val="2077040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6">
            <a:extLst>
              <a:ext uri="{FF2B5EF4-FFF2-40B4-BE49-F238E27FC236}">
                <a16:creationId xmlns:a16="http://schemas.microsoft.com/office/drawing/2014/main" id="{5F202288-E122-424F-B17E-BF35FBE74F4F}"/>
              </a:ext>
            </a:extLst>
          </p:cNvPr>
          <p:cNvSpPr/>
          <p:nvPr userDrawn="1"/>
        </p:nvSpPr>
        <p:spPr bwMode="auto">
          <a:xfrm>
            <a:off x="0" y="1"/>
            <a:ext cx="12192000" cy="1303506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solidFill>
            <a:srgbClr val="0D2B99"/>
          </a:solidFill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73256F-8A72-4E63-8D8C-855F6D4A494C}"/>
              </a:ext>
            </a:extLst>
          </p:cNvPr>
          <p:cNvSpPr txBox="1"/>
          <p:nvPr userDrawn="1"/>
        </p:nvSpPr>
        <p:spPr>
          <a:xfrm>
            <a:off x="214716" y="113350"/>
            <a:ext cx="29017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GROUP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6DB1439D-6920-419A-9D41-91C2F2267F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453786" y="1724427"/>
            <a:ext cx="7284428" cy="363651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D2B99"/>
                </a:solidFill>
              </a:defRPr>
            </a:lvl1pPr>
            <a:lvl2pPr>
              <a:defRPr>
                <a:solidFill>
                  <a:srgbClr val="0D2B99"/>
                </a:solidFill>
              </a:defRPr>
            </a:lvl2pPr>
            <a:lvl3pPr>
              <a:defRPr>
                <a:solidFill>
                  <a:srgbClr val="FF2349"/>
                </a:solidFill>
              </a:defRPr>
            </a:lvl3pPr>
            <a:lvl4pPr>
              <a:defRPr>
                <a:solidFill>
                  <a:srgbClr val="0D2B99"/>
                </a:solidFill>
              </a:defRPr>
            </a:lvl4pPr>
            <a:lvl5pPr>
              <a:defRPr>
                <a:solidFill>
                  <a:srgbClr val="0D2B99"/>
                </a:solidFill>
              </a:defRPr>
            </a:lvl5pPr>
          </a:lstStyle>
          <a:p>
            <a:pPr lvl="0"/>
            <a:r>
              <a:rPr lang="en-US" dirty="0"/>
              <a:t>Top left corner of the text box in line the blue point (triangle)</a:t>
            </a:r>
          </a:p>
          <a:p>
            <a:pPr lvl="0"/>
            <a:r>
              <a:rPr lang="en-US" dirty="0"/>
              <a:t>List items you are talking about</a:t>
            </a:r>
          </a:p>
          <a:p>
            <a:pPr lvl="0"/>
            <a:r>
              <a:rPr lang="en-US" dirty="0"/>
              <a:t>Items with the same priority</a:t>
            </a:r>
          </a:p>
          <a:p>
            <a:pPr lvl="1"/>
            <a:r>
              <a:rPr lang="en-US" dirty="0"/>
              <a:t>Items with lesser priority</a:t>
            </a:r>
          </a:p>
          <a:p>
            <a:pPr lvl="2"/>
            <a:r>
              <a:rPr lang="en-US" dirty="0"/>
              <a:t>Items with even lesser priority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0AFE3C0-A2D5-4274-96F7-29614FA95763}"/>
              </a:ext>
            </a:extLst>
          </p:cNvPr>
          <p:cNvSpPr/>
          <p:nvPr userDrawn="1"/>
        </p:nvSpPr>
        <p:spPr>
          <a:xfrm>
            <a:off x="214716" y="503698"/>
            <a:ext cx="58977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Integrated Care and Support, 29</a:t>
            </a:r>
            <a:r>
              <a:rPr lang="en-US" baseline="30000" dirty="0"/>
              <a:t>th</a:t>
            </a:r>
            <a:r>
              <a:rPr lang="en-US" dirty="0"/>
              <a:t> – 30</a:t>
            </a:r>
            <a:r>
              <a:rPr lang="en-US" baseline="30000" dirty="0"/>
              <a:t>th</a:t>
            </a:r>
            <a:r>
              <a:rPr lang="en-US" dirty="0"/>
              <a:t> November</a:t>
            </a:r>
          </a:p>
        </p:txBody>
      </p:sp>
    </p:spTree>
    <p:extLst>
      <p:ext uri="{BB962C8B-B14F-4D97-AF65-F5344CB8AC3E}">
        <p14:creationId xmlns:p14="http://schemas.microsoft.com/office/powerpoint/2010/main" val="694586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6">
            <a:extLst>
              <a:ext uri="{FF2B5EF4-FFF2-40B4-BE49-F238E27FC236}">
                <a16:creationId xmlns:a16="http://schemas.microsoft.com/office/drawing/2014/main" id="{5F202288-E122-424F-B17E-BF35FBE74F4F}"/>
              </a:ext>
            </a:extLst>
          </p:cNvPr>
          <p:cNvSpPr/>
          <p:nvPr userDrawn="1"/>
        </p:nvSpPr>
        <p:spPr bwMode="auto">
          <a:xfrm>
            <a:off x="0" y="1"/>
            <a:ext cx="12192000" cy="1303506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solidFill>
            <a:srgbClr val="0D2B99"/>
          </a:solidFill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73256F-8A72-4E63-8D8C-855F6D4A494C}"/>
              </a:ext>
            </a:extLst>
          </p:cNvPr>
          <p:cNvSpPr txBox="1"/>
          <p:nvPr userDrawn="1"/>
        </p:nvSpPr>
        <p:spPr>
          <a:xfrm>
            <a:off x="214716" y="113350"/>
            <a:ext cx="369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EUROPEAN SEMESTER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6DB1439D-6920-419A-9D41-91C2F2267F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453786" y="1724427"/>
            <a:ext cx="7284428" cy="363651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D2B99"/>
                </a:solidFill>
              </a:defRPr>
            </a:lvl1pPr>
            <a:lvl2pPr>
              <a:defRPr>
                <a:solidFill>
                  <a:srgbClr val="0D2B99"/>
                </a:solidFill>
              </a:defRPr>
            </a:lvl2pPr>
            <a:lvl3pPr>
              <a:defRPr>
                <a:solidFill>
                  <a:srgbClr val="FF2349"/>
                </a:solidFill>
              </a:defRPr>
            </a:lvl3pPr>
            <a:lvl4pPr>
              <a:defRPr>
                <a:solidFill>
                  <a:srgbClr val="0D2B99"/>
                </a:solidFill>
              </a:defRPr>
            </a:lvl4pPr>
            <a:lvl5pPr>
              <a:defRPr>
                <a:solidFill>
                  <a:srgbClr val="0D2B99"/>
                </a:solidFill>
              </a:defRPr>
            </a:lvl5pPr>
          </a:lstStyle>
          <a:p>
            <a:pPr lvl="0"/>
            <a:r>
              <a:rPr lang="en-US" dirty="0"/>
              <a:t>Top left corner of the text box in line the blue point (triangle)</a:t>
            </a:r>
          </a:p>
          <a:p>
            <a:pPr lvl="0"/>
            <a:r>
              <a:rPr lang="en-US" dirty="0"/>
              <a:t>List items you are talking about</a:t>
            </a:r>
          </a:p>
          <a:p>
            <a:pPr lvl="0"/>
            <a:r>
              <a:rPr lang="en-US" dirty="0"/>
              <a:t>Items with the same priority</a:t>
            </a:r>
          </a:p>
          <a:p>
            <a:pPr lvl="1"/>
            <a:r>
              <a:rPr lang="en-US" dirty="0"/>
              <a:t>Items with lesser priority</a:t>
            </a:r>
          </a:p>
          <a:p>
            <a:pPr lvl="2"/>
            <a:r>
              <a:rPr lang="en-US" dirty="0"/>
              <a:t>Items with even lesser priority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0AFE3C0-A2D5-4274-96F7-29614FA95763}"/>
              </a:ext>
            </a:extLst>
          </p:cNvPr>
          <p:cNvSpPr/>
          <p:nvPr userDrawn="1"/>
        </p:nvSpPr>
        <p:spPr>
          <a:xfrm>
            <a:off x="214716" y="503698"/>
            <a:ext cx="16466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-------------------</a:t>
            </a:r>
          </a:p>
        </p:txBody>
      </p:sp>
    </p:spTree>
    <p:extLst>
      <p:ext uri="{BB962C8B-B14F-4D97-AF65-F5344CB8AC3E}">
        <p14:creationId xmlns:p14="http://schemas.microsoft.com/office/powerpoint/2010/main" val="1089981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6">
            <a:extLst>
              <a:ext uri="{FF2B5EF4-FFF2-40B4-BE49-F238E27FC236}">
                <a16:creationId xmlns:a16="http://schemas.microsoft.com/office/drawing/2014/main" id="{5F202288-E122-424F-B17E-BF35FBE74F4F}"/>
              </a:ext>
            </a:extLst>
          </p:cNvPr>
          <p:cNvSpPr/>
          <p:nvPr userDrawn="1"/>
        </p:nvSpPr>
        <p:spPr bwMode="auto">
          <a:xfrm>
            <a:off x="0" y="1"/>
            <a:ext cx="12192000" cy="1303506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solidFill>
            <a:srgbClr val="0D2B99"/>
          </a:solidFill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73256F-8A72-4E63-8D8C-855F6D4A494C}"/>
              </a:ext>
            </a:extLst>
          </p:cNvPr>
          <p:cNvSpPr txBox="1"/>
          <p:nvPr userDrawn="1"/>
        </p:nvSpPr>
        <p:spPr>
          <a:xfrm>
            <a:off x="214716" y="113350"/>
            <a:ext cx="36103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MEMBERSHIP REPORT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0AFE3C0-A2D5-4274-96F7-29614FA95763}"/>
              </a:ext>
            </a:extLst>
          </p:cNvPr>
          <p:cNvSpPr/>
          <p:nvPr userDrawn="1"/>
        </p:nvSpPr>
        <p:spPr>
          <a:xfrm>
            <a:off x="214716" y="503698"/>
            <a:ext cx="16049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2018 update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C66B38C-2D5C-4788-93A8-56A97086E069}"/>
              </a:ext>
            </a:extLst>
          </p:cNvPr>
          <p:cNvSpPr txBox="1"/>
          <p:nvPr userDrawn="1"/>
        </p:nvSpPr>
        <p:spPr>
          <a:xfrm>
            <a:off x="2453786" y="1416856"/>
            <a:ext cx="728442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GB" b="1" dirty="0">
                <a:solidFill>
                  <a:srgbClr val="0D2B99"/>
                </a:solidFill>
              </a:rPr>
              <a:t>Members gained</a:t>
            </a:r>
            <a:r>
              <a:rPr lang="en-GB" dirty="0">
                <a:solidFill>
                  <a:srgbClr val="0D2B99"/>
                </a:solidFill>
              </a:rPr>
              <a:t>: 8 Members</a:t>
            </a:r>
            <a:br>
              <a:rPr lang="en-GB" dirty="0">
                <a:solidFill>
                  <a:srgbClr val="0D2B99"/>
                </a:solidFill>
              </a:rPr>
            </a:br>
            <a:endParaRPr lang="en-GB" dirty="0">
              <a:solidFill>
                <a:srgbClr val="0D2B99"/>
              </a:solidFill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GB" b="1" dirty="0">
                <a:solidFill>
                  <a:srgbClr val="0D2B99"/>
                </a:solidFill>
              </a:rPr>
              <a:t>Members lost</a:t>
            </a:r>
            <a:r>
              <a:rPr lang="en-GB" dirty="0">
                <a:solidFill>
                  <a:srgbClr val="0D2B99"/>
                </a:solidFill>
              </a:rPr>
              <a:t>: 8 Members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GB" dirty="0">
                <a:solidFill>
                  <a:srgbClr val="0D2B99"/>
                </a:solidFill>
              </a:rPr>
              <a:t>Countries lost – Bulgaria, Norway, Faroe Islands</a:t>
            </a:r>
            <a:br>
              <a:rPr lang="en-GB" dirty="0">
                <a:solidFill>
                  <a:srgbClr val="0D2B99"/>
                </a:solidFill>
              </a:rPr>
            </a:br>
            <a:endParaRPr lang="en-GB" dirty="0">
              <a:solidFill>
                <a:srgbClr val="0D2B99"/>
              </a:solidFill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GB" dirty="0">
                <a:solidFill>
                  <a:srgbClr val="0D2B99"/>
                </a:solidFill>
              </a:rPr>
              <a:t>Board assistance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GB" dirty="0">
                <a:solidFill>
                  <a:srgbClr val="0D2B99"/>
                </a:solidFill>
              </a:rPr>
              <a:t>Sweden, Netherlands</a:t>
            </a:r>
            <a:br>
              <a:rPr lang="en-GB" dirty="0">
                <a:solidFill>
                  <a:srgbClr val="0D2B99"/>
                </a:solidFill>
              </a:rPr>
            </a:br>
            <a:endParaRPr lang="en-GB" dirty="0">
              <a:solidFill>
                <a:srgbClr val="0D2B99"/>
              </a:solidFill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GB" b="1" dirty="0">
                <a:solidFill>
                  <a:srgbClr val="0D2B99"/>
                </a:solidFill>
              </a:rPr>
              <a:t>Event</a:t>
            </a:r>
            <a:r>
              <a:rPr lang="en-GB" dirty="0">
                <a:solidFill>
                  <a:srgbClr val="0D2B99"/>
                </a:solidFill>
              </a:rPr>
              <a:t>: Inclusive Activation Seminar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GB" dirty="0">
                <a:solidFill>
                  <a:srgbClr val="0D2B99"/>
                </a:solidFill>
              </a:rPr>
              <a:t>Austrian membership development</a:t>
            </a:r>
            <a:br>
              <a:rPr lang="en-GB" dirty="0">
                <a:solidFill>
                  <a:srgbClr val="0D2B99"/>
                </a:solidFill>
              </a:rPr>
            </a:br>
            <a:endParaRPr lang="en-GB" dirty="0">
              <a:solidFill>
                <a:srgbClr val="0D2B99"/>
              </a:solidFill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GB" b="1" dirty="0">
                <a:solidFill>
                  <a:srgbClr val="0D2B99"/>
                </a:solidFill>
              </a:rPr>
              <a:t>Event</a:t>
            </a:r>
            <a:r>
              <a:rPr lang="en-GB" dirty="0">
                <a:solidFill>
                  <a:srgbClr val="0D2B99"/>
                </a:solidFill>
              </a:rPr>
              <a:t>: Sustainable Development Goals working group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GB" dirty="0">
                <a:solidFill>
                  <a:srgbClr val="0D2B99"/>
                </a:solidFill>
              </a:rPr>
              <a:t>Global membership development</a:t>
            </a:r>
          </a:p>
        </p:txBody>
      </p:sp>
    </p:spTree>
    <p:extLst>
      <p:ext uri="{BB962C8B-B14F-4D97-AF65-F5344CB8AC3E}">
        <p14:creationId xmlns:p14="http://schemas.microsoft.com/office/powerpoint/2010/main" val="2138565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23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Freeform 6">
            <a:extLst>
              <a:ext uri="{FF2B5EF4-FFF2-40B4-BE49-F238E27FC236}">
                <a16:creationId xmlns:a16="http://schemas.microsoft.com/office/drawing/2014/main" id="{853A2ACE-EAF6-4210-A100-A408BA7C8D94}"/>
              </a:ext>
            </a:extLst>
          </p:cNvPr>
          <p:cNvSpPr/>
          <p:nvPr userDrawn="1"/>
        </p:nvSpPr>
        <p:spPr bwMode="auto">
          <a:xfrm>
            <a:off x="0" y="0"/>
            <a:ext cx="12192000" cy="6335881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solidFill>
            <a:schemeClr val="tx1"/>
          </a:solidFill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343F6E4B-3291-4BA5-BDF3-A2DAE3DB3FF9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328802" y="202540"/>
            <a:ext cx="2189320" cy="78968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0464DFDA-B537-4183-892C-C31A3DF8CB2D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9855423" y="47674"/>
            <a:ext cx="2007775" cy="1129374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79376108-0F2D-4A04-8D6D-91E97A282235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802" y="5599633"/>
            <a:ext cx="1661618" cy="266147"/>
          </a:xfrm>
          <a:prstGeom prst="rect">
            <a:avLst/>
          </a:prstGeom>
        </p:spPr>
      </p:pic>
      <p:sp>
        <p:nvSpPr>
          <p:cNvPr id="52" name="Right Triangle 51">
            <a:extLst>
              <a:ext uri="{FF2B5EF4-FFF2-40B4-BE49-F238E27FC236}">
                <a16:creationId xmlns:a16="http://schemas.microsoft.com/office/drawing/2014/main" id="{500FFE7F-10FE-4640-8E46-A6A5F8C599F9}"/>
              </a:ext>
            </a:extLst>
          </p:cNvPr>
          <p:cNvSpPr/>
          <p:nvPr userDrawn="1"/>
        </p:nvSpPr>
        <p:spPr>
          <a:xfrm rot="16200000">
            <a:off x="7048169" y="843205"/>
            <a:ext cx="912018" cy="9375644"/>
          </a:xfrm>
          <a:prstGeom prst="rtTriangle">
            <a:avLst/>
          </a:prstGeom>
          <a:solidFill>
            <a:srgbClr val="FF23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9135945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4.jpg"/><Relationship Id="rId7" Type="http://schemas.openxmlformats.org/officeDocument/2006/relationships/image" Target="cid:image004.jpg@01D6AED5.0F6FA390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jpeg"/><Relationship Id="rId5" Type="http://schemas.openxmlformats.org/officeDocument/2006/relationships/image" Target="../media/image15.jpg"/><Relationship Id="rId4" Type="http://schemas.openxmlformats.org/officeDocument/2006/relationships/hyperlink" Target="https://essc-eu.org/" TargetMode="External"/><Relationship Id="rId9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alessandra.perna@esn-eu.org" TargetMode="External"/><Relationship Id="rId2" Type="http://schemas.openxmlformats.org/officeDocument/2006/relationships/hyperlink" Target="https://www.esn-eu.org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hyperlink" Target="mailto:laura.mangeng@esn-eu.or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B71D1A3-471E-44F8-B98D-7D4475D6293A}"/>
              </a:ext>
            </a:extLst>
          </p:cNvPr>
          <p:cNvSpPr/>
          <p:nvPr/>
        </p:nvSpPr>
        <p:spPr>
          <a:xfrm>
            <a:off x="2963807" y="2051695"/>
            <a:ext cx="6501008" cy="191648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D0813B1-9950-413F-9B27-843858D87C92}"/>
              </a:ext>
            </a:extLst>
          </p:cNvPr>
          <p:cNvSpPr txBox="1"/>
          <p:nvPr/>
        </p:nvSpPr>
        <p:spPr>
          <a:xfrm>
            <a:off x="1371600" y="1590030"/>
            <a:ext cx="96854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5400" b="1" i="0" u="none" strike="noStrike" kern="1200" cap="none" spc="0" normalizeH="0" baseline="0" noProof="0" dirty="0">
                <a:ln>
                  <a:noFill/>
                </a:ln>
                <a:solidFill>
                  <a:srgbClr val="FF234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European Social Network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4841650-E3C7-4FA3-A461-B5BC3756F402}"/>
              </a:ext>
            </a:extLst>
          </p:cNvPr>
          <p:cNvSpPr txBox="1"/>
          <p:nvPr/>
        </p:nvSpPr>
        <p:spPr>
          <a:xfrm>
            <a:off x="1813760" y="2699694"/>
            <a:ext cx="88011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srgbClr val="0D2B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Comuni lombardi, Comuni europei: partnership, collaborazione e partecipazione per migliori opportunità di sviluppo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i="1" dirty="0">
                <a:solidFill>
                  <a:srgbClr val="0D2B99"/>
                </a:solidFill>
                <a:latin typeface="Calibri" panose="020F0502020204030204" pitchFamily="34" charset="0"/>
              </a:rPr>
              <a:t>Il </a:t>
            </a:r>
            <a:r>
              <a:rPr kumimoji="0" lang="en-GB" sz="2400" b="1" i="1" u="none" strike="noStrike" kern="1200" cap="none" spc="0" normalizeH="0" baseline="0" noProof="0" dirty="0" err="1">
                <a:ln>
                  <a:noFill/>
                </a:ln>
                <a:solidFill>
                  <a:srgbClr val="0D2B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caso</a:t>
            </a:r>
            <a:r>
              <a:rPr kumimoji="0" lang="en-GB" sz="2400" b="1" i="1" u="none" strike="noStrike" kern="1200" cap="none" spc="0" normalizeH="0" baseline="0" noProof="0" dirty="0">
                <a:ln>
                  <a:noFill/>
                </a:ln>
                <a:solidFill>
                  <a:srgbClr val="0D2B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en-GB" sz="2400" b="1" i="1" u="none" strike="noStrike" kern="1200" cap="none" spc="0" normalizeH="0" baseline="0" noProof="0" dirty="0" err="1">
                <a:ln>
                  <a:noFill/>
                </a:ln>
                <a:solidFill>
                  <a:srgbClr val="0D2B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dei</a:t>
            </a:r>
            <a:r>
              <a:rPr kumimoji="0" lang="en-GB" sz="2400" b="1" i="1" u="none" strike="noStrike" kern="1200" cap="none" spc="0" normalizeH="0" baseline="0" noProof="0" dirty="0">
                <a:ln>
                  <a:noFill/>
                </a:ln>
                <a:solidFill>
                  <a:srgbClr val="0D2B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en-GB" sz="2400" b="1" i="1" u="none" strike="noStrike" kern="1200" cap="none" spc="0" normalizeH="0" baseline="0" noProof="0" dirty="0" err="1">
                <a:ln>
                  <a:noFill/>
                </a:ln>
                <a:solidFill>
                  <a:srgbClr val="0D2B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servizi</a:t>
            </a:r>
            <a:r>
              <a:rPr kumimoji="0" lang="en-GB" sz="2400" b="1" i="1" u="none" strike="noStrike" kern="1200" cap="none" spc="0" normalizeH="0" baseline="0" noProof="0" dirty="0">
                <a:ln>
                  <a:noFill/>
                </a:ln>
                <a:solidFill>
                  <a:srgbClr val="0D2B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en-GB" sz="2400" b="1" i="1" u="none" strike="noStrike" kern="1200" cap="none" spc="0" normalizeH="0" baseline="0" noProof="0" dirty="0" err="1">
                <a:ln>
                  <a:noFill/>
                </a:ln>
                <a:solidFill>
                  <a:srgbClr val="0D2B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sociali</a:t>
            </a:r>
            <a:endParaRPr kumimoji="0" lang="en-GB" sz="2400" b="1" i="1" u="none" strike="noStrike" kern="1200" cap="none" spc="0" normalizeH="0" baseline="0" noProof="0" dirty="0">
              <a:ln>
                <a:noFill/>
              </a:ln>
              <a:solidFill>
                <a:srgbClr val="0D2B9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400" b="1" dirty="0">
              <a:solidFill>
                <a:srgbClr val="0D2B99"/>
              </a:solidFill>
              <a:latin typeface="Calibri" panose="020F050202020403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D2B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4 November 2020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400" b="1" dirty="0">
              <a:solidFill>
                <a:srgbClr val="0D2B99"/>
              </a:solidFill>
              <a:latin typeface="Calibri" panose="020F050202020403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0D2B9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27B72B-E132-43D2-9BE6-DEA33D45570C}"/>
              </a:ext>
            </a:extLst>
          </p:cNvPr>
          <p:cNvSpPr txBox="1"/>
          <p:nvPr/>
        </p:nvSpPr>
        <p:spPr>
          <a:xfrm>
            <a:off x="9682843" y="5601591"/>
            <a:ext cx="21339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Alessandra Perna</a:t>
            </a:r>
            <a:br>
              <a:rPr lang="en-US" b="1" dirty="0"/>
            </a:br>
            <a:r>
              <a:rPr lang="en-US" b="1" dirty="0"/>
              <a:t>Laura Mangeng</a:t>
            </a:r>
            <a:endParaRPr lang="LID4096" b="1" dirty="0"/>
          </a:p>
        </p:txBody>
      </p:sp>
    </p:spTree>
    <p:extLst>
      <p:ext uri="{BB962C8B-B14F-4D97-AF65-F5344CB8AC3E}">
        <p14:creationId xmlns:p14="http://schemas.microsoft.com/office/powerpoint/2010/main" val="1722925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4CD0B88-79C5-4C97-8395-2E5A221D054F}"/>
              </a:ext>
            </a:extLst>
          </p:cNvPr>
          <p:cNvSpPr txBox="1"/>
          <p:nvPr/>
        </p:nvSpPr>
        <p:spPr>
          <a:xfrm>
            <a:off x="214716" y="113350"/>
            <a:ext cx="6555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European Social Network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917FCFA-F075-469B-A8B3-727F9B51FF0E}"/>
              </a:ext>
            </a:extLst>
          </p:cNvPr>
          <p:cNvSpPr txBox="1"/>
          <p:nvPr/>
        </p:nvSpPr>
        <p:spPr>
          <a:xfrm>
            <a:off x="534990" y="1632842"/>
            <a:ext cx="5387508" cy="2575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4000" i="0" u="none" strike="noStrike" kern="1200" cap="none" spc="0" normalizeH="0" baseline="0" noProof="0" dirty="0">
                <a:ln>
                  <a:noFill/>
                </a:ln>
                <a:solidFill>
                  <a:srgbClr val="0D2B9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</a:t>
            </a:r>
            <a:r>
              <a:rPr kumimoji="0" lang="en-GB" sz="3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Chi </a:t>
            </a:r>
            <a:r>
              <a:rPr kumimoji="0" lang="en-GB" sz="360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siamo</a:t>
            </a:r>
            <a:r>
              <a:rPr kumimoji="0" lang="en-GB" sz="3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?</a:t>
            </a:r>
          </a:p>
          <a:p>
            <a:pPr marL="742950" marR="0" lvl="1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3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142 </a:t>
            </a:r>
            <a:r>
              <a:rPr kumimoji="0" lang="en-GB" sz="360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Membri</a:t>
            </a:r>
            <a:r>
              <a:rPr kumimoji="0" lang="en-GB" sz="3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742950" marR="0" lvl="1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3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35 </a:t>
            </a:r>
            <a:r>
              <a:rPr kumimoji="0" lang="en-GB" sz="360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Paesi</a:t>
            </a:r>
            <a:endParaRPr kumimoji="0" lang="en-GB" sz="36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853D7CA-08D2-4B82-A95E-6EB077F918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0080" y="2520930"/>
            <a:ext cx="3931920" cy="262128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DCA59D9-D36C-4769-93BB-09782D90CF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0081" y="1161572"/>
            <a:ext cx="3931920" cy="1307288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5718A842-D15B-4C63-9BB5-409D6FF128D6}"/>
              </a:ext>
            </a:extLst>
          </p:cNvPr>
          <p:cNvSpPr/>
          <p:nvPr/>
        </p:nvSpPr>
        <p:spPr>
          <a:xfrm>
            <a:off x="4395198" y="2775103"/>
            <a:ext cx="2978835" cy="1865673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err="1"/>
              <a:t>Autorità</a:t>
            </a:r>
            <a:r>
              <a:rPr lang="en-GB" b="1" dirty="0"/>
              <a:t> </a:t>
            </a:r>
            <a:r>
              <a:rPr lang="en-GB" b="1" dirty="0" err="1"/>
              <a:t>pubbliche</a:t>
            </a:r>
            <a:endParaRPr lang="fr-BE" b="1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CE52FB9-BDF7-4793-90ED-7210489E1583}"/>
              </a:ext>
            </a:extLst>
          </p:cNvPr>
          <p:cNvSpPr/>
          <p:nvPr/>
        </p:nvSpPr>
        <p:spPr>
          <a:xfrm>
            <a:off x="5858607" y="1488975"/>
            <a:ext cx="1803009" cy="1212367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err="1"/>
              <a:t>Istituti</a:t>
            </a:r>
            <a:r>
              <a:rPr lang="en-GB" b="1" dirty="0"/>
              <a:t> di </a:t>
            </a:r>
            <a:r>
              <a:rPr lang="en-GB" b="1" dirty="0" err="1"/>
              <a:t>ricerca</a:t>
            </a:r>
            <a:endParaRPr lang="fr-BE" b="1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A7363DC-DE0F-452E-8772-EFC3FFA52836}"/>
              </a:ext>
            </a:extLst>
          </p:cNvPr>
          <p:cNvSpPr/>
          <p:nvPr/>
        </p:nvSpPr>
        <p:spPr>
          <a:xfrm>
            <a:off x="6457071" y="4536027"/>
            <a:ext cx="1976511" cy="1212367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err="1"/>
              <a:t>Fondazioni</a:t>
            </a:r>
            <a:endParaRPr lang="fr-BE" b="1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28556B7-8B53-4708-9A1D-16EA974C9460}"/>
              </a:ext>
            </a:extLst>
          </p:cNvPr>
          <p:cNvSpPr/>
          <p:nvPr/>
        </p:nvSpPr>
        <p:spPr>
          <a:xfrm>
            <a:off x="3752557" y="4784083"/>
            <a:ext cx="2343443" cy="964311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err="1"/>
              <a:t>Associazioni</a:t>
            </a:r>
            <a:r>
              <a:rPr lang="en-GB" b="1" dirty="0"/>
              <a:t> di </a:t>
            </a:r>
            <a:r>
              <a:rPr lang="en-GB" b="1" dirty="0" err="1"/>
              <a:t>direttori</a:t>
            </a:r>
            <a:r>
              <a:rPr lang="en-GB" b="1" dirty="0"/>
              <a:t> in </a:t>
            </a:r>
            <a:r>
              <a:rPr lang="en-GB" b="1" dirty="0" err="1"/>
              <a:t>servizi</a:t>
            </a:r>
            <a:r>
              <a:rPr lang="en-GB" b="1" dirty="0"/>
              <a:t> </a:t>
            </a:r>
            <a:r>
              <a:rPr lang="en-GB" b="1" dirty="0" err="1"/>
              <a:t>sociali</a:t>
            </a:r>
            <a:endParaRPr lang="fr-BE" b="1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F741947-2648-4015-829F-86AC5A077F22}"/>
              </a:ext>
            </a:extLst>
          </p:cNvPr>
          <p:cNvSpPr/>
          <p:nvPr/>
        </p:nvSpPr>
        <p:spPr>
          <a:xfrm>
            <a:off x="1706142" y="4524962"/>
            <a:ext cx="1803009" cy="1212367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err="1"/>
              <a:t>Ispettorati</a:t>
            </a:r>
            <a:endParaRPr lang="fr-BE" b="1" dirty="0"/>
          </a:p>
        </p:txBody>
      </p:sp>
    </p:spTree>
    <p:extLst>
      <p:ext uri="{BB962C8B-B14F-4D97-AF65-F5344CB8AC3E}">
        <p14:creationId xmlns:p14="http://schemas.microsoft.com/office/powerpoint/2010/main" val="3579262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11A2CC0-414B-4DF5-A00B-1F470C7A9BC4}"/>
              </a:ext>
            </a:extLst>
          </p:cNvPr>
          <p:cNvSpPr txBox="1"/>
          <p:nvPr/>
        </p:nvSpPr>
        <p:spPr>
          <a:xfrm>
            <a:off x="214716" y="113350"/>
            <a:ext cx="39821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Aree</a:t>
            </a:r>
            <a:r>
              <a:rPr kumimoji="0" lang="en-GB" sz="4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4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tematiche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737591-DD9A-464B-928A-99B6BF19F135}"/>
              </a:ext>
            </a:extLst>
          </p:cNvPr>
          <p:cNvSpPr/>
          <p:nvPr/>
        </p:nvSpPr>
        <p:spPr>
          <a:xfrm>
            <a:off x="214716" y="1160590"/>
            <a:ext cx="8433234" cy="4536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marR="0" lvl="1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2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Assistenza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comunitaria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Co-</a:t>
            </a:r>
            <a:r>
              <a:rPr kumimoji="0" lang="en-GB" sz="2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Produzione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dei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servizi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2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Attivazione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inclusiva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2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Integrazione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dei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servizi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2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Tecnologia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2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Qualita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’ </a:t>
            </a:r>
            <a:r>
              <a:rPr kumimoji="0" lang="en-GB" sz="2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dei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servizi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2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sociali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GB" sz="2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Innovazione</a:t>
            </a:r>
            <a:r>
              <a:rPr lang="en-GB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sociale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3" name="Picture 3" descr="C:\Users\irinas.ESN.001\Desktop\_FP00966.jpg">
            <a:extLst>
              <a:ext uri="{FF2B5EF4-FFF2-40B4-BE49-F238E27FC236}">
                <a16:creationId xmlns:a16="http://schemas.microsoft.com/office/drawing/2014/main" id="{8CAAADF3-5984-410E-AAA8-931C6C6BAB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0225" y="1263330"/>
            <a:ext cx="2962720" cy="1972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K:\Communications\Photo Library\ESN Picture Library\2014\Ageing &amp; Care working group, Brighton\Images\ESN Ageing &amp; Care working group, Brighton 2014126.JPG">
            <a:extLst>
              <a:ext uri="{FF2B5EF4-FFF2-40B4-BE49-F238E27FC236}">
                <a16:creationId xmlns:a16="http://schemas.microsoft.com/office/drawing/2014/main" id="{DC8C9938-D4F0-46A8-B601-5496D8CD49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7950" y="3513454"/>
            <a:ext cx="3183988" cy="21227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1782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6B10B1F-E268-44EF-8D3F-901FF103A712}"/>
              </a:ext>
            </a:extLst>
          </p:cNvPr>
          <p:cNvSpPr txBox="1"/>
          <p:nvPr/>
        </p:nvSpPr>
        <p:spPr>
          <a:xfrm>
            <a:off x="355175" y="1291466"/>
            <a:ext cx="7691034" cy="4651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marR="0" lvl="1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Gruppi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di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lavoro</a:t>
            </a: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GB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Supporto</a:t>
            </a: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en-GB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assistenza</a:t>
            </a: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integrati</a:t>
            </a: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Digitalizzazione</a:t>
            </a: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dei</a:t>
            </a: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servizi</a:t>
            </a: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sociali</a:t>
            </a: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Obiettivi</a:t>
            </a: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 </a:t>
            </a:r>
            <a:r>
              <a:rPr lang="en-GB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Sviluppo</a:t>
            </a: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Sostenibile</a:t>
            </a:r>
            <a:endParaRPr lang="en-GB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 defTabSz="457200">
              <a:lnSpc>
                <a:spcPct val="150000"/>
              </a:lnSpc>
              <a:buFont typeface="Courier New" panose="02070309020205020404" pitchFamily="49" charset="0"/>
              <a:buChar char="o"/>
              <a:defRPr/>
            </a:pP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Visite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di studio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tra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pari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742950" lvl="1" indent="-285750" defTabSz="457200">
              <a:lnSpc>
                <a:spcPct val="150000"/>
              </a:lnSpc>
              <a:buFont typeface="Courier New" panose="02070309020205020404" pitchFamily="49" charset="0"/>
              <a:buChar char="o"/>
              <a:defRPr/>
            </a:pP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Pubblicazioni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&amp;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catalogo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delle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pratiche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Seminari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Conferenza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dei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servizi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sociali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europei</a:t>
            </a: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ESSC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Premio </a:t>
            </a:r>
            <a:r>
              <a:rPr lang="en-GB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Europeo</a:t>
            </a: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per </a:t>
            </a:r>
            <a:r>
              <a:rPr lang="en-GB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Servizi</a:t>
            </a: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Sociali</a:t>
            </a: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ESSA 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Webinars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D2B9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1A2CC0-414B-4DF5-A00B-1F470C7A9BC4}"/>
              </a:ext>
            </a:extLst>
          </p:cNvPr>
          <p:cNvSpPr txBox="1"/>
          <p:nvPr/>
        </p:nvSpPr>
        <p:spPr>
          <a:xfrm>
            <a:off x="214716" y="37150"/>
            <a:ext cx="423224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Cosa facciamo?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2" name="Picture 1" descr="A close up of a piece of paper&#10;&#10;Description automatically generated">
            <a:extLst>
              <a:ext uri="{FF2B5EF4-FFF2-40B4-BE49-F238E27FC236}">
                <a16:creationId xmlns:a16="http://schemas.microsoft.com/office/drawing/2014/main" id="{0362784B-CFF2-4190-9FEE-F1B5DEE5E3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6468" y="5499839"/>
            <a:ext cx="2662107" cy="1110878"/>
          </a:xfrm>
          <a:prstGeom prst="roundRect">
            <a:avLst>
              <a:gd name="adj" fmla="val 3876"/>
            </a:avLst>
          </a:prstGeom>
          <a:ln>
            <a:solidFill>
              <a:schemeClr val="accent1"/>
            </a:solidFill>
          </a:ln>
          <a:effectLst/>
        </p:spPr>
      </p:pic>
      <p:pic>
        <p:nvPicPr>
          <p:cNvPr id="3" name="Picture 2" descr="A screenshot of a cell phone&#10;&#10;Description automatically generated">
            <a:hlinkClick r:id="rId4"/>
            <a:extLst>
              <a:ext uri="{FF2B5EF4-FFF2-40B4-BE49-F238E27FC236}">
                <a16:creationId xmlns:a16="http://schemas.microsoft.com/office/drawing/2014/main" id="{840823E7-455B-40A7-BE81-FFD3EBB5371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3923" b="5946"/>
          <a:stretch/>
        </p:blipFill>
        <p:spPr>
          <a:xfrm>
            <a:off x="6453426" y="5237881"/>
            <a:ext cx="5738574" cy="1620119"/>
          </a:xfrm>
          <a:prstGeom prst="rect">
            <a:avLst/>
          </a:prstGeom>
        </p:spPr>
      </p:pic>
      <p:sp>
        <p:nvSpPr>
          <p:cNvPr id="11" name="Rectangle 2">
            <a:extLst>
              <a:ext uri="{FF2B5EF4-FFF2-40B4-BE49-F238E27FC236}">
                <a16:creationId xmlns:a16="http://schemas.microsoft.com/office/drawing/2014/main" id="{7457AFD7-9A95-46D6-83D2-D701F8DE9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BE"/>
          </a:p>
        </p:txBody>
      </p:sp>
      <p:pic>
        <p:nvPicPr>
          <p:cNvPr id="1025" name="Picture 5">
            <a:extLst>
              <a:ext uri="{FF2B5EF4-FFF2-40B4-BE49-F238E27FC236}">
                <a16:creationId xmlns:a16="http://schemas.microsoft.com/office/drawing/2014/main" id="{56C0E6EA-A842-41C7-BA45-34CA6B6B28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5035" y="316477"/>
            <a:ext cx="4232249" cy="1582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3">
            <a:extLst>
              <a:ext uri="{FF2B5EF4-FFF2-40B4-BE49-F238E27FC236}">
                <a16:creationId xmlns:a16="http://schemas.microsoft.com/office/drawing/2014/main" id="{4AD8BF06-E44C-402C-9A55-52A3D7AED5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7430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BE"/>
          </a:p>
        </p:txBody>
      </p:sp>
      <p:pic>
        <p:nvPicPr>
          <p:cNvPr id="19" name="Picture 18" descr="A close up of a device&#10;&#10;Description automatically generated">
            <a:extLst>
              <a:ext uri="{FF2B5EF4-FFF2-40B4-BE49-F238E27FC236}">
                <a16:creationId xmlns:a16="http://schemas.microsoft.com/office/drawing/2014/main" id="{05D41332-5A29-485E-9E0F-91BB2F95125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4184" y="1966741"/>
            <a:ext cx="2273100" cy="31891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F2F93BC-0F0B-4868-BAA6-65F8314E8998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39887" t="35397" r="39887" b="36562"/>
          <a:stretch/>
        </p:blipFill>
        <p:spPr>
          <a:xfrm>
            <a:off x="6836898" y="2779249"/>
            <a:ext cx="2644727" cy="206145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F018263-AC18-4574-A814-7085FB9D10F2}"/>
              </a:ext>
            </a:extLst>
          </p:cNvPr>
          <p:cNvSpPr txBox="1"/>
          <p:nvPr/>
        </p:nvSpPr>
        <p:spPr>
          <a:xfrm>
            <a:off x="6807502" y="2446237"/>
            <a:ext cx="1856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b="1" dirty="0">
                <a:solidFill>
                  <a:schemeClr val="accent1"/>
                </a:solidFill>
              </a:rPr>
              <a:t>ESSC 2019</a:t>
            </a:r>
          </a:p>
        </p:txBody>
      </p:sp>
    </p:spTree>
    <p:extLst>
      <p:ext uri="{BB962C8B-B14F-4D97-AF65-F5344CB8AC3E}">
        <p14:creationId xmlns:p14="http://schemas.microsoft.com/office/powerpoint/2010/main" val="26812692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6B10B1F-E268-44EF-8D3F-901FF103A712}"/>
              </a:ext>
            </a:extLst>
          </p:cNvPr>
          <p:cNvSpPr txBox="1"/>
          <p:nvPr/>
        </p:nvSpPr>
        <p:spPr>
          <a:xfrm>
            <a:off x="355175" y="1291466"/>
            <a:ext cx="7691034" cy="4478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 defTabSz="457200">
              <a:lnSpc>
                <a:spcPct val="150000"/>
              </a:lnSpc>
              <a:buFont typeface="Courier New" panose="02070309020205020404" pitchFamily="49" charset="0"/>
              <a:buChar char="o"/>
              <a:defRPr/>
            </a:pPr>
            <a:r>
              <a:rPr lang="en-GB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Supporto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en-GB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assistenza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integrati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per anziani </a:t>
            </a:r>
            <a:r>
              <a:rPr lang="en-GB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nella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comunità</a:t>
            </a:r>
            <a:endParaRPr lang="en-GB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GB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Digitalizzazione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dei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servizi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sociali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it-IT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Tecnologia assistiva a supporto dell'inclusione sociale (disabilità)</a:t>
            </a:r>
            <a:endParaRPr lang="en-GB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GB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Obiettivi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 </a:t>
            </a:r>
            <a:r>
              <a:rPr lang="en-GB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Sviluppo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Sostenibile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SDG 16.2.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Prevenzione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della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violenza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bambini</a:t>
            </a:r>
            <a:endParaRPr lang="en-GB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 defTabSz="457200">
              <a:lnSpc>
                <a:spcPct val="150000"/>
              </a:lnSpc>
              <a:buFont typeface="Courier New" panose="02070309020205020404" pitchFamily="49" charset="0"/>
              <a:buChar char="o"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Evento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promovente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en-US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qualit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à </a:t>
            </a:r>
            <a:r>
              <a:rPr lang="en-GB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dei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servizi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sociali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Gruppo di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lavoro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sul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Semestre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Europeo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Evento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sulla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preparazione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dei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servizi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sociali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pubblici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crisi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28*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Conferenza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dei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servizi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sociali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europei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Premio </a:t>
            </a:r>
            <a:r>
              <a:rPr lang="en-GB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Europeo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per </a:t>
            </a:r>
            <a:r>
              <a:rPr lang="en-GB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Servizi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Sociali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742950" marR="0" lvl="1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Members Forum 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highlight>
                <a:srgbClr val="FFFF00"/>
              </a:highligh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D2B9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1A2CC0-414B-4DF5-A00B-1F470C7A9BC4}"/>
              </a:ext>
            </a:extLst>
          </p:cNvPr>
          <p:cNvSpPr txBox="1"/>
          <p:nvPr/>
        </p:nvSpPr>
        <p:spPr>
          <a:xfrm>
            <a:off x="355175" y="145114"/>
            <a:ext cx="329288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Attività</a:t>
            </a:r>
            <a:r>
              <a:rPr kumimoji="0" lang="en-GB" sz="4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2021</a:t>
            </a:r>
          </a:p>
        </p:txBody>
      </p:sp>
      <p:pic>
        <p:nvPicPr>
          <p:cNvPr id="7" name="Picture 3" descr="C:\Users\irinas.ESN.001\Desktop\_FP00966.jpg">
            <a:extLst>
              <a:ext uri="{FF2B5EF4-FFF2-40B4-BE49-F238E27FC236}">
                <a16:creationId xmlns:a16="http://schemas.microsoft.com/office/drawing/2014/main" id="{CBC1C28D-9550-4D96-8AFC-CD15715613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5634" y="1291466"/>
            <a:ext cx="2962720" cy="1972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K:\Communications\Photo Library\ESN Picture Library\2014\Ageing &amp; Care working group, Brighton\Images\ESN Ageing &amp; Care working group, Brighton 2014126.JPG">
            <a:extLst>
              <a:ext uri="{FF2B5EF4-FFF2-40B4-BE49-F238E27FC236}">
                <a16:creationId xmlns:a16="http://schemas.microsoft.com/office/drawing/2014/main" id="{91E464E2-B93D-4812-8226-1517E81CE6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6564" y="3382470"/>
            <a:ext cx="3183988" cy="21227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67929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6B10B1F-E268-44EF-8D3F-901FF103A712}"/>
              </a:ext>
            </a:extLst>
          </p:cNvPr>
          <p:cNvSpPr txBox="1"/>
          <p:nvPr/>
        </p:nvSpPr>
        <p:spPr>
          <a:xfrm>
            <a:off x="273533" y="1732337"/>
            <a:ext cx="10633954" cy="4386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marR="0" lvl="1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GB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Promozione</a:t>
            </a: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delle</a:t>
            </a: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politiche</a:t>
            </a: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sociali</a:t>
            </a: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le </a:t>
            </a:r>
            <a:r>
              <a:rPr lang="en-GB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priorita</a:t>
            </a: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 di </a:t>
            </a:r>
            <a:r>
              <a:rPr lang="en-GB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autorita</a:t>
            </a: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 </a:t>
            </a:r>
            <a:r>
              <a:rPr lang="en-GB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pubbliche</a:t>
            </a: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locali</a:t>
            </a: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</a:t>
            </a: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</a:t>
            </a: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occupano</a:t>
            </a: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del </a:t>
            </a:r>
            <a:r>
              <a:rPr lang="en-GB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Sociale</a:t>
            </a: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GB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livello</a:t>
            </a: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europeo</a:t>
            </a: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742950" marR="0" lvl="1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GB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Partecipazione</a:t>
            </a: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GB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consultazioni</a:t>
            </a: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della</a:t>
            </a: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Commissione</a:t>
            </a: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Europea</a:t>
            </a:r>
            <a:endParaRPr lang="en-GB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Gruppo di </a:t>
            </a:r>
            <a:r>
              <a:rPr lang="en-GB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lavoro</a:t>
            </a: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sul</a:t>
            </a: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Semestre</a:t>
            </a: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europeo</a:t>
            </a:r>
            <a:endParaRPr lang="en-GB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GB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Evento</a:t>
            </a: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sul</a:t>
            </a: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Fondo</a:t>
            </a: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 </a:t>
            </a:r>
            <a:r>
              <a:rPr lang="en-GB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aiuti</a:t>
            </a: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europei</a:t>
            </a: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agli</a:t>
            </a: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indigenti</a:t>
            </a:r>
            <a:endParaRPr lang="en-GB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GB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Fondi</a:t>
            </a: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europei</a:t>
            </a: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742950" marR="0" lvl="1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endParaRPr lang="en-GB" sz="2000" dirty="0">
              <a:solidFill>
                <a:srgbClr val="0D2B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endParaRPr lang="en-GB" sz="1600" dirty="0">
              <a:solidFill>
                <a:srgbClr val="0D2B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endParaRPr kumimoji="0" lang="en-GB" sz="1600" i="0" u="none" strike="noStrike" kern="1200" cap="none" spc="0" normalizeH="0" baseline="0" noProof="0" dirty="0">
              <a:ln>
                <a:noFill/>
              </a:ln>
              <a:solidFill>
                <a:srgbClr val="0D2B99"/>
              </a:solidFill>
              <a:effectLst/>
              <a:highlight>
                <a:srgbClr val="FFFF00"/>
              </a:highligh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D2B9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1A2CC0-414B-4DF5-A00B-1F470C7A9BC4}"/>
              </a:ext>
            </a:extLst>
          </p:cNvPr>
          <p:cNvSpPr txBox="1"/>
          <p:nvPr/>
        </p:nvSpPr>
        <p:spPr>
          <a:xfrm>
            <a:off x="772563" y="277669"/>
            <a:ext cx="85202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Promozione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del </a:t>
            </a:r>
            <a:r>
              <a:rPr kumimoji="0" lang="en-GB" sz="3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Sociale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 </a:t>
            </a:r>
            <a:r>
              <a:rPr kumimoji="0" lang="en-GB" sz="3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livello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3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europeo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34815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B71D1A3-471E-44F8-B98D-7D4475D6293A}"/>
              </a:ext>
            </a:extLst>
          </p:cNvPr>
          <p:cNvSpPr/>
          <p:nvPr/>
        </p:nvSpPr>
        <p:spPr>
          <a:xfrm>
            <a:off x="2963807" y="2051695"/>
            <a:ext cx="6501008" cy="191648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solidFill>
                  <a:prstClr val="white"/>
                </a:solidFill>
                <a:latin typeface="Century Gothic" panose="020B0502020202020204"/>
              </a:rPr>
              <a:t>@ESN_Socials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D0813B1-9950-413F-9B27-843858D87C92}"/>
              </a:ext>
            </a:extLst>
          </p:cNvPr>
          <p:cNvSpPr txBox="1"/>
          <p:nvPr/>
        </p:nvSpPr>
        <p:spPr>
          <a:xfrm>
            <a:off x="1253289" y="1559536"/>
            <a:ext cx="96854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5400" b="1" i="0" u="none" strike="noStrike" kern="1200" cap="none" spc="0" normalizeH="0" baseline="0" noProof="0" dirty="0">
                <a:ln>
                  <a:noFill/>
                </a:ln>
                <a:solidFill>
                  <a:srgbClr val="FF234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Grazie!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773E82F-A7D6-492B-A055-D02997305B4C}"/>
              </a:ext>
            </a:extLst>
          </p:cNvPr>
          <p:cNvSpPr txBox="1"/>
          <p:nvPr/>
        </p:nvSpPr>
        <p:spPr>
          <a:xfrm>
            <a:off x="3053443" y="3105835"/>
            <a:ext cx="610688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http://http://1000logos.net/wp-content/uploads/2017/06/Logo-Twitter.jpg1000logos.net/wp-content/uploads/2017/06/Logo-Twitter.jpg</a:t>
            </a:r>
            <a:endParaRPr lang="LID4096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944E1D1-C764-4DB8-B5E5-0688BC9E82E0}"/>
              </a:ext>
            </a:extLst>
          </p:cNvPr>
          <p:cNvSpPr txBox="1"/>
          <p:nvPr/>
        </p:nvSpPr>
        <p:spPr>
          <a:xfrm>
            <a:off x="3272904" y="3078491"/>
            <a:ext cx="7197335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@ESNsocial</a:t>
            </a:r>
            <a:r>
              <a:rPr lang="en-US" sz="2400" b="1" dirty="0"/>
              <a:t>://</a:t>
            </a:r>
            <a:r>
              <a:rPr lang="en-US" dirty="0"/>
              <a:t>100</a:t>
            </a:r>
          </a:p>
          <a:p>
            <a:pPr algn="ctr"/>
            <a:endParaRPr lang="en-US" dirty="0"/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     </a:t>
            </a:r>
            <a:r>
              <a:rPr lang="en-US" b="1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https://www.esn-eu.org/</a:t>
            </a:r>
            <a:endParaRPr lang="en-US" b="1" dirty="0">
              <a:solidFill>
                <a:schemeClr val="bg1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Alessandra Perna </a:t>
            </a:r>
            <a:r>
              <a:rPr lang="en-US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alessandra.perna@esn-eu.org</a:t>
            </a:r>
            <a:r>
              <a:rPr lang="en-US" dirty="0">
                <a:solidFill>
                  <a:schemeClr val="bg1"/>
                </a:solidFill>
              </a:rPr>
              <a:t> </a:t>
            </a:r>
          </a:p>
          <a:p>
            <a:r>
              <a:rPr lang="en-US" dirty="0">
                <a:solidFill>
                  <a:schemeClr val="bg1"/>
                </a:solidFill>
              </a:rPr>
              <a:t>Laura Mangeng </a:t>
            </a:r>
            <a:r>
              <a:rPr lang="en-US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laura.mangeng@esn-eu.org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/>
              <a:t>/wp-content/uploads/2017/06/Logo-Twitter.jpg</a:t>
            </a:r>
            <a:endParaRPr lang="LID4096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F1160A-BB7A-4F04-AADB-98463BE072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34983" y="3078491"/>
            <a:ext cx="790314" cy="545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2792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961</TotalTime>
  <Words>332</Words>
  <Application>Microsoft Office PowerPoint</Application>
  <PresentationFormat>Widescreen</PresentationFormat>
  <Paragraphs>64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Century Gothic</vt:lpstr>
      <vt:lpstr>Courier New</vt:lpstr>
      <vt:lpstr>Wingdings 2</vt:lpstr>
      <vt:lpstr>Quotable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Alessandra Perna</dc:creator>
  <cp:lastModifiedBy>Policy</cp:lastModifiedBy>
  <cp:revision>36</cp:revision>
  <dcterms:created xsi:type="dcterms:W3CDTF">2020-10-27T13:47:07Z</dcterms:created>
  <dcterms:modified xsi:type="dcterms:W3CDTF">2020-11-02T15:43:17Z</dcterms:modified>
</cp:coreProperties>
</file>