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85" r:id="rId3"/>
  </p:sldMasterIdLst>
  <p:notesMasterIdLst>
    <p:notesMasterId r:id="rId19"/>
  </p:notesMasterIdLst>
  <p:handoutMasterIdLst>
    <p:handoutMasterId r:id="rId20"/>
  </p:handoutMasterIdLst>
  <p:sldIdLst>
    <p:sldId id="256" r:id="rId4"/>
    <p:sldId id="928" r:id="rId5"/>
    <p:sldId id="921" r:id="rId6"/>
    <p:sldId id="923" r:id="rId7"/>
    <p:sldId id="926" r:id="rId8"/>
    <p:sldId id="922" r:id="rId9"/>
    <p:sldId id="424" r:id="rId10"/>
    <p:sldId id="920" r:id="rId11"/>
    <p:sldId id="422" r:id="rId12"/>
    <p:sldId id="418" r:id="rId13"/>
    <p:sldId id="475" r:id="rId14"/>
    <p:sldId id="474" r:id="rId15"/>
    <p:sldId id="451" r:id="rId16"/>
    <p:sldId id="917" r:id="rId17"/>
    <p:sldId id="919" r:id="rId18"/>
  </p:sldIdLst>
  <p:sldSz cx="12192000" cy="6858000"/>
  <p:notesSz cx="6797675" cy="98599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41"/>
    <a:srgbClr val="12994A"/>
    <a:srgbClr val="3EA652"/>
    <a:srgbClr val="FFFFFF"/>
    <a:srgbClr val="D9D9D9"/>
    <a:srgbClr val="F0F8FA"/>
    <a:srgbClr val="5FB5CD"/>
    <a:srgbClr val="F2F2F2"/>
    <a:srgbClr val="72C293"/>
    <a:srgbClr val="43AA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3817" autoAdjust="0"/>
  </p:normalViewPr>
  <p:slideViewPr>
    <p:cSldViewPr snapToGrid="0">
      <p:cViewPr>
        <p:scale>
          <a:sx n="81" d="100"/>
          <a:sy n="81" d="100"/>
        </p:scale>
        <p:origin x="-258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5" d="100"/>
          <a:sy n="45" d="100"/>
        </p:scale>
        <p:origin x="276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3711F704-30BB-4DD4-9077-F37B69D8DE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6647311-19C8-4A49-A4D0-459FE4AC5C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89F81-9ABD-415D-8000-B2FE109F1148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1E24EB7A-9BE1-4DA9-AE4F-0BAA0CB9AA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43044CD-FE4B-4868-8D75-D0DA5169CF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89908-7117-4670-B002-D2A11E5EA4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8627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9343C-D0F0-4669-9121-7888FAF3875A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31900"/>
            <a:ext cx="591820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45038"/>
            <a:ext cx="5438775" cy="38830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27D01-6F5B-4FD0-A999-2E25F9B0AB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037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200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32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altLang="it-IT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621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9FEA7-6E90-42C8-9B1E-C81896A39AA8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1039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9FEA7-6E90-42C8-9B1E-C81896A39AA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6422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227D01-6F5B-4FD0-A999-2E25F9B0AB8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342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227D01-6F5B-4FD0-A999-2E25F9B0AB8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34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09585"/>
            <a:fld id="{E1B1A493-1E86-9444-AAD5-2172C8E3B80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609585"/>
              <a:t>15/10/2020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49BB6CCB-ABA9-DF47-8B77-5ED46CF7886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609585"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89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419088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78001"/>
            <a:ext cx="5390400" cy="3945599"/>
          </a:xfrm>
        </p:spPr>
        <p:txBody>
          <a:bodyPr/>
          <a:lstStyle>
            <a:lvl1pPr>
              <a:defRPr sz="2400">
                <a:solidFill>
                  <a:srgbClr val="646464"/>
                </a:solidFill>
              </a:defRPr>
            </a:lvl1pPr>
            <a:lvl2pPr>
              <a:defRPr sz="2400">
                <a:solidFill>
                  <a:srgbClr val="646464"/>
                </a:solidFill>
              </a:defRPr>
            </a:lvl2pPr>
            <a:lvl3pPr>
              <a:defRPr sz="2000">
                <a:solidFill>
                  <a:srgbClr val="646464"/>
                </a:solidFill>
              </a:defRPr>
            </a:lvl3pPr>
            <a:lvl4pPr>
              <a:defRPr sz="1800">
                <a:solidFill>
                  <a:srgbClr val="646464"/>
                </a:solidFill>
              </a:defRPr>
            </a:lvl4pPr>
            <a:lvl5pPr>
              <a:defRPr sz="1800">
                <a:solidFill>
                  <a:srgbClr val="646464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1600" y="2178001"/>
            <a:ext cx="5390400" cy="3945599"/>
          </a:xfrm>
        </p:spPr>
        <p:txBody>
          <a:bodyPr/>
          <a:lstStyle>
            <a:lvl1pPr>
              <a:defRPr sz="2400">
                <a:solidFill>
                  <a:srgbClr val="646464"/>
                </a:solidFill>
              </a:defRPr>
            </a:lvl1pPr>
            <a:lvl2pPr>
              <a:defRPr sz="2400">
                <a:solidFill>
                  <a:srgbClr val="646464"/>
                </a:solidFill>
              </a:defRPr>
            </a:lvl2pPr>
            <a:lvl3pPr>
              <a:defRPr sz="2000">
                <a:solidFill>
                  <a:srgbClr val="646464"/>
                </a:solidFill>
              </a:defRPr>
            </a:lvl3pPr>
            <a:lvl4pPr>
              <a:defRPr sz="1800">
                <a:solidFill>
                  <a:srgbClr val="646464"/>
                </a:solidFill>
              </a:defRPr>
            </a:lvl4pPr>
            <a:lvl5pPr>
              <a:defRPr sz="1800">
                <a:solidFill>
                  <a:srgbClr val="646464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0" y="1425600"/>
            <a:ext cx="5390400" cy="640800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01600" y="1425600"/>
            <a:ext cx="5390400" cy="640800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620688"/>
            <a:ext cx="10972800" cy="442800"/>
          </a:xfrm>
        </p:spPr>
        <p:txBody>
          <a:bodyPr/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8367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5" y="1025526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rgbClr val="646464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1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rgbClr val="646464"/>
                </a:solidFill>
              </a:defRPr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609600" y="1039814"/>
            <a:ext cx="109728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5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609600" y="1040400"/>
            <a:ext cx="109728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7053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044000"/>
            <a:ext cx="1096739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7319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609600" y="1040400"/>
            <a:ext cx="109728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187154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607484" y="6243638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5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607484" y="6243638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noProof="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rgbClr val="64646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rgbClr val="646464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rgbClr val="646464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rgbClr val="646464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rgbClr val="646464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295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4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238540"/>
            <a:ext cx="11329456" cy="616455"/>
          </a:xfr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373F149-83C4-4179-9681-702531CCFDAC}" type="datetimeFigureOut">
              <a:rPr lang="de-DE" smtClean="0"/>
              <a:pPr/>
              <a:t>15.10.2020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276599" y="6356351"/>
            <a:ext cx="5639859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DC1E638-3F78-4E0D-883A-B278700C48C0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31800" y="854994"/>
            <a:ext cx="11328400" cy="336244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2635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F5EEC48A-F426-49E3-B452-DCEACA0D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A7DFF-FE7B-4479-BAD0-5858A98576B0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A29BEC0C-7833-4753-9916-2195456DF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27B7A8E1-71A7-433B-A7EF-623B4B6D5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B7D8-7B4D-4F38-A6D0-019280C015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881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276599" y="6356365"/>
            <a:ext cx="563985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22A7B971-1DB2-4E6D-93A1-206F0A96D30D}" type="slidenum">
              <a:rPr lang="de-DE"/>
              <a:pPr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57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31799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9F9E42C9-DF1D-4C01-B899-394229EC90D0}" type="datetime1">
              <a:rPr lang="de-DE" noProof="0" smtClean="0"/>
              <a:pPr/>
              <a:t>15.10.2020</a:t>
            </a:fld>
            <a:endParaRPr lang="de-DE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276599" y="6356365"/>
            <a:ext cx="5639859" cy="365125"/>
          </a:xfrm>
          <a:prstGeom prst="rect">
            <a:avLst/>
          </a:prstGeom>
        </p:spPr>
        <p:txBody>
          <a:bodyPr/>
          <a:lstStyle/>
          <a:p>
            <a:r>
              <a:rPr lang="de-DE" noProof="0" dirty="0"/>
              <a:t>Fußzeile – Key-Account-Management Plan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916457" y="6356365"/>
            <a:ext cx="2844800" cy="365125"/>
          </a:xfrm>
          <a:prstGeom prst="rect">
            <a:avLst/>
          </a:prstGeom>
        </p:spPr>
        <p:txBody>
          <a:bodyPr/>
          <a:lstStyle/>
          <a:p>
            <a:fld id="{9DC1E638-3F78-4E0D-883A-B278700C48C0}" type="slidenum">
              <a:rPr lang="de-DE" noProof="0" smtClean="0"/>
              <a:pPr/>
              <a:t>‹N›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948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346" y="5747990"/>
            <a:ext cx="1311311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0400" y="777600"/>
            <a:ext cx="7320000" cy="8604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0400" y="1753200"/>
            <a:ext cx="732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8709" y="2405084"/>
            <a:ext cx="12200709" cy="3349170"/>
            <a:chOff x="-6532" y="2405084"/>
            <a:chExt cx="9150532" cy="3349170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>
              <a:off x="2273222" y="2405084"/>
              <a:ext cx="6870778" cy="249522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000000"/>
                </a:solidFill>
              </a:endParaRP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6532" y="4411503"/>
              <a:ext cx="2289891" cy="1342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478091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808080"/>
                </a:solidFill>
              </a:rPr>
              <a:t>Presentation title</a:t>
            </a: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298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808080"/>
                </a:solidFill>
              </a:rPr>
              <a:t>Presentation title</a:t>
            </a: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56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0" y="6323013"/>
            <a:ext cx="4579200" cy="201600"/>
          </a:xfrm>
        </p:spPr>
        <p:txBody>
          <a:bodyPr/>
          <a:lstStyle/>
          <a:p>
            <a:r>
              <a:rPr lang="en-GB">
                <a:solidFill>
                  <a:srgbClr val="808080"/>
                </a:solidFill>
              </a:rPr>
              <a:t>Presentation title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02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96001"/>
            <a:ext cx="53904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1600" y="2178000"/>
            <a:ext cx="53904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808080"/>
                </a:solidFill>
              </a:rPr>
              <a:t>Presentation title</a:t>
            </a: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09600" y="1490400"/>
            <a:ext cx="53904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201600" y="1490400"/>
            <a:ext cx="53904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921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808080"/>
                </a:solidFill>
              </a:rPr>
              <a:t>Presentation title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5" y="1025526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81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808080"/>
                </a:solidFill>
              </a:rPr>
              <a:t>Presentation title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609600" y="1039814"/>
            <a:ext cx="109728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067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808080"/>
                </a:solidFill>
              </a:rPr>
              <a:t>Presentation title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609600" y="1040400"/>
            <a:ext cx="109728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54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431456"/>
            <a:ext cx="10972800" cy="419088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12994A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 flipV="1">
            <a:off x="609600" y="4383157"/>
            <a:ext cx="10889974" cy="1859243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609600" y="201168"/>
            <a:ext cx="109728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808080"/>
                </a:solidFill>
              </a:rPr>
              <a:t>Presentation title</a:t>
            </a:r>
            <a:endParaRPr lang="en-US" dirty="0">
              <a:solidFill>
                <a:srgbClr val="80808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044000"/>
            <a:ext cx="1096739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64444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808080"/>
                </a:solidFill>
              </a:rPr>
              <a:t>Presentation title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607484" y="6243638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566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607484" y="6243638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04097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76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A493-1E86-9444-AAD5-2172C8E3B80A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B6CCB-ABA9-DF47-8B77-5ED46CF788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822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346" y="5747990"/>
            <a:ext cx="1311311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1712" y="777600"/>
            <a:ext cx="7320000" cy="860400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1712" y="1753200"/>
            <a:ext cx="732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646464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8709" y="2405084"/>
            <a:ext cx="12200709" cy="3349170"/>
            <a:chOff x="-6532" y="2405084"/>
            <a:chExt cx="9150532" cy="3349170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>
              <a:off x="2273222" y="2405084"/>
              <a:ext cx="6870778" cy="249522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646464"/>
                </a:solidFill>
              </a:endParaRP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6532" y="4411503"/>
              <a:ext cx="2289891" cy="1342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41706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_photo_or_illustration_inp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 userDrawn="1"/>
        </p:nvSpPr>
        <p:spPr>
          <a:xfrm>
            <a:off x="-12192" y="3000376"/>
            <a:ext cx="3048000" cy="2729861"/>
          </a:xfrm>
          <a:custGeom>
            <a:avLst/>
            <a:gdLst>
              <a:gd name="connsiteX0" fmla="*/ 0 w 2286000"/>
              <a:gd name="connsiteY0" fmla="*/ 1318973 h 1318973"/>
              <a:gd name="connsiteX1" fmla="*/ 0 w 2286000"/>
              <a:gd name="connsiteY1" fmla="*/ 0 h 1318973"/>
              <a:gd name="connsiteX2" fmla="*/ 2286000 w 2286000"/>
              <a:gd name="connsiteY2" fmla="*/ 486803 h 1318973"/>
              <a:gd name="connsiteX3" fmla="*/ 0 w 2286000"/>
              <a:gd name="connsiteY3" fmla="*/ 1318973 h 1318973"/>
              <a:gd name="connsiteX0" fmla="*/ 0 w 2286000"/>
              <a:gd name="connsiteY0" fmla="*/ 2729861 h 2729861"/>
              <a:gd name="connsiteX1" fmla="*/ 9144 w 2286000"/>
              <a:gd name="connsiteY1" fmla="*/ 0 h 2729861"/>
              <a:gd name="connsiteX2" fmla="*/ 2286000 w 2286000"/>
              <a:gd name="connsiteY2" fmla="*/ 1897691 h 2729861"/>
              <a:gd name="connsiteX3" fmla="*/ 0 w 2286000"/>
              <a:gd name="connsiteY3" fmla="*/ 2729861 h 2729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729861">
                <a:moveTo>
                  <a:pt x="0" y="2729861"/>
                </a:moveTo>
                <a:lnTo>
                  <a:pt x="9144" y="0"/>
                </a:lnTo>
                <a:lnTo>
                  <a:pt x="2286000" y="1897691"/>
                </a:lnTo>
                <a:lnTo>
                  <a:pt x="0" y="2729861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rgbClr val="646464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8346" y="5747990"/>
            <a:ext cx="1311311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1712" y="777600"/>
            <a:ext cx="7320000" cy="860400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1712" y="1753200"/>
            <a:ext cx="732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646464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032" name="Freeform 8"/>
          <p:cNvSpPr>
            <a:spLocks/>
          </p:cNvSpPr>
          <p:nvPr userDrawn="1"/>
        </p:nvSpPr>
        <p:spPr bwMode="gray">
          <a:xfrm>
            <a:off x="3030963" y="2405085"/>
            <a:ext cx="9161037" cy="2495225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>
              <a:solidFill>
                <a:srgbClr val="646464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7091" y="4047893"/>
            <a:ext cx="2381045" cy="664797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indent="0" algn="l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Tx/>
              <a:buNone/>
            </a:pPr>
            <a:r>
              <a:rPr lang="en-US" sz="1600" b="1" dirty="0">
                <a:solidFill>
                  <a:schemeClr val="accent2"/>
                </a:solidFill>
              </a:rPr>
              <a:t>Placeholder image — to replace this image, select View&gt;Notes Page</a:t>
            </a:r>
          </a:p>
        </p:txBody>
      </p:sp>
    </p:spTree>
    <p:extLst>
      <p:ext uri="{BB962C8B-B14F-4D97-AF65-F5344CB8AC3E}">
        <p14:creationId xmlns:p14="http://schemas.microsoft.com/office/powerpoint/2010/main" val="16986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419088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25600"/>
            <a:ext cx="10972800" cy="4698000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  <a:lvl2pPr>
              <a:defRPr>
                <a:solidFill>
                  <a:srgbClr val="646464"/>
                </a:solidFill>
              </a:defRPr>
            </a:lvl2pPr>
            <a:lvl3pPr>
              <a:defRPr>
                <a:solidFill>
                  <a:srgbClr val="646464"/>
                </a:solidFill>
              </a:defRPr>
            </a:lvl3pPr>
            <a:lvl4pPr>
              <a:defRPr>
                <a:solidFill>
                  <a:srgbClr val="646464"/>
                </a:solidFill>
              </a:defRPr>
            </a:lvl4pPr>
            <a:lvl5pPr>
              <a:defRPr>
                <a:solidFill>
                  <a:srgbClr val="646464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620688"/>
            <a:ext cx="10972800" cy="442800"/>
          </a:xfrm>
        </p:spPr>
        <p:txBody>
          <a:bodyPr/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310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419088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620688"/>
            <a:ext cx="10972800" cy="442800"/>
          </a:xfrm>
        </p:spPr>
        <p:txBody>
          <a:bodyPr/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9923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419088"/>
          </a:xfrm>
        </p:spPr>
        <p:txBody>
          <a:bodyPr/>
          <a:lstStyle>
            <a:lvl1pPr>
              <a:defRPr>
                <a:solidFill>
                  <a:srgbClr val="64646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99"/>
            <a:ext cx="5384800" cy="4698000"/>
          </a:xfrm>
        </p:spPr>
        <p:txBody>
          <a:bodyPr/>
          <a:lstStyle>
            <a:lvl1pPr>
              <a:defRPr sz="2400">
                <a:solidFill>
                  <a:srgbClr val="646464"/>
                </a:solidFill>
              </a:defRPr>
            </a:lvl1pPr>
            <a:lvl2pPr>
              <a:defRPr sz="2400">
                <a:solidFill>
                  <a:srgbClr val="646464"/>
                </a:solidFill>
              </a:defRPr>
            </a:lvl2pPr>
            <a:lvl3pPr>
              <a:defRPr sz="2000">
                <a:solidFill>
                  <a:srgbClr val="646464"/>
                </a:solidFill>
              </a:defRPr>
            </a:lvl3pPr>
            <a:lvl4pPr>
              <a:defRPr sz="1800">
                <a:solidFill>
                  <a:srgbClr val="646464"/>
                </a:solidFill>
              </a:defRPr>
            </a:lvl4pPr>
            <a:lvl5pPr>
              <a:defRPr sz="1800">
                <a:solidFill>
                  <a:srgbClr val="646464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25599"/>
            <a:ext cx="5384800" cy="4698000"/>
          </a:xfrm>
        </p:spPr>
        <p:txBody>
          <a:bodyPr/>
          <a:lstStyle>
            <a:lvl1pPr>
              <a:defRPr sz="2400">
                <a:solidFill>
                  <a:srgbClr val="646464"/>
                </a:solidFill>
              </a:defRPr>
            </a:lvl1pPr>
            <a:lvl2pPr>
              <a:defRPr sz="2400">
                <a:solidFill>
                  <a:srgbClr val="646464"/>
                </a:solidFill>
              </a:defRPr>
            </a:lvl2pPr>
            <a:lvl3pPr>
              <a:defRPr sz="2000">
                <a:solidFill>
                  <a:srgbClr val="646464"/>
                </a:solidFill>
              </a:defRPr>
            </a:lvl3pPr>
            <a:lvl4pPr>
              <a:defRPr sz="1800">
                <a:solidFill>
                  <a:srgbClr val="646464"/>
                </a:solidFill>
              </a:defRPr>
            </a:lvl4pPr>
            <a:lvl5pPr>
              <a:defRPr sz="1800">
                <a:solidFill>
                  <a:srgbClr val="646464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0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0" y="6242400"/>
            <a:ext cx="109728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noProof="0" dirty="0">
              <a:solidFill>
                <a:srgbClr val="646464"/>
              </a:solidFill>
            </a:endParaRP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09600" y="620688"/>
            <a:ext cx="10972800" cy="442800"/>
          </a:xfrm>
        </p:spPr>
        <p:txBody>
          <a:bodyPr/>
          <a:lstStyle>
            <a:lvl1pPr marL="0" indent="0">
              <a:buNone/>
              <a:defRPr sz="2200">
                <a:latin typeface="+mj-lt"/>
              </a:defRPr>
            </a:lvl1pPr>
          </a:lstStyle>
          <a:p>
            <a:pPr lvl="0"/>
            <a:r>
              <a:rPr lang="en-US" dirty="0"/>
              <a:t>Click to edit Master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8612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fld id="{E1B1A493-1E86-9444-AAD5-2172C8E3B80A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609585"/>
              <a:t>15/10/2020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fld id="{49BB6CCB-ABA9-DF47-8B77-5ED46CF7886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609585"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9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98" r:id="rId4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6415200"/>
            <a:ext cx="96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>
                <a:solidFill>
                  <a:srgbClr val="646464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646464"/>
                </a:solidFill>
              </a:rPr>
              <a:pPr/>
              <a:t>‹N›</a:t>
            </a:fld>
            <a:endParaRPr lang="en-GB" sz="1100" dirty="0">
              <a:solidFill>
                <a:srgbClr val="646464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11131552" y="6450014"/>
            <a:ext cx="450849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646464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646464"/>
                </a:solidFill>
              </a:endParaRPr>
            </a:p>
          </p:txBody>
        </p:sp>
      </p:grp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3451200" y="6415200"/>
            <a:ext cx="45792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Flow chart toolkit</a:t>
            </a:r>
          </a:p>
        </p:txBody>
      </p:sp>
    </p:spTree>
    <p:extLst>
      <p:ext uri="{BB962C8B-B14F-4D97-AF65-F5344CB8AC3E}">
        <p14:creationId xmlns:p14="http://schemas.microsoft.com/office/powerpoint/2010/main" val="272205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rgbClr val="64646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rgbClr val="646464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rgbClr val="646464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rgbClr val="646464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rgbClr val="64646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1200" y="6415200"/>
            <a:ext cx="45792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>
                <a:solidFill>
                  <a:srgbClr val="808080"/>
                </a:solidFill>
              </a:rPr>
              <a:t>Presentation title</a:t>
            </a:r>
            <a:endParaRPr lang="en-GB" dirty="0">
              <a:solidFill>
                <a:srgbClr val="808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6415200"/>
            <a:ext cx="96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>
                <a:solidFill>
                  <a:srgbClr val="808080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808080"/>
                </a:solidFill>
              </a:rPr>
              <a:pPr/>
              <a:t>‹N›</a:t>
            </a:fld>
            <a:endParaRPr lang="en-GB" sz="1100" dirty="0">
              <a:solidFill>
                <a:srgbClr val="80808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11131552" y="6450014"/>
            <a:ext cx="450849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98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7FDE11FF-CD3C-4434-9E19-85A9F3E0695C}"/>
              </a:ext>
            </a:extLst>
          </p:cNvPr>
          <p:cNvSpPr txBox="1">
            <a:spLocks/>
          </p:cNvSpPr>
          <p:nvPr/>
        </p:nvSpPr>
        <p:spPr>
          <a:xfrm>
            <a:off x="802495" y="1082551"/>
            <a:ext cx="10215696" cy="5050181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4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endParaRPr lang="it-IT" sz="7733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r>
              <a:rPr lang="it-IT" sz="7733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Le risorse europee per il ciclo di </a:t>
            </a:r>
          </a:p>
          <a:p>
            <a:pPr algn="l">
              <a:lnSpc>
                <a:spcPct val="120000"/>
              </a:lnSpc>
            </a:pPr>
            <a:r>
              <a:rPr lang="it-IT" sz="7733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programmazione 2021-2027</a:t>
            </a: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400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r>
              <a:rPr lang="it-IT" sz="3067" i="1" dirty="0">
                <a:solidFill>
                  <a:srgbClr val="008000"/>
                </a:solidFill>
                <a:latin typeface="Helvetica" panose="020B0604020202030204" pitchFamily="34" charset="0"/>
                <a:cs typeface="Helvetica Neue Light"/>
              </a:rPr>
              <a:t>Milano, 15 ottobre 2020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xmlns="" id="{B85F3A32-8D8C-4E14-A541-FB853736F5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96000" y="1316052"/>
            <a:ext cx="5133174" cy="4836992"/>
            <a:chOff x="3538" y="1130"/>
            <a:chExt cx="2287" cy="2562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xmlns="" id="{65EB26C6-2C58-48C3-A46E-22B5E337072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538" y="1132"/>
              <a:ext cx="1996" cy="2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 dirty="0"/>
            </a:p>
          </p:txBody>
        </p:sp>
        <p:grpSp>
          <p:nvGrpSpPr>
            <p:cNvPr id="8" name="Group 205">
              <a:extLst>
                <a:ext uri="{FF2B5EF4-FFF2-40B4-BE49-F238E27FC236}">
                  <a16:creationId xmlns:a16="http://schemas.microsoft.com/office/drawing/2014/main" xmlns="" id="{7C9960B1-4B02-42B3-8A37-DAAC53419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99" y="1130"/>
              <a:ext cx="658" cy="1180"/>
              <a:chOff x="4699" y="1130"/>
              <a:chExt cx="658" cy="1180"/>
            </a:xfrm>
          </p:grpSpPr>
          <p:sp>
            <p:nvSpPr>
              <p:cNvPr id="528" name="Freeform 5">
                <a:extLst>
                  <a:ext uri="{FF2B5EF4-FFF2-40B4-BE49-F238E27FC236}">
                    <a16:creationId xmlns:a16="http://schemas.microsoft.com/office/drawing/2014/main" xmlns="" id="{7EBBC38D-D519-4208-B47E-0DF8500D8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1357"/>
                <a:ext cx="130" cy="377"/>
              </a:xfrm>
              <a:custGeom>
                <a:avLst/>
                <a:gdLst>
                  <a:gd name="T0" fmla="*/ 155 w 317"/>
                  <a:gd name="T1" fmla="*/ 14 h 842"/>
                  <a:gd name="T2" fmla="*/ 155 w 317"/>
                  <a:gd name="T3" fmla="*/ 14 h 842"/>
                  <a:gd name="T4" fmla="*/ 78 w 317"/>
                  <a:gd name="T5" fmla="*/ 97 h 842"/>
                  <a:gd name="T6" fmla="*/ 76 w 317"/>
                  <a:gd name="T7" fmla="*/ 216 h 842"/>
                  <a:gd name="T8" fmla="*/ 101 w 317"/>
                  <a:gd name="T9" fmla="*/ 280 h 842"/>
                  <a:gd name="T10" fmla="*/ 74 w 317"/>
                  <a:gd name="T11" fmla="*/ 386 h 842"/>
                  <a:gd name="T12" fmla="*/ 55 w 317"/>
                  <a:gd name="T13" fmla="*/ 402 h 842"/>
                  <a:gd name="T14" fmla="*/ 34 w 317"/>
                  <a:gd name="T15" fmla="*/ 430 h 842"/>
                  <a:gd name="T16" fmla="*/ 18 w 317"/>
                  <a:gd name="T17" fmla="*/ 485 h 842"/>
                  <a:gd name="T18" fmla="*/ 6 w 317"/>
                  <a:gd name="T19" fmla="*/ 472 h 842"/>
                  <a:gd name="T20" fmla="*/ 1 w 317"/>
                  <a:gd name="T21" fmla="*/ 475 h 842"/>
                  <a:gd name="T22" fmla="*/ 4 w 317"/>
                  <a:gd name="T23" fmla="*/ 535 h 842"/>
                  <a:gd name="T24" fmla="*/ 25 w 317"/>
                  <a:gd name="T25" fmla="*/ 548 h 842"/>
                  <a:gd name="T26" fmla="*/ 17 w 317"/>
                  <a:gd name="T27" fmla="*/ 562 h 842"/>
                  <a:gd name="T28" fmla="*/ 18 w 317"/>
                  <a:gd name="T29" fmla="*/ 572 h 842"/>
                  <a:gd name="T30" fmla="*/ 60 w 317"/>
                  <a:gd name="T31" fmla="*/ 705 h 842"/>
                  <a:gd name="T32" fmla="*/ 58 w 317"/>
                  <a:gd name="T33" fmla="*/ 754 h 842"/>
                  <a:gd name="T34" fmla="*/ 49 w 317"/>
                  <a:gd name="T35" fmla="*/ 769 h 842"/>
                  <a:gd name="T36" fmla="*/ 68 w 317"/>
                  <a:gd name="T37" fmla="*/ 782 h 842"/>
                  <a:gd name="T38" fmla="*/ 63 w 317"/>
                  <a:gd name="T39" fmla="*/ 816 h 842"/>
                  <a:gd name="T40" fmla="*/ 67 w 317"/>
                  <a:gd name="T41" fmla="*/ 830 h 842"/>
                  <a:gd name="T42" fmla="*/ 140 w 317"/>
                  <a:gd name="T43" fmla="*/ 832 h 842"/>
                  <a:gd name="T44" fmla="*/ 148 w 317"/>
                  <a:gd name="T45" fmla="*/ 769 h 842"/>
                  <a:gd name="T46" fmla="*/ 270 w 317"/>
                  <a:gd name="T47" fmla="*/ 578 h 842"/>
                  <a:gd name="T48" fmla="*/ 273 w 317"/>
                  <a:gd name="T49" fmla="*/ 537 h 842"/>
                  <a:gd name="T50" fmla="*/ 317 w 317"/>
                  <a:gd name="T51" fmla="*/ 509 h 842"/>
                  <a:gd name="T52" fmla="*/ 306 w 317"/>
                  <a:gd name="T53" fmla="*/ 403 h 842"/>
                  <a:gd name="T54" fmla="*/ 230 w 317"/>
                  <a:gd name="T55" fmla="*/ 161 h 842"/>
                  <a:gd name="T56" fmla="*/ 155 w 317"/>
                  <a:gd name="T57" fmla="*/ 14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7" h="842">
                    <a:moveTo>
                      <a:pt x="155" y="14"/>
                    </a:moveTo>
                    <a:lnTo>
                      <a:pt x="155" y="14"/>
                    </a:lnTo>
                    <a:cubicBezTo>
                      <a:pt x="88" y="18"/>
                      <a:pt x="118" y="0"/>
                      <a:pt x="78" y="97"/>
                    </a:cubicBezTo>
                    <a:cubicBezTo>
                      <a:pt x="64" y="132"/>
                      <a:pt x="85" y="179"/>
                      <a:pt x="76" y="216"/>
                    </a:cubicBezTo>
                    <a:cubicBezTo>
                      <a:pt x="70" y="243"/>
                      <a:pt x="98" y="251"/>
                      <a:pt x="101" y="280"/>
                    </a:cubicBezTo>
                    <a:cubicBezTo>
                      <a:pt x="45" y="336"/>
                      <a:pt x="112" y="328"/>
                      <a:pt x="74" y="386"/>
                    </a:cubicBezTo>
                    <a:cubicBezTo>
                      <a:pt x="69" y="394"/>
                      <a:pt x="64" y="399"/>
                      <a:pt x="55" y="402"/>
                    </a:cubicBezTo>
                    <a:cubicBezTo>
                      <a:pt x="49" y="416"/>
                      <a:pt x="47" y="423"/>
                      <a:pt x="34" y="430"/>
                    </a:cubicBezTo>
                    <a:cubicBezTo>
                      <a:pt x="42" y="451"/>
                      <a:pt x="48" y="483"/>
                      <a:pt x="18" y="485"/>
                    </a:cubicBezTo>
                    <a:lnTo>
                      <a:pt x="6" y="472"/>
                    </a:lnTo>
                    <a:lnTo>
                      <a:pt x="1" y="475"/>
                    </a:lnTo>
                    <a:cubicBezTo>
                      <a:pt x="0" y="495"/>
                      <a:pt x="0" y="515"/>
                      <a:pt x="4" y="535"/>
                    </a:cubicBezTo>
                    <a:cubicBezTo>
                      <a:pt x="12" y="539"/>
                      <a:pt x="19" y="541"/>
                      <a:pt x="25" y="548"/>
                    </a:cubicBezTo>
                    <a:cubicBezTo>
                      <a:pt x="23" y="555"/>
                      <a:pt x="21" y="557"/>
                      <a:pt x="17" y="562"/>
                    </a:cubicBezTo>
                    <a:lnTo>
                      <a:pt x="18" y="572"/>
                    </a:lnTo>
                    <a:cubicBezTo>
                      <a:pt x="24" y="577"/>
                      <a:pt x="37" y="673"/>
                      <a:pt x="60" y="705"/>
                    </a:cubicBezTo>
                    <a:cubicBezTo>
                      <a:pt x="76" y="725"/>
                      <a:pt x="51" y="733"/>
                      <a:pt x="58" y="754"/>
                    </a:cubicBezTo>
                    <a:cubicBezTo>
                      <a:pt x="56" y="761"/>
                      <a:pt x="52" y="766"/>
                      <a:pt x="49" y="769"/>
                    </a:cubicBezTo>
                    <a:cubicBezTo>
                      <a:pt x="54" y="768"/>
                      <a:pt x="60" y="772"/>
                      <a:pt x="68" y="782"/>
                    </a:cubicBezTo>
                    <a:cubicBezTo>
                      <a:pt x="68" y="798"/>
                      <a:pt x="75" y="802"/>
                      <a:pt x="63" y="816"/>
                    </a:cubicBezTo>
                    <a:lnTo>
                      <a:pt x="67" y="830"/>
                    </a:lnTo>
                    <a:cubicBezTo>
                      <a:pt x="84" y="835"/>
                      <a:pt x="125" y="842"/>
                      <a:pt x="140" y="832"/>
                    </a:cubicBezTo>
                    <a:cubicBezTo>
                      <a:pt x="140" y="805"/>
                      <a:pt x="133" y="795"/>
                      <a:pt x="148" y="769"/>
                    </a:cubicBezTo>
                    <a:cubicBezTo>
                      <a:pt x="268" y="754"/>
                      <a:pt x="236" y="746"/>
                      <a:pt x="270" y="578"/>
                    </a:cubicBezTo>
                    <a:cubicBezTo>
                      <a:pt x="272" y="564"/>
                      <a:pt x="274" y="551"/>
                      <a:pt x="273" y="537"/>
                    </a:cubicBezTo>
                    <a:cubicBezTo>
                      <a:pt x="288" y="526"/>
                      <a:pt x="303" y="518"/>
                      <a:pt x="317" y="509"/>
                    </a:cubicBezTo>
                    <a:cubicBezTo>
                      <a:pt x="273" y="477"/>
                      <a:pt x="290" y="458"/>
                      <a:pt x="306" y="403"/>
                    </a:cubicBezTo>
                    <a:cubicBezTo>
                      <a:pt x="255" y="307"/>
                      <a:pt x="185" y="283"/>
                      <a:pt x="230" y="161"/>
                    </a:cubicBezTo>
                    <a:cubicBezTo>
                      <a:pt x="250" y="106"/>
                      <a:pt x="188" y="66"/>
                      <a:pt x="155" y="14"/>
                    </a:cubicBezTo>
                    <a:close/>
                  </a:path>
                </a:pathLst>
              </a:custGeom>
              <a:solidFill>
                <a:srgbClr val="9DD0CB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9" name="Freeform 6">
                <a:extLst>
                  <a:ext uri="{FF2B5EF4-FFF2-40B4-BE49-F238E27FC236}">
                    <a16:creationId xmlns:a16="http://schemas.microsoft.com/office/drawing/2014/main" xmlns="" id="{BCF48618-E189-4E41-A925-62F9C0C93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1357"/>
                <a:ext cx="130" cy="377"/>
              </a:xfrm>
              <a:custGeom>
                <a:avLst/>
                <a:gdLst>
                  <a:gd name="T0" fmla="*/ 155 w 317"/>
                  <a:gd name="T1" fmla="*/ 14 h 842"/>
                  <a:gd name="T2" fmla="*/ 155 w 317"/>
                  <a:gd name="T3" fmla="*/ 14 h 842"/>
                  <a:gd name="T4" fmla="*/ 78 w 317"/>
                  <a:gd name="T5" fmla="*/ 97 h 842"/>
                  <a:gd name="T6" fmla="*/ 76 w 317"/>
                  <a:gd name="T7" fmla="*/ 216 h 842"/>
                  <a:gd name="T8" fmla="*/ 101 w 317"/>
                  <a:gd name="T9" fmla="*/ 280 h 842"/>
                  <a:gd name="T10" fmla="*/ 74 w 317"/>
                  <a:gd name="T11" fmla="*/ 386 h 842"/>
                  <a:gd name="T12" fmla="*/ 55 w 317"/>
                  <a:gd name="T13" fmla="*/ 402 h 842"/>
                  <a:gd name="T14" fmla="*/ 34 w 317"/>
                  <a:gd name="T15" fmla="*/ 430 h 842"/>
                  <a:gd name="T16" fmla="*/ 18 w 317"/>
                  <a:gd name="T17" fmla="*/ 485 h 842"/>
                  <a:gd name="T18" fmla="*/ 6 w 317"/>
                  <a:gd name="T19" fmla="*/ 472 h 842"/>
                  <a:gd name="T20" fmla="*/ 1 w 317"/>
                  <a:gd name="T21" fmla="*/ 475 h 842"/>
                  <a:gd name="T22" fmla="*/ 4 w 317"/>
                  <a:gd name="T23" fmla="*/ 535 h 842"/>
                  <a:gd name="T24" fmla="*/ 25 w 317"/>
                  <a:gd name="T25" fmla="*/ 548 h 842"/>
                  <a:gd name="T26" fmla="*/ 17 w 317"/>
                  <a:gd name="T27" fmla="*/ 562 h 842"/>
                  <a:gd name="T28" fmla="*/ 18 w 317"/>
                  <a:gd name="T29" fmla="*/ 572 h 842"/>
                  <a:gd name="T30" fmla="*/ 60 w 317"/>
                  <a:gd name="T31" fmla="*/ 705 h 842"/>
                  <a:gd name="T32" fmla="*/ 58 w 317"/>
                  <a:gd name="T33" fmla="*/ 754 h 842"/>
                  <a:gd name="T34" fmla="*/ 49 w 317"/>
                  <a:gd name="T35" fmla="*/ 769 h 842"/>
                  <a:gd name="T36" fmla="*/ 68 w 317"/>
                  <a:gd name="T37" fmla="*/ 782 h 842"/>
                  <a:gd name="T38" fmla="*/ 63 w 317"/>
                  <a:gd name="T39" fmla="*/ 816 h 842"/>
                  <a:gd name="T40" fmla="*/ 67 w 317"/>
                  <a:gd name="T41" fmla="*/ 830 h 842"/>
                  <a:gd name="T42" fmla="*/ 140 w 317"/>
                  <a:gd name="T43" fmla="*/ 832 h 842"/>
                  <a:gd name="T44" fmla="*/ 148 w 317"/>
                  <a:gd name="T45" fmla="*/ 769 h 842"/>
                  <a:gd name="T46" fmla="*/ 270 w 317"/>
                  <a:gd name="T47" fmla="*/ 578 h 842"/>
                  <a:gd name="T48" fmla="*/ 273 w 317"/>
                  <a:gd name="T49" fmla="*/ 537 h 842"/>
                  <a:gd name="T50" fmla="*/ 317 w 317"/>
                  <a:gd name="T51" fmla="*/ 509 h 842"/>
                  <a:gd name="T52" fmla="*/ 306 w 317"/>
                  <a:gd name="T53" fmla="*/ 403 h 842"/>
                  <a:gd name="T54" fmla="*/ 230 w 317"/>
                  <a:gd name="T55" fmla="*/ 161 h 842"/>
                  <a:gd name="T56" fmla="*/ 155 w 317"/>
                  <a:gd name="T57" fmla="*/ 14 h 842"/>
                  <a:gd name="T58" fmla="*/ 155 w 317"/>
                  <a:gd name="T59" fmla="*/ 14 h 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7" h="842">
                    <a:moveTo>
                      <a:pt x="155" y="14"/>
                    </a:moveTo>
                    <a:lnTo>
                      <a:pt x="155" y="14"/>
                    </a:lnTo>
                    <a:cubicBezTo>
                      <a:pt x="88" y="18"/>
                      <a:pt x="118" y="0"/>
                      <a:pt x="78" y="97"/>
                    </a:cubicBezTo>
                    <a:cubicBezTo>
                      <a:pt x="64" y="132"/>
                      <a:pt x="85" y="179"/>
                      <a:pt x="76" y="216"/>
                    </a:cubicBezTo>
                    <a:cubicBezTo>
                      <a:pt x="70" y="243"/>
                      <a:pt x="98" y="251"/>
                      <a:pt x="101" y="280"/>
                    </a:cubicBezTo>
                    <a:cubicBezTo>
                      <a:pt x="45" y="336"/>
                      <a:pt x="112" y="328"/>
                      <a:pt x="74" y="386"/>
                    </a:cubicBezTo>
                    <a:cubicBezTo>
                      <a:pt x="69" y="394"/>
                      <a:pt x="64" y="399"/>
                      <a:pt x="55" y="402"/>
                    </a:cubicBezTo>
                    <a:cubicBezTo>
                      <a:pt x="49" y="416"/>
                      <a:pt x="47" y="423"/>
                      <a:pt x="34" y="430"/>
                    </a:cubicBezTo>
                    <a:cubicBezTo>
                      <a:pt x="42" y="451"/>
                      <a:pt x="48" y="483"/>
                      <a:pt x="18" y="485"/>
                    </a:cubicBezTo>
                    <a:lnTo>
                      <a:pt x="6" y="472"/>
                    </a:lnTo>
                    <a:lnTo>
                      <a:pt x="1" y="475"/>
                    </a:lnTo>
                    <a:cubicBezTo>
                      <a:pt x="0" y="495"/>
                      <a:pt x="0" y="515"/>
                      <a:pt x="4" y="535"/>
                    </a:cubicBezTo>
                    <a:cubicBezTo>
                      <a:pt x="12" y="539"/>
                      <a:pt x="19" y="541"/>
                      <a:pt x="25" y="548"/>
                    </a:cubicBezTo>
                    <a:cubicBezTo>
                      <a:pt x="23" y="555"/>
                      <a:pt x="21" y="557"/>
                      <a:pt x="17" y="562"/>
                    </a:cubicBezTo>
                    <a:lnTo>
                      <a:pt x="18" y="572"/>
                    </a:lnTo>
                    <a:cubicBezTo>
                      <a:pt x="24" y="577"/>
                      <a:pt x="37" y="673"/>
                      <a:pt x="60" y="705"/>
                    </a:cubicBezTo>
                    <a:cubicBezTo>
                      <a:pt x="76" y="725"/>
                      <a:pt x="51" y="733"/>
                      <a:pt x="58" y="754"/>
                    </a:cubicBezTo>
                    <a:cubicBezTo>
                      <a:pt x="56" y="761"/>
                      <a:pt x="52" y="766"/>
                      <a:pt x="49" y="769"/>
                    </a:cubicBezTo>
                    <a:cubicBezTo>
                      <a:pt x="54" y="768"/>
                      <a:pt x="60" y="772"/>
                      <a:pt x="68" y="782"/>
                    </a:cubicBezTo>
                    <a:cubicBezTo>
                      <a:pt x="68" y="798"/>
                      <a:pt x="75" y="802"/>
                      <a:pt x="63" y="816"/>
                    </a:cubicBezTo>
                    <a:lnTo>
                      <a:pt x="67" y="830"/>
                    </a:lnTo>
                    <a:cubicBezTo>
                      <a:pt x="84" y="835"/>
                      <a:pt x="125" y="842"/>
                      <a:pt x="140" y="832"/>
                    </a:cubicBezTo>
                    <a:cubicBezTo>
                      <a:pt x="140" y="805"/>
                      <a:pt x="133" y="795"/>
                      <a:pt x="148" y="769"/>
                    </a:cubicBezTo>
                    <a:cubicBezTo>
                      <a:pt x="268" y="754"/>
                      <a:pt x="236" y="746"/>
                      <a:pt x="270" y="578"/>
                    </a:cubicBezTo>
                    <a:cubicBezTo>
                      <a:pt x="272" y="564"/>
                      <a:pt x="274" y="551"/>
                      <a:pt x="273" y="537"/>
                    </a:cubicBezTo>
                    <a:cubicBezTo>
                      <a:pt x="288" y="526"/>
                      <a:pt x="303" y="518"/>
                      <a:pt x="317" y="509"/>
                    </a:cubicBezTo>
                    <a:cubicBezTo>
                      <a:pt x="273" y="477"/>
                      <a:pt x="290" y="458"/>
                      <a:pt x="306" y="403"/>
                    </a:cubicBezTo>
                    <a:cubicBezTo>
                      <a:pt x="255" y="307"/>
                      <a:pt x="185" y="283"/>
                      <a:pt x="230" y="161"/>
                    </a:cubicBezTo>
                    <a:cubicBezTo>
                      <a:pt x="250" y="106"/>
                      <a:pt x="188" y="66"/>
                      <a:pt x="155" y="14"/>
                    </a:cubicBezTo>
                    <a:lnTo>
                      <a:pt x="155" y="1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0" name="Freeform 7">
                <a:extLst>
                  <a:ext uri="{FF2B5EF4-FFF2-40B4-BE49-F238E27FC236}">
                    <a16:creationId xmlns:a16="http://schemas.microsoft.com/office/drawing/2014/main" xmlns="" id="{6E7E239B-E4AA-4410-A214-ED6CE2985D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0" y="1764"/>
                <a:ext cx="63" cy="62"/>
              </a:xfrm>
              <a:custGeom>
                <a:avLst/>
                <a:gdLst>
                  <a:gd name="T0" fmla="*/ 155 w 155"/>
                  <a:gd name="T1" fmla="*/ 0 h 138"/>
                  <a:gd name="T2" fmla="*/ 155 w 155"/>
                  <a:gd name="T3" fmla="*/ 0 h 138"/>
                  <a:gd name="T4" fmla="*/ 129 w 155"/>
                  <a:gd name="T5" fmla="*/ 1 h 138"/>
                  <a:gd name="T6" fmla="*/ 112 w 155"/>
                  <a:gd name="T7" fmla="*/ 29 h 138"/>
                  <a:gd name="T8" fmla="*/ 107 w 155"/>
                  <a:gd name="T9" fmla="*/ 34 h 138"/>
                  <a:gd name="T10" fmla="*/ 43 w 155"/>
                  <a:gd name="T11" fmla="*/ 61 h 138"/>
                  <a:gd name="T12" fmla="*/ 32 w 155"/>
                  <a:gd name="T13" fmla="*/ 57 h 138"/>
                  <a:gd name="T14" fmla="*/ 2 w 155"/>
                  <a:gd name="T15" fmla="*/ 85 h 138"/>
                  <a:gd name="T16" fmla="*/ 0 w 155"/>
                  <a:gd name="T17" fmla="*/ 100 h 138"/>
                  <a:gd name="T18" fmla="*/ 13 w 155"/>
                  <a:gd name="T19" fmla="*/ 111 h 138"/>
                  <a:gd name="T20" fmla="*/ 6 w 155"/>
                  <a:gd name="T21" fmla="*/ 138 h 138"/>
                  <a:gd name="T22" fmla="*/ 34 w 155"/>
                  <a:gd name="T23" fmla="*/ 133 h 138"/>
                  <a:gd name="T24" fmla="*/ 91 w 155"/>
                  <a:gd name="T25" fmla="*/ 108 h 138"/>
                  <a:gd name="T26" fmla="*/ 155 w 155"/>
                  <a:gd name="T2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5" h="138">
                    <a:moveTo>
                      <a:pt x="155" y="0"/>
                    </a:moveTo>
                    <a:lnTo>
                      <a:pt x="155" y="0"/>
                    </a:lnTo>
                    <a:cubicBezTo>
                      <a:pt x="145" y="1"/>
                      <a:pt x="134" y="2"/>
                      <a:pt x="129" y="1"/>
                    </a:cubicBezTo>
                    <a:cubicBezTo>
                      <a:pt x="120" y="10"/>
                      <a:pt x="112" y="16"/>
                      <a:pt x="112" y="29"/>
                    </a:cubicBezTo>
                    <a:lnTo>
                      <a:pt x="107" y="34"/>
                    </a:lnTo>
                    <a:cubicBezTo>
                      <a:pt x="50" y="34"/>
                      <a:pt x="68" y="44"/>
                      <a:pt x="43" y="61"/>
                    </a:cubicBezTo>
                    <a:lnTo>
                      <a:pt x="32" y="57"/>
                    </a:lnTo>
                    <a:cubicBezTo>
                      <a:pt x="21" y="65"/>
                      <a:pt x="20" y="88"/>
                      <a:pt x="2" y="85"/>
                    </a:cubicBezTo>
                    <a:lnTo>
                      <a:pt x="0" y="100"/>
                    </a:lnTo>
                    <a:cubicBezTo>
                      <a:pt x="8" y="111"/>
                      <a:pt x="5" y="109"/>
                      <a:pt x="13" y="111"/>
                    </a:cubicBezTo>
                    <a:cubicBezTo>
                      <a:pt x="11" y="119"/>
                      <a:pt x="9" y="129"/>
                      <a:pt x="6" y="138"/>
                    </a:cubicBezTo>
                    <a:cubicBezTo>
                      <a:pt x="16" y="135"/>
                      <a:pt x="25" y="133"/>
                      <a:pt x="34" y="133"/>
                    </a:cubicBezTo>
                    <a:cubicBezTo>
                      <a:pt x="42" y="120"/>
                      <a:pt x="77" y="118"/>
                      <a:pt x="91" y="108"/>
                    </a:cubicBezTo>
                    <a:cubicBezTo>
                      <a:pt x="102" y="88"/>
                      <a:pt x="127" y="48"/>
                      <a:pt x="155" y="0"/>
                    </a:cubicBezTo>
                    <a:close/>
                  </a:path>
                </a:pathLst>
              </a:custGeom>
              <a:solidFill>
                <a:srgbClr val="95BF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1" name="Freeform 8">
                <a:extLst>
                  <a:ext uri="{FF2B5EF4-FFF2-40B4-BE49-F238E27FC236}">
                    <a16:creationId xmlns:a16="http://schemas.microsoft.com/office/drawing/2014/main" xmlns="" id="{7CB34E96-CA64-4E42-9DCF-119B321CC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0" y="1764"/>
                <a:ext cx="63" cy="62"/>
              </a:xfrm>
              <a:custGeom>
                <a:avLst/>
                <a:gdLst>
                  <a:gd name="T0" fmla="*/ 155 w 155"/>
                  <a:gd name="T1" fmla="*/ 0 h 138"/>
                  <a:gd name="T2" fmla="*/ 155 w 155"/>
                  <a:gd name="T3" fmla="*/ 0 h 138"/>
                  <a:gd name="T4" fmla="*/ 129 w 155"/>
                  <a:gd name="T5" fmla="*/ 1 h 138"/>
                  <a:gd name="T6" fmla="*/ 112 w 155"/>
                  <a:gd name="T7" fmla="*/ 29 h 138"/>
                  <a:gd name="T8" fmla="*/ 107 w 155"/>
                  <a:gd name="T9" fmla="*/ 34 h 138"/>
                  <a:gd name="T10" fmla="*/ 43 w 155"/>
                  <a:gd name="T11" fmla="*/ 61 h 138"/>
                  <a:gd name="T12" fmla="*/ 32 w 155"/>
                  <a:gd name="T13" fmla="*/ 57 h 138"/>
                  <a:gd name="T14" fmla="*/ 2 w 155"/>
                  <a:gd name="T15" fmla="*/ 85 h 138"/>
                  <a:gd name="T16" fmla="*/ 0 w 155"/>
                  <a:gd name="T17" fmla="*/ 100 h 138"/>
                  <a:gd name="T18" fmla="*/ 13 w 155"/>
                  <a:gd name="T19" fmla="*/ 111 h 138"/>
                  <a:gd name="T20" fmla="*/ 6 w 155"/>
                  <a:gd name="T21" fmla="*/ 138 h 138"/>
                  <a:gd name="T22" fmla="*/ 34 w 155"/>
                  <a:gd name="T23" fmla="*/ 133 h 138"/>
                  <a:gd name="T24" fmla="*/ 91 w 155"/>
                  <a:gd name="T25" fmla="*/ 108 h 138"/>
                  <a:gd name="T26" fmla="*/ 155 w 155"/>
                  <a:gd name="T27" fmla="*/ 0 h 138"/>
                  <a:gd name="T28" fmla="*/ 155 w 155"/>
                  <a:gd name="T2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5" h="138">
                    <a:moveTo>
                      <a:pt x="155" y="0"/>
                    </a:moveTo>
                    <a:lnTo>
                      <a:pt x="155" y="0"/>
                    </a:lnTo>
                    <a:cubicBezTo>
                      <a:pt x="145" y="1"/>
                      <a:pt x="134" y="2"/>
                      <a:pt x="129" y="1"/>
                    </a:cubicBezTo>
                    <a:cubicBezTo>
                      <a:pt x="120" y="10"/>
                      <a:pt x="112" y="16"/>
                      <a:pt x="112" y="29"/>
                    </a:cubicBezTo>
                    <a:lnTo>
                      <a:pt x="107" y="34"/>
                    </a:lnTo>
                    <a:cubicBezTo>
                      <a:pt x="50" y="34"/>
                      <a:pt x="68" y="44"/>
                      <a:pt x="43" y="61"/>
                    </a:cubicBezTo>
                    <a:lnTo>
                      <a:pt x="32" y="57"/>
                    </a:lnTo>
                    <a:cubicBezTo>
                      <a:pt x="21" y="65"/>
                      <a:pt x="20" y="88"/>
                      <a:pt x="2" y="85"/>
                    </a:cubicBezTo>
                    <a:lnTo>
                      <a:pt x="0" y="100"/>
                    </a:lnTo>
                    <a:cubicBezTo>
                      <a:pt x="8" y="111"/>
                      <a:pt x="5" y="109"/>
                      <a:pt x="13" y="111"/>
                    </a:cubicBezTo>
                    <a:cubicBezTo>
                      <a:pt x="11" y="119"/>
                      <a:pt x="9" y="129"/>
                      <a:pt x="6" y="138"/>
                    </a:cubicBezTo>
                    <a:cubicBezTo>
                      <a:pt x="16" y="135"/>
                      <a:pt x="25" y="133"/>
                      <a:pt x="34" y="133"/>
                    </a:cubicBezTo>
                    <a:cubicBezTo>
                      <a:pt x="42" y="120"/>
                      <a:pt x="77" y="118"/>
                      <a:pt x="91" y="108"/>
                    </a:cubicBezTo>
                    <a:cubicBezTo>
                      <a:pt x="102" y="88"/>
                      <a:pt x="127" y="48"/>
                      <a:pt x="155" y="0"/>
                    </a:cubicBezTo>
                    <a:lnTo>
                      <a:pt x="155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2" name="Freeform 9">
                <a:extLst>
                  <a:ext uri="{FF2B5EF4-FFF2-40B4-BE49-F238E27FC236}">
                    <a16:creationId xmlns:a16="http://schemas.microsoft.com/office/drawing/2014/main" xmlns="" id="{7CD833A0-E9BD-4C35-AB7D-81D120036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27"/>
                <a:ext cx="36" cy="42"/>
              </a:xfrm>
              <a:custGeom>
                <a:avLst/>
                <a:gdLst>
                  <a:gd name="T0" fmla="*/ 39 w 89"/>
                  <a:gd name="T1" fmla="*/ 80 h 95"/>
                  <a:gd name="T2" fmla="*/ 39 w 89"/>
                  <a:gd name="T3" fmla="*/ 80 h 95"/>
                  <a:gd name="T4" fmla="*/ 64 w 89"/>
                  <a:gd name="T5" fmla="*/ 35 h 95"/>
                  <a:gd name="T6" fmla="*/ 89 w 89"/>
                  <a:gd name="T7" fmla="*/ 3 h 95"/>
                  <a:gd name="T8" fmla="*/ 85 w 89"/>
                  <a:gd name="T9" fmla="*/ 0 h 95"/>
                  <a:gd name="T10" fmla="*/ 28 w 89"/>
                  <a:gd name="T11" fmla="*/ 95 h 95"/>
                  <a:gd name="T12" fmla="*/ 39 w 89"/>
                  <a:gd name="T13" fmla="*/ 8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95">
                    <a:moveTo>
                      <a:pt x="39" y="80"/>
                    </a:moveTo>
                    <a:lnTo>
                      <a:pt x="39" y="80"/>
                    </a:lnTo>
                    <a:cubicBezTo>
                      <a:pt x="73" y="36"/>
                      <a:pt x="58" y="77"/>
                      <a:pt x="64" y="35"/>
                    </a:cubicBezTo>
                    <a:cubicBezTo>
                      <a:pt x="67" y="19"/>
                      <a:pt x="79" y="12"/>
                      <a:pt x="89" y="3"/>
                    </a:cubicBezTo>
                    <a:lnTo>
                      <a:pt x="85" y="0"/>
                    </a:lnTo>
                    <a:cubicBezTo>
                      <a:pt x="0" y="17"/>
                      <a:pt x="33" y="62"/>
                      <a:pt x="28" y="95"/>
                    </a:cubicBezTo>
                    <a:cubicBezTo>
                      <a:pt x="35" y="91"/>
                      <a:pt x="33" y="91"/>
                      <a:pt x="39" y="80"/>
                    </a:cubicBezTo>
                    <a:close/>
                  </a:path>
                </a:pathLst>
              </a:custGeom>
              <a:solidFill>
                <a:srgbClr val="9DD0CB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3" name="Freeform 10">
                <a:extLst>
                  <a:ext uri="{FF2B5EF4-FFF2-40B4-BE49-F238E27FC236}">
                    <a16:creationId xmlns:a16="http://schemas.microsoft.com/office/drawing/2014/main" xmlns="" id="{053FA04A-FE21-4044-8BDD-06246C3FB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4" y="1627"/>
                <a:ext cx="36" cy="42"/>
              </a:xfrm>
              <a:custGeom>
                <a:avLst/>
                <a:gdLst>
                  <a:gd name="T0" fmla="*/ 39 w 89"/>
                  <a:gd name="T1" fmla="*/ 80 h 95"/>
                  <a:gd name="T2" fmla="*/ 39 w 89"/>
                  <a:gd name="T3" fmla="*/ 80 h 95"/>
                  <a:gd name="T4" fmla="*/ 64 w 89"/>
                  <a:gd name="T5" fmla="*/ 35 h 95"/>
                  <a:gd name="T6" fmla="*/ 89 w 89"/>
                  <a:gd name="T7" fmla="*/ 3 h 95"/>
                  <a:gd name="T8" fmla="*/ 85 w 89"/>
                  <a:gd name="T9" fmla="*/ 0 h 95"/>
                  <a:gd name="T10" fmla="*/ 28 w 89"/>
                  <a:gd name="T11" fmla="*/ 95 h 95"/>
                  <a:gd name="T12" fmla="*/ 39 w 89"/>
                  <a:gd name="T13" fmla="*/ 80 h 95"/>
                  <a:gd name="T14" fmla="*/ 39 w 89"/>
                  <a:gd name="T15" fmla="*/ 8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" h="95">
                    <a:moveTo>
                      <a:pt x="39" y="80"/>
                    </a:moveTo>
                    <a:lnTo>
                      <a:pt x="39" y="80"/>
                    </a:lnTo>
                    <a:cubicBezTo>
                      <a:pt x="73" y="36"/>
                      <a:pt x="58" y="77"/>
                      <a:pt x="64" y="35"/>
                    </a:cubicBezTo>
                    <a:cubicBezTo>
                      <a:pt x="67" y="19"/>
                      <a:pt x="79" y="12"/>
                      <a:pt x="89" y="3"/>
                    </a:cubicBezTo>
                    <a:lnTo>
                      <a:pt x="85" y="0"/>
                    </a:lnTo>
                    <a:cubicBezTo>
                      <a:pt x="0" y="17"/>
                      <a:pt x="33" y="62"/>
                      <a:pt x="28" y="95"/>
                    </a:cubicBezTo>
                    <a:cubicBezTo>
                      <a:pt x="35" y="91"/>
                      <a:pt x="33" y="91"/>
                      <a:pt x="39" y="80"/>
                    </a:cubicBezTo>
                    <a:lnTo>
                      <a:pt x="39" y="8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4" name="Freeform 11">
                <a:extLst>
                  <a:ext uri="{FF2B5EF4-FFF2-40B4-BE49-F238E27FC236}">
                    <a16:creationId xmlns:a16="http://schemas.microsoft.com/office/drawing/2014/main" xmlns="" id="{4CA72190-6417-47C0-B814-531B70FEE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651"/>
                <a:ext cx="18" cy="47"/>
              </a:xfrm>
              <a:custGeom>
                <a:avLst/>
                <a:gdLst>
                  <a:gd name="T0" fmla="*/ 5 w 42"/>
                  <a:gd name="T1" fmla="*/ 100 h 105"/>
                  <a:gd name="T2" fmla="*/ 5 w 42"/>
                  <a:gd name="T3" fmla="*/ 100 h 105"/>
                  <a:gd name="T4" fmla="*/ 42 w 42"/>
                  <a:gd name="T5" fmla="*/ 5 h 105"/>
                  <a:gd name="T6" fmla="*/ 42 w 42"/>
                  <a:gd name="T7" fmla="*/ 0 h 105"/>
                  <a:gd name="T8" fmla="*/ 0 w 42"/>
                  <a:gd name="T9" fmla="*/ 100 h 105"/>
                  <a:gd name="T10" fmla="*/ 5 w 42"/>
                  <a:gd name="T11" fmla="*/ 10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05">
                    <a:moveTo>
                      <a:pt x="5" y="100"/>
                    </a:moveTo>
                    <a:lnTo>
                      <a:pt x="5" y="100"/>
                    </a:lnTo>
                    <a:cubicBezTo>
                      <a:pt x="17" y="68"/>
                      <a:pt x="38" y="20"/>
                      <a:pt x="42" y="5"/>
                    </a:cubicBezTo>
                    <a:lnTo>
                      <a:pt x="42" y="0"/>
                    </a:lnTo>
                    <a:cubicBezTo>
                      <a:pt x="24" y="16"/>
                      <a:pt x="4" y="79"/>
                      <a:pt x="0" y="100"/>
                    </a:cubicBezTo>
                    <a:cubicBezTo>
                      <a:pt x="1" y="105"/>
                      <a:pt x="6" y="105"/>
                      <a:pt x="5" y="100"/>
                    </a:cubicBezTo>
                    <a:close/>
                  </a:path>
                </a:pathLst>
              </a:custGeom>
              <a:solidFill>
                <a:srgbClr val="9DD0CB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5" name="Freeform 12">
                <a:extLst>
                  <a:ext uri="{FF2B5EF4-FFF2-40B4-BE49-F238E27FC236}">
                    <a16:creationId xmlns:a16="http://schemas.microsoft.com/office/drawing/2014/main" xmlns="" id="{2637468A-9A05-474B-AA2F-9F249440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8" y="1651"/>
                <a:ext cx="18" cy="47"/>
              </a:xfrm>
              <a:custGeom>
                <a:avLst/>
                <a:gdLst>
                  <a:gd name="T0" fmla="*/ 5 w 42"/>
                  <a:gd name="T1" fmla="*/ 100 h 105"/>
                  <a:gd name="T2" fmla="*/ 5 w 42"/>
                  <a:gd name="T3" fmla="*/ 100 h 105"/>
                  <a:gd name="T4" fmla="*/ 42 w 42"/>
                  <a:gd name="T5" fmla="*/ 5 h 105"/>
                  <a:gd name="T6" fmla="*/ 42 w 42"/>
                  <a:gd name="T7" fmla="*/ 0 h 105"/>
                  <a:gd name="T8" fmla="*/ 0 w 42"/>
                  <a:gd name="T9" fmla="*/ 100 h 105"/>
                  <a:gd name="T10" fmla="*/ 5 w 42"/>
                  <a:gd name="T11" fmla="*/ 100 h 105"/>
                  <a:gd name="T12" fmla="*/ 5 w 42"/>
                  <a:gd name="T13" fmla="*/ 10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05">
                    <a:moveTo>
                      <a:pt x="5" y="100"/>
                    </a:moveTo>
                    <a:lnTo>
                      <a:pt x="5" y="100"/>
                    </a:lnTo>
                    <a:cubicBezTo>
                      <a:pt x="17" y="68"/>
                      <a:pt x="38" y="20"/>
                      <a:pt x="42" y="5"/>
                    </a:cubicBezTo>
                    <a:lnTo>
                      <a:pt x="42" y="0"/>
                    </a:lnTo>
                    <a:cubicBezTo>
                      <a:pt x="24" y="16"/>
                      <a:pt x="4" y="79"/>
                      <a:pt x="0" y="100"/>
                    </a:cubicBezTo>
                    <a:cubicBezTo>
                      <a:pt x="1" y="105"/>
                      <a:pt x="6" y="105"/>
                      <a:pt x="5" y="100"/>
                    </a:cubicBezTo>
                    <a:lnTo>
                      <a:pt x="5" y="10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6" name="Freeform 13">
                <a:extLst>
                  <a:ext uri="{FF2B5EF4-FFF2-40B4-BE49-F238E27FC236}">
                    <a16:creationId xmlns:a16="http://schemas.microsoft.com/office/drawing/2014/main" xmlns="" id="{469739BF-BE2C-4A86-AC8B-238555609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36"/>
                <a:ext cx="15" cy="13"/>
              </a:xfrm>
              <a:custGeom>
                <a:avLst/>
                <a:gdLst>
                  <a:gd name="T0" fmla="*/ 25 w 37"/>
                  <a:gd name="T1" fmla="*/ 25 h 28"/>
                  <a:gd name="T2" fmla="*/ 25 w 37"/>
                  <a:gd name="T3" fmla="*/ 25 h 28"/>
                  <a:gd name="T4" fmla="*/ 15 w 37"/>
                  <a:gd name="T5" fmla="*/ 1 h 28"/>
                  <a:gd name="T6" fmla="*/ 12 w 37"/>
                  <a:gd name="T7" fmla="*/ 0 h 28"/>
                  <a:gd name="T8" fmla="*/ 25 w 37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28">
                    <a:moveTo>
                      <a:pt x="25" y="25"/>
                    </a:moveTo>
                    <a:lnTo>
                      <a:pt x="25" y="25"/>
                    </a:lnTo>
                    <a:cubicBezTo>
                      <a:pt x="37" y="18"/>
                      <a:pt x="15" y="10"/>
                      <a:pt x="15" y="1"/>
                    </a:cubicBezTo>
                    <a:lnTo>
                      <a:pt x="12" y="0"/>
                    </a:lnTo>
                    <a:cubicBezTo>
                      <a:pt x="12" y="0"/>
                      <a:pt x="0" y="28"/>
                      <a:pt x="25" y="25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7" name="Freeform 14">
                <a:extLst>
                  <a:ext uri="{FF2B5EF4-FFF2-40B4-BE49-F238E27FC236}">
                    <a16:creationId xmlns:a16="http://schemas.microsoft.com/office/drawing/2014/main" xmlns="" id="{DC99ECA6-69B6-4515-8EBE-726226731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1736"/>
                <a:ext cx="15" cy="13"/>
              </a:xfrm>
              <a:custGeom>
                <a:avLst/>
                <a:gdLst>
                  <a:gd name="T0" fmla="*/ 25 w 37"/>
                  <a:gd name="T1" fmla="*/ 25 h 28"/>
                  <a:gd name="T2" fmla="*/ 25 w 37"/>
                  <a:gd name="T3" fmla="*/ 25 h 28"/>
                  <a:gd name="T4" fmla="*/ 15 w 37"/>
                  <a:gd name="T5" fmla="*/ 1 h 28"/>
                  <a:gd name="T6" fmla="*/ 12 w 37"/>
                  <a:gd name="T7" fmla="*/ 0 h 28"/>
                  <a:gd name="T8" fmla="*/ 25 w 37"/>
                  <a:gd name="T9" fmla="*/ 25 h 28"/>
                  <a:gd name="T10" fmla="*/ 25 w 37"/>
                  <a:gd name="T11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8">
                    <a:moveTo>
                      <a:pt x="25" y="25"/>
                    </a:moveTo>
                    <a:lnTo>
                      <a:pt x="25" y="25"/>
                    </a:lnTo>
                    <a:cubicBezTo>
                      <a:pt x="37" y="18"/>
                      <a:pt x="15" y="10"/>
                      <a:pt x="15" y="1"/>
                    </a:cubicBezTo>
                    <a:lnTo>
                      <a:pt x="12" y="0"/>
                    </a:lnTo>
                    <a:cubicBezTo>
                      <a:pt x="12" y="0"/>
                      <a:pt x="0" y="28"/>
                      <a:pt x="25" y="25"/>
                    </a:cubicBezTo>
                    <a:lnTo>
                      <a:pt x="25" y="2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8" name="Freeform 15">
                <a:extLst>
                  <a:ext uri="{FF2B5EF4-FFF2-40B4-BE49-F238E27FC236}">
                    <a16:creationId xmlns:a16="http://schemas.microsoft.com/office/drawing/2014/main" xmlns="" id="{CDBC6C10-BAA2-4BAB-A7AB-4DF9B2D5C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7" y="1766"/>
                <a:ext cx="10" cy="10"/>
              </a:xfrm>
              <a:custGeom>
                <a:avLst/>
                <a:gdLst>
                  <a:gd name="T0" fmla="*/ 16 w 26"/>
                  <a:gd name="T1" fmla="*/ 3 h 21"/>
                  <a:gd name="T2" fmla="*/ 16 w 26"/>
                  <a:gd name="T3" fmla="*/ 3 h 21"/>
                  <a:gd name="T4" fmla="*/ 9 w 26"/>
                  <a:gd name="T5" fmla="*/ 0 h 21"/>
                  <a:gd name="T6" fmla="*/ 4 w 26"/>
                  <a:gd name="T7" fmla="*/ 2 h 21"/>
                  <a:gd name="T8" fmla="*/ 3 w 26"/>
                  <a:gd name="T9" fmla="*/ 15 h 21"/>
                  <a:gd name="T10" fmla="*/ 8 w 26"/>
                  <a:gd name="T11" fmla="*/ 21 h 21"/>
                  <a:gd name="T12" fmla="*/ 13 w 26"/>
                  <a:gd name="T13" fmla="*/ 17 h 21"/>
                  <a:gd name="T14" fmla="*/ 12 w 26"/>
                  <a:gd name="T15" fmla="*/ 10 h 21"/>
                  <a:gd name="T16" fmla="*/ 20 w 26"/>
                  <a:gd name="T17" fmla="*/ 12 h 21"/>
                  <a:gd name="T18" fmla="*/ 25 w 26"/>
                  <a:gd name="T19" fmla="*/ 9 h 21"/>
                  <a:gd name="T20" fmla="*/ 16 w 26"/>
                  <a:gd name="T21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1">
                    <a:moveTo>
                      <a:pt x="16" y="3"/>
                    </a:moveTo>
                    <a:lnTo>
                      <a:pt x="16" y="3"/>
                    </a:lnTo>
                    <a:cubicBezTo>
                      <a:pt x="13" y="3"/>
                      <a:pt x="12" y="0"/>
                      <a:pt x="9" y="0"/>
                    </a:cubicBezTo>
                    <a:cubicBezTo>
                      <a:pt x="7" y="0"/>
                      <a:pt x="5" y="1"/>
                      <a:pt x="4" y="2"/>
                    </a:cubicBezTo>
                    <a:cubicBezTo>
                      <a:pt x="0" y="3"/>
                      <a:pt x="2" y="12"/>
                      <a:pt x="3" y="15"/>
                    </a:cubicBezTo>
                    <a:cubicBezTo>
                      <a:pt x="4" y="16"/>
                      <a:pt x="6" y="21"/>
                      <a:pt x="8" y="21"/>
                    </a:cubicBezTo>
                    <a:cubicBezTo>
                      <a:pt x="11" y="21"/>
                      <a:pt x="13" y="20"/>
                      <a:pt x="13" y="17"/>
                    </a:cubicBezTo>
                    <a:cubicBezTo>
                      <a:pt x="13" y="14"/>
                      <a:pt x="10" y="12"/>
                      <a:pt x="12" y="10"/>
                    </a:cubicBezTo>
                    <a:cubicBezTo>
                      <a:pt x="14" y="10"/>
                      <a:pt x="18" y="13"/>
                      <a:pt x="20" y="12"/>
                    </a:cubicBezTo>
                    <a:cubicBezTo>
                      <a:pt x="22" y="11"/>
                      <a:pt x="25" y="12"/>
                      <a:pt x="25" y="9"/>
                    </a:cubicBezTo>
                    <a:cubicBezTo>
                      <a:pt x="26" y="3"/>
                      <a:pt x="21" y="3"/>
                      <a:pt x="16" y="3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39" name="Freeform 16">
                <a:extLst>
                  <a:ext uri="{FF2B5EF4-FFF2-40B4-BE49-F238E27FC236}">
                    <a16:creationId xmlns:a16="http://schemas.microsoft.com/office/drawing/2014/main" xmlns="" id="{F6680F98-F390-4A64-9C9E-A98BEF224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7" y="1766"/>
                <a:ext cx="10" cy="10"/>
              </a:xfrm>
              <a:custGeom>
                <a:avLst/>
                <a:gdLst>
                  <a:gd name="T0" fmla="*/ 16 w 26"/>
                  <a:gd name="T1" fmla="*/ 3 h 21"/>
                  <a:gd name="T2" fmla="*/ 16 w 26"/>
                  <a:gd name="T3" fmla="*/ 3 h 21"/>
                  <a:gd name="T4" fmla="*/ 9 w 26"/>
                  <a:gd name="T5" fmla="*/ 0 h 21"/>
                  <a:gd name="T6" fmla="*/ 4 w 26"/>
                  <a:gd name="T7" fmla="*/ 2 h 21"/>
                  <a:gd name="T8" fmla="*/ 3 w 26"/>
                  <a:gd name="T9" fmla="*/ 15 h 21"/>
                  <a:gd name="T10" fmla="*/ 8 w 26"/>
                  <a:gd name="T11" fmla="*/ 21 h 21"/>
                  <a:gd name="T12" fmla="*/ 13 w 26"/>
                  <a:gd name="T13" fmla="*/ 17 h 21"/>
                  <a:gd name="T14" fmla="*/ 12 w 26"/>
                  <a:gd name="T15" fmla="*/ 10 h 21"/>
                  <a:gd name="T16" fmla="*/ 20 w 26"/>
                  <a:gd name="T17" fmla="*/ 12 h 21"/>
                  <a:gd name="T18" fmla="*/ 25 w 26"/>
                  <a:gd name="T19" fmla="*/ 9 h 21"/>
                  <a:gd name="T20" fmla="*/ 16 w 26"/>
                  <a:gd name="T21" fmla="*/ 3 h 21"/>
                  <a:gd name="T22" fmla="*/ 16 w 26"/>
                  <a:gd name="T2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1">
                    <a:moveTo>
                      <a:pt x="16" y="3"/>
                    </a:moveTo>
                    <a:lnTo>
                      <a:pt x="16" y="3"/>
                    </a:lnTo>
                    <a:cubicBezTo>
                      <a:pt x="13" y="3"/>
                      <a:pt x="12" y="0"/>
                      <a:pt x="9" y="0"/>
                    </a:cubicBezTo>
                    <a:cubicBezTo>
                      <a:pt x="7" y="0"/>
                      <a:pt x="5" y="1"/>
                      <a:pt x="4" y="2"/>
                    </a:cubicBezTo>
                    <a:cubicBezTo>
                      <a:pt x="0" y="3"/>
                      <a:pt x="2" y="12"/>
                      <a:pt x="3" y="15"/>
                    </a:cubicBezTo>
                    <a:cubicBezTo>
                      <a:pt x="4" y="16"/>
                      <a:pt x="6" y="21"/>
                      <a:pt x="8" y="21"/>
                    </a:cubicBezTo>
                    <a:cubicBezTo>
                      <a:pt x="11" y="21"/>
                      <a:pt x="13" y="20"/>
                      <a:pt x="13" y="17"/>
                    </a:cubicBezTo>
                    <a:cubicBezTo>
                      <a:pt x="13" y="14"/>
                      <a:pt x="10" y="12"/>
                      <a:pt x="12" y="10"/>
                    </a:cubicBezTo>
                    <a:cubicBezTo>
                      <a:pt x="14" y="10"/>
                      <a:pt x="18" y="13"/>
                      <a:pt x="20" y="12"/>
                    </a:cubicBezTo>
                    <a:cubicBezTo>
                      <a:pt x="22" y="11"/>
                      <a:pt x="25" y="12"/>
                      <a:pt x="25" y="9"/>
                    </a:cubicBezTo>
                    <a:cubicBezTo>
                      <a:pt x="26" y="3"/>
                      <a:pt x="21" y="3"/>
                      <a:pt x="16" y="3"/>
                    </a:cubicBezTo>
                    <a:lnTo>
                      <a:pt x="16" y="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0" name="Freeform 17">
                <a:extLst>
                  <a:ext uri="{FF2B5EF4-FFF2-40B4-BE49-F238E27FC236}">
                    <a16:creationId xmlns:a16="http://schemas.microsoft.com/office/drawing/2014/main" xmlns="" id="{27DEC6D1-5287-41C7-A37D-FFE56FFF7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1702"/>
                <a:ext cx="32" cy="42"/>
              </a:xfrm>
              <a:custGeom>
                <a:avLst/>
                <a:gdLst>
                  <a:gd name="T0" fmla="*/ 49 w 77"/>
                  <a:gd name="T1" fmla="*/ 75 h 93"/>
                  <a:gd name="T2" fmla="*/ 49 w 77"/>
                  <a:gd name="T3" fmla="*/ 75 h 93"/>
                  <a:gd name="T4" fmla="*/ 66 w 77"/>
                  <a:gd name="T5" fmla="*/ 70 h 93"/>
                  <a:gd name="T6" fmla="*/ 70 w 77"/>
                  <a:gd name="T7" fmla="*/ 63 h 93"/>
                  <a:gd name="T8" fmla="*/ 56 w 77"/>
                  <a:gd name="T9" fmla="*/ 46 h 93"/>
                  <a:gd name="T10" fmla="*/ 69 w 77"/>
                  <a:gd name="T11" fmla="*/ 32 h 93"/>
                  <a:gd name="T12" fmla="*/ 77 w 77"/>
                  <a:gd name="T13" fmla="*/ 2 h 93"/>
                  <a:gd name="T14" fmla="*/ 57 w 77"/>
                  <a:gd name="T15" fmla="*/ 0 h 93"/>
                  <a:gd name="T16" fmla="*/ 54 w 77"/>
                  <a:gd name="T17" fmla="*/ 25 h 93"/>
                  <a:gd name="T18" fmla="*/ 45 w 77"/>
                  <a:gd name="T19" fmla="*/ 29 h 93"/>
                  <a:gd name="T20" fmla="*/ 35 w 77"/>
                  <a:gd name="T21" fmla="*/ 22 h 93"/>
                  <a:gd name="T22" fmla="*/ 35 w 77"/>
                  <a:gd name="T23" fmla="*/ 3 h 93"/>
                  <a:gd name="T24" fmla="*/ 26 w 77"/>
                  <a:gd name="T25" fmla="*/ 3 h 93"/>
                  <a:gd name="T26" fmla="*/ 22 w 77"/>
                  <a:gd name="T27" fmla="*/ 14 h 93"/>
                  <a:gd name="T28" fmla="*/ 0 w 77"/>
                  <a:gd name="T29" fmla="*/ 19 h 93"/>
                  <a:gd name="T30" fmla="*/ 12 w 77"/>
                  <a:gd name="T31" fmla="*/ 59 h 93"/>
                  <a:gd name="T32" fmla="*/ 41 w 77"/>
                  <a:gd name="T33" fmla="*/ 89 h 93"/>
                  <a:gd name="T34" fmla="*/ 48 w 77"/>
                  <a:gd name="T35" fmla="*/ 93 h 93"/>
                  <a:gd name="T36" fmla="*/ 49 w 77"/>
                  <a:gd name="T37" fmla="*/ 7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" h="93">
                    <a:moveTo>
                      <a:pt x="49" y="75"/>
                    </a:moveTo>
                    <a:lnTo>
                      <a:pt x="49" y="75"/>
                    </a:lnTo>
                    <a:lnTo>
                      <a:pt x="66" y="70"/>
                    </a:lnTo>
                    <a:lnTo>
                      <a:pt x="70" y="63"/>
                    </a:lnTo>
                    <a:cubicBezTo>
                      <a:pt x="66" y="56"/>
                      <a:pt x="62" y="52"/>
                      <a:pt x="56" y="46"/>
                    </a:cubicBezTo>
                    <a:cubicBezTo>
                      <a:pt x="60" y="38"/>
                      <a:pt x="62" y="36"/>
                      <a:pt x="69" y="32"/>
                    </a:cubicBezTo>
                    <a:cubicBezTo>
                      <a:pt x="69" y="18"/>
                      <a:pt x="72" y="7"/>
                      <a:pt x="77" y="2"/>
                    </a:cubicBezTo>
                    <a:cubicBezTo>
                      <a:pt x="72" y="4"/>
                      <a:pt x="65" y="3"/>
                      <a:pt x="57" y="0"/>
                    </a:cubicBezTo>
                    <a:cubicBezTo>
                      <a:pt x="53" y="9"/>
                      <a:pt x="54" y="15"/>
                      <a:pt x="54" y="25"/>
                    </a:cubicBezTo>
                    <a:lnTo>
                      <a:pt x="45" y="29"/>
                    </a:lnTo>
                    <a:lnTo>
                      <a:pt x="35" y="22"/>
                    </a:lnTo>
                    <a:lnTo>
                      <a:pt x="35" y="3"/>
                    </a:lnTo>
                    <a:lnTo>
                      <a:pt x="26" y="3"/>
                    </a:lnTo>
                    <a:lnTo>
                      <a:pt x="22" y="14"/>
                    </a:lnTo>
                    <a:lnTo>
                      <a:pt x="0" y="19"/>
                    </a:lnTo>
                    <a:cubicBezTo>
                      <a:pt x="7" y="33"/>
                      <a:pt x="10" y="43"/>
                      <a:pt x="12" y="59"/>
                    </a:cubicBezTo>
                    <a:cubicBezTo>
                      <a:pt x="25" y="68"/>
                      <a:pt x="36" y="72"/>
                      <a:pt x="41" y="89"/>
                    </a:cubicBezTo>
                    <a:lnTo>
                      <a:pt x="48" y="93"/>
                    </a:lnTo>
                    <a:cubicBezTo>
                      <a:pt x="50" y="87"/>
                      <a:pt x="50" y="81"/>
                      <a:pt x="49" y="75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1" name="Freeform 18">
                <a:extLst>
                  <a:ext uri="{FF2B5EF4-FFF2-40B4-BE49-F238E27FC236}">
                    <a16:creationId xmlns:a16="http://schemas.microsoft.com/office/drawing/2014/main" xmlns="" id="{2BE28AFE-D65C-49A8-9F3C-7085B4F69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1702"/>
                <a:ext cx="32" cy="42"/>
              </a:xfrm>
              <a:custGeom>
                <a:avLst/>
                <a:gdLst>
                  <a:gd name="T0" fmla="*/ 49 w 77"/>
                  <a:gd name="T1" fmla="*/ 75 h 93"/>
                  <a:gd name="T2" fmla="*/ 49 w 77"/>
                  <a:gd name="T3" fmla="*/ 75 h 93"/>
                  <a:gd name="T4" fmla="*/ 66 w 77"/>
                  <a:gd name="T5" fmla="*/ 70 h 93"/>
                  <a:gd name="T6" fmla="*/ 70 w 77"/>
                  <a:gd name="T7" fmla="*/ 63 h 93"/>
                  <a:gd name="T8" fmla="*/ 56 w 77"/>
                  <a:gd name="T9" fmla="*/ 46 h 93"/>
                  <a:gd name="T10" fmla="*/ 69 w 77"/>
                  <a:gd name="T11" fmla="*/ 32 h 93"/>
                  <a:gd name="T12" fmla="*/ 77 w 77"/>
                  <a:gd name="T13" fmla="*/ 2 h 93"/>
                  <a:gd name="T14" fmla="*/ 57 w 77"/>
                  <a:gd name="T15" fmla="*/ 0 h 93"/>
                  <a:gd name="T16" fmla="*/ 54 w 77"/>
                  <a:gd name="T17" fmla="*/ 25 h 93"/>
                  <a:gd name="T18" fmla="*/ 45 w 77"/>
                  <a:gd name="T19" fmla="*/ 29 h 93"/>
                  <a:gd name="T20" fmla="*/ 35 w 77"/>
                  <a:gd name="T21" fmla="*/ 22 h 93"/>
                  <a:gd name="T22" fmla="*/ 35 w 77"/>
                  <a:gd name="T23" fmla="*/ 3 h 93"/>
                  <a:gd name="T24" fmla="*/ 26 w 77"/>
                  <a:gd name="T25" fmla="*/ 3 h 93"/>
                  <a:gd name="T26" fmla="*/ 22 w 77"/>
                  <a:gd name="T27" fmla="*/ 14 h 93"/>
                  <a:gd name="T28" fmla="*/ 0 w 77"/>
                  <a:gd name="T29" fmla="*/ 19 h 93"/>
                  <a:gd name="T30" fmla="*/ 12 w 77"/>
                  <a:gd name="T31" fmla="*/ 59 h 93"/>
                  <a:gd name="T32" fmla="*/ 41 w 77"/>
                  <a:gd name="T33" fmla="*/ 89 h 93"/>
                  <a:gd name="T34" fmla="*/ 48 w 77"/>
                  <a:gd name="T35" fmla="*/ 93 h 93"/>
                  <a:gd name="T36" fmla="*/ 49 w 77"/>
                  <a:gd name="T37" fmla="*/ 75 h 93"/>
                  <a:gd name="T38" fmla="*/ 49 w 77"/>
                  <a:gd name="T39" fmla="*/ 7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93">
                    <a:moveTo>
                      <a:pt x="49" y="75"/>
                    </a:moveTo>
                    <a:lnTo>
                      <a:pt x="49" y="75"/>
                    </a:lnTo>
                    <a:lnTo>
                      <a:pt x="66" y="70"/>
                    </a:lnTo>
                    <a:lnTo>
                      <a:pt x="70" y="63"/>
                    </a:lnTo>
                    <a:cubicBezTo>
                      <a:pt x="66" y="56"/>
                      <a:pt x="62" y="52"/>
                      <a:pt x="56" y="46"/>
                    </a:cubicBezTo>
                    <a:cubicBezTo>
                      <a:pt x="60" y="38"/>
                      <a:pt x="62" y="36"/>
                      <a:pt x="69" y="32"/>
                    </a:cubicBezTo>
                    <a:cubicBezTo>
                      <a:pt x="69" y="18"/>
                      <a:pt x="72" y="7"/>
                      <a:pt x="77" y="2"/>
                    </a:cubicBezTo>
                    <a:cubicBezTo>
                      <a:pt x="72" y="4"/>
                      <a:pt x="65" y="3"/>
                      <a:pt x="57" y="0"/>
                    </a:cubicBezTo>
                    <a:cubicBezTo>
                      <a:pt x="53" y="9"/>
                      <a:pt x="54" y="15"/>
                      <a:pt x="54" y="25"/>
                    </a:cubicBezTo>
                    <a:lnTo>
                      <a:pt x="45" y="29"/>
                    </a:lnTo>
                    <a:lnTo>
                      <a:pt x="35" y="22"/>
                    </a:lnTo>
                    <a:lnTo>
                      <a:pt x="35" y="3"/>
                    </a:lnTo>
                    <a:lnTo>
                      <a:pt x="26" y="3"/>
                    </a:lnTo>
                    <a:lnTo>
                      <a:pt x="22" y="14"/>
                    </a:lnTo>
                    <a:lnTo>
                      <a:pt x="0" y="19"/>
                    </a:lnTo>
                    <a:cubicBezTo>
                      <a:pt x="7" y="33"/>
                      <a:pt x="10" y="43"/>
                      <a:pt x="12" y="59"/>
                    </a:cubicBezTo>
                    <a:cubicBezTo>
                      <a:pt x="25" y="68"/>
                      <a:pt x="36" y="72"/>
                      <a:pt x="41" y="89"/>
                    </a:cubicBezTo>
                    <a:lnTo>
                      <a:pt x="48" y="93"/>
                    </a:lnTo>
                    <a:cubicBezTo>
                      <a:pt x="50" y="87"/>
                      <a:pt x="50" y="81"/>
                      <a:pt x="49" y="75"/>
                    </a:cubicBezTo>
                    <a:lnTo>
                      <a:pt x="49" y="7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2" name="Freeform 19">
                <a:extLst>
                  <a:ext uri="{FF2B5EF4-FFF2-40B4-BE49-F238E27FC236}">
                    <a16:creationId xmlns:a16="http://schemas.microsoft.com/office/drawing/2014/main" xmlns="" id="{D4196941-4A7D-4235-9CBE-C4AF25C80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1743"/>
                <a:ext cx="10" cy="8"/>
              </a:xfrm>
              <a:custGeom>
                <a:avLst/>
                <a:gdLst>
                  <a:gd name="T0" fmla="*/ 10 w 23"/>
                  <a:gd name="T1" fmla="*/ 9 h 18"/>
                  <a:gd name="T2" fmla="*/ 10 w 23"/>
                  <a:gd name="T3" fmla="*/ 9 h 18"/>
                  <a:gd name="T4" fmla="*/ 6 w 23"/>
                  <a:gd name="T5" fmla="*/ 3 h 18"/>
                  <a:gd name="T6" fmla="*/ 2 w 23"/>
                  <a:gd name="T7" fmla="*/ 3 h 18"/>
                  <a:gd name="T8" fmla="*/ 4 w 23"/>
                  <a:gd name="T9" fmla="*/ 17 h 18"/>
                  <a:gd name="T10" fmla="*/ 18 w 23"/>
                  <a:gd name="T11" fmla="*/ 9 h 18"/>
                  <a:gd name="T12" fmla="*/ 16 w 23"/>
                  <a:gd name="T13" fmla="*/ 9 h 18"/>
                  <a:gd name="T14" fmla="*/ 10 w 23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18">
                    <a:moveTo>
                      <a:pt x="10" y="9"/>
                    </a:moveTo>
                    <a:lnTo>
                      <a:pt x="10" y="9"/>
                    </a:lnTo>
                    <a:lnTo>
                      <a:pt x="6" y="3"/>
                    </a:lnTo>
                    <a:cubicBezTo>
                      <a:pt x="6" y="1"/>
                      <a:pt x="3" y="0"/>
                      <a:pt x="2" y="3"/>
                    </a:cubicBezTo>
                    <a:cubicBezTo>
                      <a:pt x="0" y="12"/>
                      <a:pt x="1" y="13"/>
                      <a:pt x="4" y="17"/>
                    </a:cubicBezTo>
                    <a:cubicBezTo>
                      <a:pt x="6" y="17"/>
                      <a:pt x="23" y="18"/>
                      <a:pt x="18" y="9"/>
                    </a:cubicBezTo>
                    <a:lnTo>
                      <a:pt x="16" y="9"/>
                    </a:lnTo>
                    <a:lnTo>
                      <a:pt x="10" y="9"/>
                    </a:ln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3" name="Freeform 20">
                <a:extLst>
                  <a:ext uri="{FF2B5EF4-FFF2-40B4-BE49-F238E27FC236}">
                    <a16:creationId xmlns:a16="http://schemas.microsoft.com/office/drawing/2014/main" xmlns="" id="{12BB3E5D-AFD9-45E4-B8F4-8EE8D9F44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8" y="1743"/>
                <a:ext cx="10" cy="8"/>
              </a:xfrm>
              <a:custGeom>
                <a:avLst/>
                <a:gdLst>
                  <a:gd name="T0" fmla="*/ 10 w 23"/>
                  <a:gd name="T1" fmla="*/ 9 h 18"/>
                  <a:gd name="T2" fmla="*/ 10 w 23"/>
                  <a:gd name="T3" fmla="*/ 9 h 18"/>
                  <a:gd name="T4" fmla="*/ 6 w 23"/>
                  <a:gd name="T5" fmla="*/ 3 h 18"/>
                  <a:gd name="T6" fmla="*/ 2 w 23"/>
                  <a:gd name="T7" fmla="*/ 3 h 18"/>
                  <a:gd name="T8" fmla="*/ 4 w 23"/>
                  <a:gd name="T9" fmla="*/ 17 h 18"/>
                  <a:gd name="T10" fmla="*/ 18 w 23"/>
                  <a:gd name="T11" fmla="*/ 9 h 18"/>
                  <a:gd name="T12" fmla="*/ 16 w 23"/>
                  <a:gd name="T13" fmla="*/ 9 h 18"/>
                  <a:gd name="T14" fmla="*/ 10 w 23"/>
                  <a:gd name="T15" fmla="*/ 9 h 18"/>
                  <a:gd name="T16" fmla="*/ 10 w 23"/>
                  <a:gd name="T17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8">
                    <a:moveTo>
                      <a:pt x="10" y="9"/>
                    </a:moveTo>
                    <a:lnTo>
                      <a:pt x="10" y="9"/>
                    </a:lnTo>
                    <a:lnTo>
                      <a:pt x="6" y="3"/>
                    </a:lnTo>
                    <a:cubicBezTo>
                      <a:pt x="6" y="1"/>
                      <a:pt x="3" y="0"/>
                      <a:pt x="2" y="3"/>
                    </a:cubicBezTo>
                    <a:cubicBezTo>
                      <a:pt x="0" y="12"/>
                      <a:pt x="1" y="13"/>
                      <a:pt x="4" y="17"/>
                    </a:cubicBezTo>
                    <a:cubicBezTo>
                      <a:pt x="6" y="17"/>
                      <a:pt x="23" y="18"/>
                      <a:pt x="18" y="9"/>
                    </a:cubicBezTo>
                    <a:lnTo>
                      <a:pt x="16" y="9"/>
                    </a:lnTo>
                    <a:lnTo>
                      <a:pt x="10" y="9"/>
                    </a:lnTo>
                    <a:lnTo>
                      <a:pt x="10" y="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4" name="Freeform 21">
                <a:extLst>
                  <a:ext uri="{FF2B5EF4-FFF2-40B4-BE49-F238E27FC236}">
                    <a16:creationId xmlns:a16="http://schemas.microsoft.com/office/drawing/2014/main" xmlns="" id="{EDA8D48E-921E-406F-B5BE-28CC3BDFA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2" y="1742"/>
                <a:ext cx="15" cy="13"/>
              </a:xfrm>
              <a:custGeom>
                <a:avLst/>
                <a:gdLst>
                  <a:gd name="T0" fmla="*/ 27 w 35"/>
                  <a:gd name="T1" fmla="*/ 18 h 28"/>
                  <a:gd name="T2" fmla="*/ 27 w 35"/>
                  <a:gd name="T3" fmla="*/ 18 h 28"/>
                  <a:gd name="T4" fmla="*/ 17 w 35"/>
                  <a:gd name="T5" fmla="*/ 14 h 28"/>
                  <a:gd name="T6" fmla="*/ 10 w 35"/>
                  <a:gd name="T7" fmla="*/ 8 h 28"/>
                  <a:gd name="T8" fmla="*/ 5 w 35"/>
                  <a:gd name="T9" fmla="*/ 1 h 28"/>
                  <a:gd name="T10" fmla="*/ 4 w 35"/>
                  <a:gd name="T11" fmla="*/ 14 h 28"/>
                  <a:gd name="T12" fmla="*/ 9 w 35"/>
                  <a:gd name="T13" fmla="*/ 22 h 28"/>
                  <a:gd name="T14" fmla="*/ 12 w 35"/>
                  <a:gd name="T15" fmla="*/ 28 h 28"/>
                  <a:gd name="T16" fmla="*/ 27 w 35"/>
                  <a:gd name="T17" fmla="*/ 27 h 28"/>
                  <a:gd name="T18" fmla="*/ 31 w 35"/>
                  <a:gd name="T19" fmla="*/ 24 h 28"/>
                  <a:gd name="T20" fmla="*/ 27 w 35"/>
                  <a:gd name="T21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28">
                    <a:moveTo>
                      <a:pt x="27" y="18"/>
                    </a:moveTo>
                    <a:lnTo>
                      <a:pt x="27" y="18"/>
                    </a:lnTo>
                    <a:cubicBezTo>
                      <a:pt x="24" y="16"/>
                      <a:pt x="18" y="20"/>
                      <a:pt x="17" y="14"/>
                    </a:cubicBezTo>
                    <a:cubicBezTo>
                      <a:pt x="16" y="9"/>
                      <a:pt x="11" y="11"/>
                      <a:pt x="10" y="8"/>
                    </a:cubicBezTo>
                    <a:cubicBezTo>
                      <a:pt x="8" y="3"/>
                      <a:pt x="9" y="3"/>
                      <a:pt x="5" y="1"/>
                    </a:cubicBezTo>
                    <a:cubicBezTo>
                      <a:pt x="0" y="0"/>
                      <a:pt x="4" y="12"/>
                      <a:pt x="4" y="14"/>
                    </a:cubicBezTo>
                    <a:cubicBezTo>
                      <a:pt x="4" y="21"/>
                      <a:pt x="7" y="18"/>
                      <a:pt x="9" y="22"/>
                    </a:cubicBezTo>
                    <a:cubicBezTo>
                      <a:pt x="9" y="25"/>
                      <a:pt x="9" y="28"/>
                      <a:pt x="12" y="28"/>
                    </a:cubicBezTo>
                    <a:cubicBezTo>
                      <a:pt x="17" y="28"/>
                      <a:pt x="21" y="27"/>
                      <a:pt x="27" y="27"/>
                    </a:cubicBezTo>
                    <a:cubicBezTo>
                      <a:pt x="29" y="27"/>
                      <a:pt x="29" y="25"/>
                      <a:pt x="31" y="24"/>
                    </a:cubicBezTo>
                    <a:cubicBezTo>
                      <a:pt x="35" y="21"/>
                      <a:pt x="29" y="19"/>
                      <a:pt x="27" y="18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5" name="Freeform 22">
                <a:extLst>
                  <a:ext uri="{FF2B5EF4-FFF2-40B4-BE49-F238E27FC236}">
                    <a16:creationId xmlns:a16="http://schemas.microsoft.com/office/drawing/2014/main" xmlns="" id="{0D31FF80-BFFE-479B-BDF1-C1CB71AD9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2" y="1742"/>
                <a:ext cx="15" cy="13"/>
              </a:xfrm>
              <a:custGeom>
                <a:avLst/>
                <a:gdLst>
                  <a:gd name="T0" fmla="*/ 27 w 35"/>
                  <a:gd name="T1" fmla="*/ 18 h 28"/>
                  <a:gd name="T2" fmla="*/ 27 w 35"/>
                  <a:gd name="T3" fmla="*/ 18 h 28"/>
                  <a:gd name="T4" fmla="*/ 17 w 35"/>
                  <a:gd name="T5" fmla="*/ 14 h 28"/>
                  <a:gd name="T6" fmla="*/ 10 w 35"/>
                  <a:gd name="T7" fmla="*/ 8 h 28"/>
                  <a:gd name="T8" fmla="*/ 5 w 35"/>
                  <a:gd name="T9" fmla="*/ 1 h 28"/>
                  <a:gd name="T10" fmla="*/ 4 w 35"/>
                  <a:gd name="T11" fmla="*/ 14 h 28"/>
                  <a:gd name="T12" fmla="*/ 9 w 35"/>
                  <a:gd name="T13" fmla="*/ 22 h 28"/>
                  <a:gd name="T14" fmla="*/ 12 w 35"/>
                  <a:gd name="T15" fmla="*/ 28 h 28"/>
                  <a:gd name="T16" fmla="*/ 27 w 35"/>
                  <a:gd name="T17" fmla="*/ 27 h 28"/>
                  <a:gd name="T18" fmla="*/ 31 w 35"/>
                  <a:gd name="T19" fmla="*/ 24 h 28"/>
                  <a:gd name="T20" fmla="*/ 27 w 35"/>
                  <a:gd name="T21" fmla="*/ 18 h 28"/>
                  <a:gd name="T22" fmla="*/ 27 w 35"/>
                  <a:gd name="T23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8">
                    <a:moveTo>
                      <a:pt x="27" y="18"/>
                    </a:moveTo>
                    <a:lnTo>
                      <a:pt x="27" y="18"/>
                    </a:lnTo>
                    <a:cubicBezTo>
                      <a:pt x="24" y="16"/>
                      <a:pt x="18" y="20"/>
                      <a:pt x="17" y="14"/>
                    </a:cubicBezTo>
                    <a:cubicBezTo>
                      <a:pt x="16" y="9"/>
                      <a:pt x="11" y="11"/>
                      <a:pt x="10" y="8"/>
                    </a:cubicBezTo>
                    <a:cubicBezTo>
                      <a:pt x="8" y="3"/>
                      <a:pt x="9" y="3"/>
                      <a:pt x="5" y="1"/>
                    </a:cubicBezTo>
                    <a:cubicBezTo>
                      <a:pt x="0" y="0"/>
                      <a:pt x="4" y="12"/>
                      <a:pt x="4" y="14"/>
                    </a:cubicBezTo>
                    <a:cubicBezTo>
                      <a:pt x="4" y="21"/>
                      <a:pt x="7" y="18"/>
                      <a:pt x="9" y="22"/>
                    </a:cubicBezTo>
                    <a:cubicBezTo>
                      <a:pt x="9" y="25"/>
                      <a:pt x="9" y="28"/>
                      <a:pt x="12" y="28"/>
                    </a:cubicBezTo>
                    <a:cubicBezTo>
                      <a:pt x="17" y="28"/>
                      <a:pt x="21" y="27"/>
                      <a:pt x="27" y="27"/>
                    </a:cubicBezTo>
                    <a:cubicBezTo>
                      <a:pt x="29" y="27"/>
                      <a:pt x="29" y="25"/>
                      <a:pt x="31" y="24"/>
                    </a:cubicBezTo>
                    <a:cubicBezTo>
                      <a:pt x="35" y="21"/>
                      <a:pt x="29" y="19"/>
                      <a:pt x="27" y="18"/>
                    </a:cubicBezTo>
                    <a:lnTo>
                      <a:pt x="27" y="18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6" name="Freeform 23">
                <a:extLst>
                  <a:ext uri="{FF2B5EF4-FFF2-40B4-BE49-F238E27FC236}">
                    <a16:creationId xmlns:a16="http://schemas.microsoft.com/office/drawing/2014/main" xmlns="" id="{6B781110-C60D-444B-9E58-77D66E499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714"/>
                <a:ext cx="21" cy="22"/>
              </a:xfrm>
              <a:custGeom>
                <a:avLst/>
                <a:gdLst>
                  <a:gd name="T0" fmla="*/ 38 w 49"/>
                  <a:gd name="T1" fmla="*/ 46 h 48"/>
                  <a:gd name="T2" fmla="*/ 38 w 49"/>
                  <a:gd name="T3" fmla="*/ 46 h 48"/>
                  <a:gd name="T4" fmla="*/ 35 w 49"/>
                  <a:gd name="T5" fmla="*/ 23 h 48"/>
                  <a:gd name="T6" fmla="*/ 27 w 49"/>
                  <a:gd name="T7" fmla="*/ 8 h 48"/>
                  <a:gd name="T8" fmla="*/ 18 w 49"/>
                  <a:gd name="T9" fmla="*/ 0 h 48"/>
                  <a:gd name="T10" fmla="*/ 10 w 49"/>
                  <a:gd name="T11" fmla="*/ 8 h 48"/>
                  <a:gd name="T12" fmla="*/ 1 w 49"/>
                  <a:gd name="T13" fmla="*/ 11 h 48"/>
                  <a:gd name="T14" fmla="*/ 1 w 49"/>
                  <a:gd name="T15" fmla="*/ 24 h 48"/>
                  <a:gd name="T16" fmla="*/ 38 w 49"/>
                  <a:gd name="T17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8">
                    <a:moveTo>
                      <a:pt x="38" y="46"/>
                    </a:moveTo>
                    <a:lnTo>
                      <a:pt x="38" y="46"/>
                    </a:lnTo>
                    <a:cubicBezTo>
                      <a:pt x="49" y="44"/>
                      <a:pt x="47" y="23"/>
                      <a:pt x="35" y="23"/>
                    </a:cubicBezTo>
                    <a:cubicBezTo>
                      <a:pt x="28" y="23"/>
                      <a:pt x="33" y="12"/>
                      <a:pt x="27" y="8"/>
                    </a:cubicBezTo>
                    <a:cubicBezTo>
                      <a:pt x="21" y="7"/>
                      <a:pt x="24" y="0"/>
                      <a:pt x="18" y="0"/>
                    </a:cubicBezTo>
                    <a:cubicBezTo>
                      <a:pt x="11" y="0"/>
                      <a:pt x="15" y="6"/>
                      <a:pt x="10" y="8"/>
                    </a:cubicBezTo>
                    <a:cubicBezTo>
                      <a:pt x="8" y="8"/>
                      <a:pt x="2" y="8"/>
                      <a:pt x="1" y="11"/>
                    </a:cubicBezTo>
                    <a:cubicBezTo>
                      <a:pt x="0" y="14"/>
                      <a:pt x="0" y="21"/>
                      <a:pt x="1" y="24"/>
                    </a:cubicBezTo>
                    <a:cubicBezTo>
                      <a:pt x="4" y="31"/>
                      <a:pt x="29" y="48"/>
                      <a:pt x="38" y="46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7" name="Freeform 24">
                <a:extLst>
                  <a:ext uri="{FF2B5EF4-FFF2-40B4-BE49-F238E27FC236}">
                    <a16:creationId xmlns:a16="http://schemas.microsoft.com/office/drawing/2014/main" xmlns="" id="{6E9C872E-4787-409C-9C98-40992FCA6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1714"/>
                <a:ext cx="21" cy="22"/>
              </a:xfrm>
              <a:custGeom>
                <a:avLst/>
                <a:gdLst>
                  <a:gd name="T0" fmla="*/ 38 w 49"/>
                  <a:gd name="T1" fmla="*/ 46 h 48"/>
                  <a:gd name="T2" fmla="*/ 38 w 49"/>
                  <a:gd name="T3" fmla="*/ 46 h 48"/>
                  <a:gd name="T4" fmla="*/ 35 w 49"/>
                  <a:gd name="T5" fmla="*/ 23 h 48"/>
                  <a:gd name="T6" fmla="*/ 27 w 49"/>
                  <a:gd name="T7" fmla="*/ 8 h 48"/>
                  <a:gd name="T8" fmla="*/ 18 w 49"/>
                  <a:gd name="T9" fmla="*/ 0 h 48"/>
                  <a:gd name="T10" fmla="*/ 10 w 49"/>
                  <a:gd name="T11" fmla="*/ 8 h 48"/>
                  <a:gd name="T12" fmla="*/ 1 w 49"/>
                  <a:gd name="T13" fmla="*/ 11 h 48"/>
                  <a:gd name="T14" fmla="*/ 1 w 49"/>
                  <a:gd name="T15" fmla="*/ 24 h 48"/>
                  <a:gd name="T16" fmla="*/ 38 w 49"/>
                  <a:gd name="T17" fmla="*/ 46 h 48"/>
                  <a:gd name="T18" fmla="*/ 38 w 49"/>
                  <a:gd name="T19" fmla="*/ 4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48">
                    <a:moveTo>
                      <a:pt x="38" y="46"/>
                    </a:moveTo>
                    <a:lnTo>
                      <a:pt x="38" y="46"/>
                    </a:lnTo>
                    <a:cubicBezTo>
                      <a:pt x="49" y="44"/>
                      <a:pt x="47" y="23"/>
                      <a:pt x="35" y="23"/>
                    </a:cubicBezTo>
                    <a:cubicBezTo>
                      <a:pt x="28" y="23"/>
                      <a:pt x="33" y="12"/>
                      <a:pt x="27" y="8"/>
                    </a:cubicBezTo>
                    <a:cubicBezTo>
                      <a:pt x="21" y="7"/>
                      <a:pt x="24" y="0"/>
                      <a:pt x="18" y="0"/>
                    </a:cubicBezTo>
                    <a:cubicBezTo>
                      <a:pt x="11" y="0"/>
                      <a:pt x="15" y="6"/>
                      <a:pt x="10" y="8"/>
                    </a:cubicBezTo>
                    <a:cubicBezTo>
                      <a:pt x="8" y="8"/>
                      <a:pt x="2" y="8"/>
                      <a:pt x="1" y="11"/>
                    </a:cubicBezTo>
                    <a:cubicBezTo>
                      <a:pt x="0" y="14"/>
                      <a:pt x="0" y="21"/>
                      <a:pt x="1" y="24"/>
                    </a:cubicBezTo>
                    <a:cubicBezTo>
                      <a:pt x="4" y="31"/>
                      <a:pt x="29" y="48"/>
                      <a:pt x="38" y="46"/>
                    </a:cubicBezTo>
                    <a:lnTo>
                      <a:pt x="38" y="4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8" name="Freeform 25">
                <a:extLst>
                  <a:ext uri="{FF2B5EF4-FFF2-40B4-BE49-F238E27FC236}">
                    <a16:creationId xmlns:a16="http://schemas.microsoft.com/office/drawing/2014/main" xmlns="" id="{0CF30F1C-06AF-4067-BC48-47B7C3DC8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" y="1627"/>
                <a:ext cx="68" cy="117"/>
              </a:xfrm>
              <a:custGeom>
                <a:avLst/>
                <a:gdLst>
                  <a:gd name="T0" fmla="*/ 106 w 165"/>
                  <a:gd name="T1" fmla="*/ 161 h 260"/>
                  <a:gd name="T2" fmla="*/ 106 w 165"/>
                  <a:gd name="T3" fmla="*/ 161 h 260"/>
                  <a:gd name="T4" fmla="*/ 120 w 165"/>
                  <a:gd name="T5" fmla="*/ 159 h 260"/>
                  <a:gd name="T6" fmla="*/ 128 w 165"/>
                  <a:gd name="T7" fmla="*/ 131 h 260"/>
                  <a:gd name="T8" fmla="*/ 165 w 165"/>
                  <a:gd name="T9" fmla="*/ 122 h 260"/>
                  <a:gd name="T10" fmla="*/ 164 w 165"/>
                  <a:gd name="T11" fmla="*/ 113 h 260"/>
                  <a:gd name="T12" fmla="*/ 139 w 165"/>
                  <a:gd name="T13" fmla="*/ 97 h 260"/>
                  <a:gd name="T14" fmla="*/ 135 w 165"/>
                  <a:gd name="T15" fmla="*/ 97 h 260"/>
                  <a:gd name="T16" fmla="*/ 147 w 165"/>
                  <a:gd name="T17" fmla="*/ 41 h 260"/>
                  <a:gd name="T18" fmla="*/ 154 w 165"/>
                  <a:gd name="T19" fmla="*/ 36 h 260"/>
                  <a:gd name="T20" fmla="*/ 148 w 165"/>
                  <a:gd name="T21" fmla="*/ 4 h 260"/>
                  <a:gd name="T22" fmla="*/ 121 w 165"/>
                  <a:gd name="T23" fmla="*/ 2 h 260"/>
                  <a:gd name="T24" fmla="*/ 110 w 165"/>
                  <a:gd name="T25" fmla="*/ 30 h 260"/>
                  <a:gd name="T26" fmla="*/ 61 w 165"/>
                  <a:gd name="T27" fmla="*/ 30 h 260"/>
                  <a:gd name="T28" fmla="*/ 30 w 165"/>
                  <a:gd name="T29" fmla="*/ 58 h 260"/>
                  <a:gd name="T30" fmla="*/ 25 w 165"/>
                  <a:gd name="T31" fmla="*/ 80 h 260"/>
                  <a:gd name="T32" fmla="*/ 36 w 165"/>
                  <a:gd name="T33" fmla="*/ 82 h 260"/>
                  <a:gd name="T34" fmla="*/ 41 w 165"/>
                  <a:gd name="T35" fmla="*/ 76 h 260"/>
                  <a:gd name="T36" fmla="*/ 48 w 165"/>
                  <a:gd name="T37" fmla="*/ 78 h 260"/>
                  <a:gd name="T38" fmla="*/ 47 w 165"/>
                  <a:gd name="T39" fmla="*/ 100 h 260"/>
                  <a:gd name="T40" fmla="*/ 22 w 165"/>
                  <a:gd name="T41" fmla="*/ 87 h 260"/>
                  <a:gd name="T42" fmla="*/ 34 w 165"/>
                  <a:gd name="T43" fmla="*/ 146 h 260"/>
                  <a:gd name="T44" fmla="*/ 31 w 165"/>
                  <a:gd name="T45" fmla="*/ 150 h 260"/>
                  <a:gd name="T46" fmla="*/ 10 w 165"/>
                  <a:gd name="T47" fmla="*/ 150 h 260"/>
                  <a:gd name="T48" fmla="*/ 27 w 165"/>
                  <a:gd name="T49" fmla="*/ 195 h 260"/>
                  <a:gd name="T50" fmla="*/ 26 w 165"/>
                  <a:gd name="T51" fmla="*/ 245 h 260"/>
                  <a:gd name="T52" fmla="*/ 50 w 165"/>
                  <a:gd name="T53" fmla="*/ 250 h 260"/>
                  <a:gd name="T54" fmla="*/ 54 w 165"/>
                  <a:gd name="T55" fmla="*/ 255 h 260"/>
                  <a:gd name="T56" fmla="*/ 59 w 165"/>
                  <a:gd name="T57" fmla="*/ 257 h 260"/>
                  <a:gd name="T58" fmla="*/ 64 w 165"/>
                  <a:gd name="T59" fmla="*/ 260 h 260"/>
                  <a:gd name="T60" fmla="*/ 76 w 165"/>
                  <a:gd name="T61" fmla="*/ 258 h 260"/>
                  <a:gd name="T62" fmla="*/ 70 w 165"/>
                  <a:gd name="T63" fmla="*/ 252 h 260"/>
                  <a:gd name="T64" fmla="*/ 88 w 165"/>
                  <a:gd name="T65" fmla="*/ 215 h 260"/>
                  <a:gd name="T66" fmla="*/ 83 w 165"/>
                  <a:gd name="T67" fmla="*/ 199 h 260"/>
                  <a:gd name="T68" fmla="*/ 91 w 165"/>
                  <a:gd name="T69" fmla="*/ 193 h 260"/>
                  <a:gd name="T70" fmla="*/ 88 w 165"/>
                  <a:gd name="T71" fmla="*/ 183 h 260"/>
                  <a:gd name="T72" fmla="*/ 104 w 165"/>
                  <a:gd name="T73" fmla="*/ 182 h 260"/>
                  <a:gd name="T74" fmla="*/ 106 w 165"/>
                  <a:gd name="T75" fmla="*/ 161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5" h="260">
                    <a:moveTo>
                      <a:pt x="106" y="161"/>
                    </a:moveTo>
                    <a:lnTo>
                      <a:pt x="106" y="161"/>
                    </a:lnTo>
                    <a:lnTo>
                      <a:pt x="120" y="159"/>
                    </a:lnTo>
                    <a:cubicBezTo>
                      <a:pt x="124" y="149"/>
                      <a:pt x="127" y="141"/>
                      <a:pt x="128" y="131"/>
                    </a:cubicBezTo>
                    <a:cubicBezTo>
                      <a:pt x="140" y="128"/>
                      <a:pt x="153" y="126"/>
                      <a:pt x="165" y="122"/>
                    </a:cubicBezTo>
                    <a:lnTo>
                      <a:pt x="164" y="113"/>
                    </a:lnTo>
                    <a:cubicBezTo>
                      <a:pt x="154" y="107"/>
                      <a:pt x="145" y="108"/>
                      <a:pt x="139" y="97"/>
                    </a:cubicBezTo>
                    <a:lnTo>
                      <a:pt x="135" y="97"/>
                    </a:lnTo>
                    <a:cubicBezTo>
                      <a:pt x="125" y="55"/>
                      <a:pt x="147" y="66"/>
                      <a:pt x="147" y="41"/>
                    </a:cubicBezTo>
                    <a:lnTo>
                      <a:pt x="154" y="36"/>
                    </a:lnTo>
                    <a:cubicBezTo>
                      <a:pt x="154" y="24"/>
                      <a:pt x="151" y="15"/>
                      <a:pt x="148" y="4"/>
                    </a:cubicBezTo>
                    <a:cubicBezTo>
                      <a:pt x="139" y="0"/>
                      <a:pt x="131" y="1"/>
                      <a:pt x="121" y="2"/>
                    </a:cubicBezTo>
                    <a:cubicBezTo>
                      <a:pt x="118" y="12"/>
                      <a:pt x="116" y="21"/>
                      <a:pt x="110" y="30"/>
                    </a:cubicBezTo>
                    <a:cubicBezTo>
                      <a:pt x="83" y="30"/>
                      <a:pt x="96" y="45"/>
                      <a:pt x="61" y="30"/>
                    </a:cubicBezTo>
                    <a:lnTo>
                      <a:pt x="30" y="58"/>
                    </a:lnTo>
                    <a:cubicBezTo>
                      <a:pt x="26" y="65"/>
                      <a:pt x="26" y="73"/>
                      <a:pt x="25" y="80"/>
                    </a:cubicBezTo>
                    <a:lnTo>
                      <a:pt x="36" y="82"/>
                    </a:lnTo>
                    <a:lnTo>
                      <a:pt x="41" y="76"/>
                    </a:lnTo>
                    <a:lnTo>
                      <a:pt x="48" y="78"/>
                    </a:lnTo>
                    <a:cubicBezTo>
                      <a:pt x="48" y="86"/>
                      <a:pt x="48" y="92"/>
                      <a:pt x="47" y="100"/>
                    </a:cubicBezTo>
                    <a:cubicBezTo>
                      <a:pt x="39" y="94"/>
                      <a:pt x="33" y="87"/>
                      <a:pt x="22" y="87"/>
                    </a:cubicBezTo>
                    <a:cubicBezTo>
                      <a:pt x="12" y="124"/>
                      <a:pt x="41" y="126"/>
                      <a:pt x="34" y="146"/>
                    </a:cubicBezTo>
                    <a:lnTo>
                      <a:pt x="31" y="150"/>
                    </a:lnTo>
                    <a:lnTo>
                      <a:pt x="10" y="150"/>
                    </a:lnTo>
                    <a:cubicBezTo>
                      <a:pt x="0" y="185"/>
                      <a:pt x="11" y="173"/>
                      <a:pt x="27" y="195"/>
                    </a:cubicBezTo>
                    <a:cubicBezTo>
                      <a:pt x="38" y="210"/>
                      <a:pt x="29" y="228"/>
                      <a:pt x="26" y="245"/>
                    </a:cubicBezTo>
                    <a:lnTo>
                      <a:pt x="50" y="250"/>
                    </a:lnTo>
                    <a:lnTo>
                      <a:pt x="54" y="255"/>
                    </a:lnTo>
                    <a:lnTo>
                      <a:pt x="59" y="257"/>
                    </a:lnTo>
                    <a:lnTo>
                      <a:pt x="64" y="260"/>
                    </a:lnTo>
                    <a:lnTo>
                      <a:pt x="76" y="258"/>
                    </a:lnTo>
                    <a:cubicBezTo>
                      <a:pt x="74" y="256"/>
                      <a:pt x="72" y="255"/>
                      <a:pt x="70" y="252"/>
                    </a:cubicBezTo>
                    <a:cubicBezTo>
                      <a:pt x="72" y="234"/>
                      <a:pt x="76" y="227"/>
                      <a:pt x="88" y="215"/>
                    </a:cubicBezTo>
                    <a:cubicBezTo>
                      <a:pt x="88" y="209"/>
                      <a:pt x="82" y="206"/>
                      <a:pt x="83" y="199"/>
                    </a:cubicBezTo>
                    <a:lnTo>
                      <a:pt x="91" y="193"/>
                    </a:lnTo>
                    <a:cubicBezTo>
                      <a:pt x="90" y="190"/>
                      <a:pt x="88" y="187"/>
                      <a:pt x="88" y="183"/>
                    </a:cubicBezTo>
                    <a:lnTo>
                      <a:pt x="104" y="182"/>
                    </a:lnTo>
                    <a:lnTo>
                      <a:pt x="106" y="161"/>
                    </a:ln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49" name="Freeform 26">
                <a:extLst>
                  <a:ext uri="{FF2B5EF4-FFF2-40B4-BE49-F238E27FC236}">
                    <a16:creationId xmlns:a16="http://schemas.microsoft.com/office/drawing/2014/main" xmlns="" id="{8B529B09-18E5-4FAD-9A51-74C15C1AE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8" y="1627"/>
                <a:ext cx="68" cy="117"/>
              </a:xfrm>
              <a:custGeom>
                <a:avLst/>
                <a:gdLst>
                  <a:gd name="T0" fmla="*/ 106 w 165"/>
                  <a:gd name="T1" fmla="*/ 161 h 260"/>
                  <a:gd name="T2" fmla="*/ 106 w 165"/>
                  <a:gd name="T3" fmla="*/ 161 h 260"/>
                  <a:gd name="T4" fmla="*/ 120 w 165"/>
                  <a:gd name="T5" fmla="*/ 159 h 260"/>
                  <a:gd name="T6" fmla="*/ 128 w 165"/>
                  <a:gd name="T7" fmla="*/ 131 h 260"/>
                  <a:gd name="T8" fmla="*/ 165 w 165"/>
                  <a:gd name="T9" fmla="*/ 122 h 260"/>
                  <a:gd name="T10" fmla="*/ 164 w 165"/>
                  <a:gd name="T11" fmla="*/ 113 h 260"/>
                  <a:gd name="T12" fmla="*/ 139 w 165"/>
                  <a:gd name="T13" fmla="*/ 97 h 260"/>
                  <a:gd name="T14" fmla="*/ 135 w 165"/>
                  <a:gd name="T15" fmla="*/ 97 h 260"/>
                  <a:gd name="T16" fmla="*/ 147 w 165"/>
                  <a:gd name="T17" fmla="*/ 41 h 260"/>
                  <a:gd name="T18" fmla="*/ 154 w 165"/>
                  <a:gd name="T19" fmla="*/ 36 h 260"/>
                  <a:gd name="T20" fmla="*/ 148 w 165"/>
                  <a:gd name="T21" fmla="*/ 4 h 260"/>
                  <a:gd name="T22" fmla="*/ 121 w 165"/>
                  <a:gd name="T23" fmla="*/ 2 h 260"/>
                  <a:gd name="T24" fmla="*/ 110 w 165"/>
                  <a:gd name="T25" fmla="*/ 30 h 260"/>
                  <a:gd name="T26" fmla="*/ 61 w 165"/>
                  <a:gd name="T27" fmla="*/ 30 h 260"/>
                  <a:gd name="T28" fmla="*/ 30 w 165"/>
                  <a:gd name="T29" fmla="*/ 58 h 260"/>
                  <a:gd name="T30" fmla="*/ 25 w 165"/>
                  <a:gd name="T31" fmla="*/ 80 h 260"/>
                  <a:gd name="T32" fmla="*/ 36 w 165"/>
                  <a:gd name="T33" fmla="*/ 82 h 260"/>
                  <a:gd name="T34" fmla="*/ 41 w 165"/>
                  <a:gd name="T35" fmla="*/ 76 h 260"/>
                  <a:gd name="T36" fmla="*/ 48 w 165"/>
                  <a:gd name="T37" fmla="*/ 78 h 260"/>
                  <a:gd name="T38" fmla="*/ 47 w 165"/>
                  <a:gd name="T39" fmla="*/ 100 h 260"/>
                  <a:gd name="T40" fmla="*/ 22 w 165"/>
                  <a:gd name="T41" fmla="*/ 87 h 260"/>
                  <a:gd name="T42" fmla="*/ 34 w 165"/>
                  <a:gd name="T43" fmla="*/ 146 h 260"/>
                  <a:gd name="T44" fmla="*/ 31 w 165"/>
                  <a:gd name="T45" fmla="*/ 150 h 260"/>
                  <a:gd name="T46" fmla="*/ 10 w 165"/>
                  <a:gd name="T47" fmla="*/ 150 h 260"/>
                  <a:gd name="T48" fmla="*/ 27 w 165"/>
                  <a:gd name="T49" fmla="*/ 195 h 260"/>
                  <a:gd name="T50" fmla="*/ 26 w 165"/>
                  <a:gd name="T51" fmla="*/ 245 h 260"/>
                  <a:gd name="T52" fmla="*/ 50 w 165"/>
                  <a:gd name="T53" fmla="*/ 250 h 260"/>
                  <a:gd name="T54" fmla="*/ 54 w 165"/>
                  <a:gd name="T55" fmla="*/ 255 h 260"/>
                  <a:gd name="T56" fmla="*/ 59 w 165"/>
                  <a:gd name="T57" fmla="*/ 257 h 260"/>
                  <a:gd name="T58" fmla="*/ 64 w 165"/>
                  <a:gd name="T59" fmla="*/ 260 h 260"/>
                  <a:gd name="T60" fmla="*/ 76 w 165"/>
                  <a:gd name="T61" fmla="*/ 258 h 260"/>
                  <a:gd name="T62" fmla="*/ 70 w 165"/>
                  <a:gd name="T63" fmla="*/ 252 h 260"/>
                  <a:gd name="T64" fmla="*/ 88 w 165"/>
                  <a:gd name="T65" fmla="*/ 215 h 260"/>
                  <a:gd name="T66" fmla="*/ 83 w 165"/>
                  <a:gd name="T67" fmla="*/ 199 h 260"/>
                  <a:gd name="T68" fmla="*/ 91 w 165"/>
                  <a:gd name="T69" fmla="*/ 193 h 260"/>
                  <a:gd name="T70" fmla="*/ 88 w 165"/>
                  <a:gd name="T71" fmla="*/ 183 h 260"/>
                  <a:gd name="T72" fmla="*/ 104 w 165"/>
                  <a:gd name="T73" fmla="*/ 182 h 260"/>
                  <a:gd name="T74" fmla="*/ 106 w 165"/>
                  <a:gd name="T75" fmla="*/ 161 h 260"/>
                  <a:gd name="T76" fmla="*/ 106 w 165"/>
                  <a:gd name="T77" fmla="*/ 161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65" h="260">
                    <a:moveTo>
                      <a:pt x="106" y="161"/>
                    </a:moveTo>
                    <a:lnTo>
                      <a:pt x="106" y="161"/>
                    </a:lnTo>
                    <a:lnTo>
                      <a:pt x="120" y="159"/>
                    </a:lnTo>
                    <a:cubicBezTo>
                      <a:pt x="124" y="149"/>
                      <a:pt x="127" y="141"/>
                      <a:pt x="128" y="131"/>
                    </a:cubicBezTo>
                    <a:cubicBezTo>
                      <a:pt x="140" y="128"/>
                      <a:pt x="153" y="126"/>
                      <a:pt x="165" y="122"/>
                    </a:cubicBezTo>
                    <a:lnTo>
                      <a:pt x="164" y="113"/>
                    </a:lnTo>
                    <a:cubicBezTo>
                      <a:pt x="154" y="107"/>
                      <a:pt x="145" y="108"/>
                      <a:pt x="139" y="97"/>
                    </a:cubicBezTo>
                    <a:lnTo>
                      <a:pt x="135" y="97"/>
                    </a:lnTo>
                    <a:cubicBezTo>
                      <a:pt x="125" y="55"/>
                      <a:pt x="147" y="66"/>
                      <a:pt x="147" y="41"/>
                    </a:cubicBezTo>
                    <a:lnTo>
                      <a:pt x="154" y="36"/>
                    </a:lnTo>
                    <a:cubicBezTo>
                      <a:pt x="154" y="24"/>
                      <a:pt x="151" y="15"/>
                      <a:pt x="148" y="4"/>
                    </a:cubicBezTo>
                    <a:cubicBezTo>
                      <a:pt x="139" y="0"/>
                      <a:pt x="131" y="1"/>
                      <a:pt x="121" y="2"/>
                    </a:cubicBezTo>
                    <a:cubicBezTo>
                      <a:pt x="118" y="12"/>
                      <a:pt x="116" y="21"/>
                      <a:pt x="110" y="30"/>
                    </a:cubicBezTo>
                    <a:cubicBezTo>
                      <a:pt x="83" y="30"/>
                      <a:pt x="96" y="45"/>
                      <a:pt x="61" y="30"/>
                    </a:cubicBezTo>
                    <a:lnTo>
                      <a:pt x="30" y="58"/>
                    </a:lnTo>
                    <a:cubicBezTo>
                      <a:pt x="26" y="65"/>
                      <a:pt x="26" y="73"/>
                      <a:pt x="25" y="80"/>
                    </a:cubicBezTo>
                    <a:lnTo>
                      <a:pt x="36" y="82"/>
                    </a:lnTo>
                    <a:lnTo>
                      <a:pt x="41" y="76"/>
                    </a:lnTo>
                    <a:lnTo>
                      <a:pt x="48" y="78"/>
                    </a:lnTo>
                    <a:cubicBezTo>
                      <a:pt x="48" y="86"/>
                      <a:pt x="48" y="92"/>
                      <a:pt x="47" y="100"/>
                    </a:cubicBezTo>
                    <a:cubicBezTo>
                      <a:pt x="39" y="94"/>
                      <a:pt x="33" y="87"/>
                      <a:pt x="22" y="87"/>
                    </a:cubicBezTo>
                    <a:cubicBezTo>
                      <a:pt x="12" y="124"/>
                      <a:pt x="41" y="126"/>
                      <a:pt x="34" y="146"/>
                    </a:cubicBezTo>
                    <a:lnTo>
                      <a:pt x="31" y="150"/>
                    </a:lnTo>
                    <a:lnTo>
                      <a:pt x="10" y="150"/>
                    </a:lnTo>
                    <a:cubicBezTo>
                      <a:pt x="0" y="185"/>
                      <a:pt x="11" y="173"/>
                      <a:pt x="27" y="195"/>
                    </a:cubicBezTo>
                    <a:cubicBezTo>
                      <a:pt x="38" y="210"/>
                      <a:pt x="29" y="228"/>
                      <a:pt x="26" y="245"/>
                    </a:cubicBezTo>
                    <a:lnTo>
                      <a:pt x="50" y="250"/>
                    </a:lnTo>
                    <a:lnTo>
                      <a:pt x="54" y="255"/>
                    </a:lnTo>
                    <a:lnTo>
                      <a:pt x="59" y="257"/>
                    </a:lnTo>
                    <a:lnTo>
                      <a:pt x="64" y="260"/>
                    </a:lnTo>
                    <a:lnTo>
                      <a:pt x="76" y="258"/>
                    </a:lnTo>
                    <a:cubicBezTo>
                      <a:pt x="74" y="256"/>
                      <a:pt x="72" y="255"/>
                      <a:pt x="70" y="252"/>
                    </a:cubicBezTo>
                    <a:cubicBezTo>
                      <a:pt x="72" y="234"/>
                      <a:pt x="76" y="227"/>
                      <a:pt x="88" y="215"/>
                    </a:cubicBezTo>
                    <a:cubicBezTo>
                      <a:pt x="88" y="209"/>
                      <a:pt x="82" y="206"/>
                      <a:pt x="83" y="199"/>
                    </a:cubicBezTo>
                    <a:lnTo>
                      <a:pt x="91" y="193"/>
                    </a:lnTo>
                    <a:cubicBezTo>
                      <a:pt x="90" y="190"/>
                      <a:pt x="88" y="187"/>
                      <a:pt x="88" y="183"/>
                    </a:cubicBezTo>
                    <a:lnTo>
                      <a:pt x="104" y="182"/>
                    </a:lnTo>
                    <a:lnTo>
                      <a:pt x="106" y="161"/>
                    </a:lnTo>
                    <a:lnTo>
                      <a:pt x="106" y="16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0" name="Freeform 27">
                <a:extLst>
                  <a:ext uri="{FF2B5EF4-FFF2-40B4-BE49-F238E27FC236}">
                    <a16:creationId xmlns:a16="http://schemas.microsoft.com/office/drawing/2014/main" xmlns="" id="{6AD6FEE4-3BBF-4535-A157-2F20B92D18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40"/>
                <a:ext cx="6" cy="7"/>
              </a:xfrm>
              <a:custGeom>
                <a:avLst/>
                <a:gdLst>
                  <a:gd name="T0" fmla="*/ 2 w 14"/>
                  <a:gd name="T1" fmla="*/ 9 h 16"/>
                  <a:gd name="T2" fmla="*/ 2 w 14"/>
                  <a:gd name="T3" fmla="*/ 9 h 16"/>
                  <a:gd name="T4" fmla="*/ 8 w 14"/>
                  <a:gd name="T5" fmla="*/ 13 h 16"/>
                  <a:gd name="T6" fmla="*/ 9 w 14"/>
                  <a:gd name="T7" fmla="*/ 11 h 16"/>
                  <a:gd name="T8" fmla="*/ 13 w 14"/>
                  <a:gd name="T9" fmla="*/ 5 h 16"/>
                  <a:gd name="T10" fmla="*/ 12 w 14"/>
                  <a:gd name="T11" fmla="*/ 1 h 16"/>
                  <a:gd name="T12" fmla="*/ 6 w 14"/>
                  <a:gd name="T13" fmla="*/ 4 h 16"/>
                  <a:gd name="T14" fmla="*/ 5 w 14"/>
                  <a:gd name="T15" fmla="*/ 6 h 16"/>
                  <a:gd name="T16" fmla="*/ 2 w 14"/>
                  <a:gd name="T1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6">
                    <a:moveTo>
                      <a:pt x="2" y="9"/>
                    </a:moveTo>
                    <a:lnTo>
                      <a:pt x="2" y="9"/>
                    </a:lnTo>
                    <a:cubicBezTo>
                      <a:pt x="0" y="15"/>
                      <a:pt x="5" y="16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10" y="10"/>
                      <a:pt x="12" y="7"/>
                      <a:pt x="13" y="5"/>
                    </a:cubicBezTo>
                    <a:cubicBezTo>
                      <a:pt x="14" y="3"/>
                      <a:pt x="13" y="3"/>
                      <a:pt x="12" y="1"/>
                    </a:cubicBezTo>
                    <a:cubicBezTo>
                      <a:pt x="9" y="1"/>
                      <a:pt x="6" y="0"/>
                      <a:pt x="6" y="4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3" y="7"/>
                      <a:pt x="2" y="9"/>
                    </a:cubicBezTo>
                    <a:close/>
                  </a:path>
                </a:pathLst>
              </a:custGeom>
              <a:solidFill>
                <a:srgbClr val="E7E71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1" name="Freeform 28">
                <a:extLst>
                  <a:ext uri="{FF2B5EF4-FFF2-40B4-BE49-F238E27FC236}">
                    <a16:creationId xmlns:a16="http://schemas.microsoft.com/office/drawing/2014/main" xmlns="" id="{33156CB9-914A-4CC5-91DD-3B7254522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1640"/>
                <a:ext cx="6" cy="7"/>
              </a:xfrm>
              <a:custGeom>
                <a:avLst/>
                <a:gdLst>
                  <a:gd name="T0" fmla="*/ 2 w 14"/>
                  <a:gd name="T1" fmla="*/ 9 h 16"/>
                  <a:gd name="T2" fmla="*/ 2 w 14"/>
                  <a:gd name="T3" fmla="*/ 9 h 16"/>
                  <a:gd name="T4" fmla="*/ 8 w 14"/>
                  <a:gd name="T5" fmla="*/ 13 h 16"/>
                  <a:gd name="T6" fmla="*/ 9 w 14"/>
                  <a:gd name="T7" fmla="*/ 11 h 16"/>
                  <a:gd name="T8" fmla="*/ 13 w 14"/>
                  <a:gd name="T9" fmla="*/ 5 h 16"/>
                  <a:gd name="T10" fmla="*/ 12 w 14"/>
                  <a:gd name="T11" fmla="*/ 1 h 16"/>
                  <a:gd name="T12" fmla="*/ 6 w 14"/>
                  <a:gd name="T13" fmla="*/ 4 h 16"/>
                  <a:gd name="T14" fmla="*/ 5 w 14"/>
                  <a:gd name="T15" fmla="*/ 6 h 16"/>
                  <a:gd name="T16" fmla="*/ 2 w 14"/>
                  <a:gd name="T17" fmla="*/ 9 h 16"/>
                  <a:gd name="T18" fmla="*/ 2 w 14"/>
                  <a:gd name="T19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6">
                    <a:moveTo>
                      <a:pt x="2" y="9"/>
                    </a:moveTo>
                    <a:lnTo>
                      <a:pt x="2" y="9"/>
                    </a:lnTo>
                    <a:cubicBezTo>
                      <a:pt x="0" y="15"/>
                      <a:pt x="5" y="16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10" y="10"/>
                      <a:pt x="12" y="7"/>
                      <a:pt x="13" y="5"/>
                    </a:cubicBezTo>
                    <a:cubicBezTo>
                      <a:pt x="14" y="3"/>
                      <a:pt x="13" y="3"/>
                      <a:pt x="12" y="1"/>
                    </a:cubicBezTo>
                    <a:cubicBezTo>
                      <a:pt x="9" y="1"/>
                      <a:pt x="6" y="0"/>
                      <a:pt x="6" y="4"/>
                    </a:cubicBezTo>
                    <a:cubicBezTo>
                      <a:pt x="6" y="4"/>
                      <a:pt x="6" y="5"/>
                      <a:pt x="5" y="6"/>
                    </a:cubicBezTo>
                    <a:cubicBezTo>
                      <a:pt x="3" y="7"/>
                      <a:pt x="3" y="7"/>
                      <a:pt x="2" y="9"/>
                    </a:cubicBezTo>
                    <a:lnTo>
                      <a:pt x="2" y="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2" name="Freeform 29">
                <a:extLst>
                  <a:ext uri="{FF2B5EF4-FFF2-40B4-BE49-F238E27FC236}">
                    <a16:creationId xmlns:a16="http://schemas.microsoft.com/office/drawing/2014/main" xmlns="" id="{DF5ED02C-CA81-4114-9947-C7E492614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8" y="1737"/>
                <a:ext cx="177" cy="157"/>
              </a:xfrm>
              <a:custGeom>
                <a:avLst/>
                <a:gdLst>
                  <a:gd name="T0" fmla="*/ 205 w 429"/>
                  <a:gd name="T1" fmla="*/ 54 h 350"/>
                  <a:gd name="T2" fmla="*/ 205 w 429"/>
                  <a:gd name="T3" fmla="*/ 54 h 350"/>
                  <a:gd name="T4" fmla="*/ 177 w 429"/>
                  <a:gd name="T5" fmla="*/ 57 h 350"/>
                  <a:gd name="T6" fmla="*/ 177 w 429"/>
                  <a:gd name="T7" fmla="*/ 52 h 350"/>
                  <a:gd name="T8" fmla="*/ 168 w 429"/>
                  <a:gd name="T9" fmla="*/ 47 h 350"/>
                  <a:gd name="T10" fmla="*/ 170 w 429"/>
                  <a:gd name="T11" fmla="*/ 43 h 350"/>
                  <a:gd name="T12" fmla="*/ 187 w 429"/>
                  <a:gd name="T13" fmla="*/ 37 h 350"/>
                  <a:gd name="T14" fmla="*/ 172 w 429"/>
                  <a:gd name="T15" fmla="*/ 13 h 350"/>
                  <a:gd name="T16" fmla="*/ 160 w 429"/>
                  <a:gd name="T17" fmla="*/ 15 h 350"/>
                  <a:gd name="T18" fmla="*/ 155 w 429"/>
                  <a:gd name="T19" fmla="*/ 12 h 350"/>
                  <a:gd name="T20" fmla="*/ 150 w 429"/>
                  <a:gd name="T21" fmla="*/ 10 h 350"/>
                  <a:gd name="T22" fmla="*/ 146 w 429"/>
                  <a:gd name="T23" fmla="*/ 5 h 350"/>
                  <a:gd name="T24" fmla="*/ 122 w 429"/>
                  <a:gd name="T25" fmla="*/ 0 h 350"/>
                  <a:gd name="T26" fmla="*/ 128 w 429"/>
                  <a:gd name="T27" fmla="*/ 31 h 350"/>
                  <a:gd name="T28" fmla="*/ 141 w 429"/>
                  <a:gd name="T29" fmla="*/ 49 h 350"/>
                  <a:gd name="T30" fmla="*/ 132 w 429"/>
                  <a:gd name="T31" fmla="*/ 54 h 350"/>
                  <a:gd name="T32" fmla="*/ 140 w 429"/>
                  <a:gd name="T33" fmla="*/ 97 h 350"/>
                  <a:gd name="T34" fmla="*/ 102 w 429"/>
                  <a:gd name="T35" fmla="*/ 111 h 350"/>
                  <a:gd name="T36" fmla="*/ 101 w 429"/>
                  <a:gd name="T37" fmla="*/ 135 h 350"/>
                  <a:gd name="T38" fmla="*/ 84 w 429"/>
                  <a:gd name="T39" fmla="*/ 133 h 350"/>
                  <a:gd name="T40" fmla="*/ 83 w 429"/>
                  <a:gd name="T41" fmla="*/ 141 h 350"/>
                  <a:gd name="T42" fmla="*/ 71 w 429"/>
                  <a:gd name="T43" fmla="*/ 138 h 350"/>
                  <a:gd name="T44" fmla="*/ 20 w 429"/>
                  <a:gd name="T45" fmla="*/ 107 h 350"/>
                  <a:gd name="T46" fmla="*/ 12 w 429"/>
                  <a:gd name="T47" fmla="*/ 126 h 350"/>
                  <a:gd name="T48" fmla="*/ 22 w 429"/>
                  <a:gd name="T49" fmla="*/ 142 h 350"/>
                  <a:gd name="T50" fmla="*/ 27 w 429"/>
                  <a:gd name="T51" fmla="*/ 144 h 350"/>
                  <a:gd name="T52" fmla="*/ 25 w 429"/>
                  <a:gd name="T53" fmla="*/ 150 h 350"/>
                  <a:gd name="T54" fmla="*/ 20 w 429"/>
                  <a:gd name="T55" fmla="*/ 155 h 350"/>
                  <a:gd name="T56" fmla="*/ 19 w 429"/>
                  <a:gd name="T57" fmla="*/ 163 h 350"/>
                  <a:gd name="T58" fmla="*/ 14 w 429"/>
                  <a:gd name="T59" fmla="*/ 170 h 350"/>
                  <a:gd name="T60" fmla="*/ 14 w 429"/>
                  <a:gd name="T61" fmla="*/ 178 h 350"/>
                  <a:gd name="T62" fmla="*/ 9 w 429"/>
                  <a:gd name="T63" fmla="*/ 195 h 350"/>
                  <a:gd name="T64" fmla="*/ 0 w 429"/>
                  <a:gd name="T65" fmla="*/ 199 h 350"/>
                  <a:gd name="T66" fmla="*/ 51 w 429"/>
                  <a:gd name="T67" fmla="*/ 238 h 350"/>
                  <a:gd name="T68" fmla="*/ 69 w 429"/>
                  <a:gd name="T69" fmla="*/ 246 h 350"/>
                  <a:gd name="T70" fmla="*/ 66 w 429"/>
                  <a:gd name="T71" fmla="*/ 291 h 350"/>
                  <a:gd name="T72" fmla="*/ 422 w 429"/>
                  <a:gd name="T73" fmla="*/ 197 h 350"/>
                  <a:gd name="T74" fmla="*/ 429 w 429"/>
                  <a:gd name="T75" fmla="*/ 170 h 350"/>
                  <a:gd name="T76" fmla="*/ 416 w 429"/>
                  <a:gd name="T77" fmla="*/ 159 h 350"/>
                  <a:gd name="T78" fmla="*/ 418 w 429"/>
                  <a:gd name="T79" fmla="*/ 144 h 350"/>
                  <a:gd name="T80" fmla="*/ 415 w 429"/>
                  <a:gd name="T81" fmla="*/ 143 h 350"/>
                  <a:gd name="T82" fmla="*/ 395 w 429"/>
                  <a:gd name="T83" fmla="*/ 135 h 350"/>
                  <a:gd name="T84" fmla="*/ 379 w 429"/>
                  <a:gd name="T85" fmla="*/ 104 h 350"/>
                  <a:gd name="T86" fmla="*/ 364 w 429"/>
                  <a:gd name="T87" fmla="*/ 88 h 350"/>
                  <a:gd name="T88" fmla="*/ 357 w 429"/>
                  <a:gd name="T89" fmla="*/ 88 h 350"/>
                  <a:gd name="T90" fmla="*/ 333 w 429"/>
                  <a:gd name="T91" fmla="*/ 73 h 350"/>
                  <a:gd name="T92" fmla="*/ 310 w 429"/>
                  <a:gd name="T93" fmla="*/ 89 h 350"/>
                  <a:gd name="T94" fmla="*/ 278 w 429"/>
                  <a:gd name="T95" fmla="*/ 84 h 350"/>
                  <a:gd name="T96" fmla="*/ 269 w 429"/>
                  <a:gd name="T97" fmla="*/ 88 h 350"/>
                  <a:gd name="T98" fmla="*/ 268 w 429"/>
                  <a:gd name="T99" fmla="*/ 106 h 350"/>
                  <a:gd name="T100" fmla="*/ 257 w 429"/>
                  <a:gd name="T101" fmla="*/ 110 h 350"/>
                  <a:gd name="T102" fmla="*/ 253 w 429"/>
                  <a:gd name="T103" fmla="*/ 102 h 350"/>
                  <a:gd name="T104" fmla="*/ 245 w 429"/>
                  <a:gd name="T105" fmla="*/ 101 h 350"/>
                  <a:gd name="T106" fmla="*/ 229 w 429"/>
                  <a:gd name="T107" fmla="*/ 110 h 350"/>
                  <a:gd name="T108" fmla="*/ 237 w 429"/>
                  <a:gd name="T109" fmla="*/ 86 h 350"/>
                  <a:gd name="T110" fmla="*/ 248 w 429"/>
                  <a:gd name="T111" fmla="*/ 85 h 350"/>
                  <a:gd name="T112" fmla="*/ 246 w 429"/>
                  <a:gd name="T113" fmla="*/ 53 h 350"/>
                  <a:gd name="T114" fmla="*/ 237 w 429"/>
                  <a:gd name="T115" fmla="*/ 71 h 350"/>
                  <a:gd name="T116" fmla="*/ 212 w 429"/>
                  <a:gd name="T117" fmla="*/ 63 h 350"/>
                  <a:gd name="T118" fmla="*/ 205 w 429"/>
                  <a:gd name="T119" fmla="*/ 5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9" h="350">
                    <a:moveTo>
                      <a:pt x="205" y="54"/>
                    </a:moveTo>
                    <a:lnTo>
                      <a:pt x="205" y="54"/>
                    </a:lnTo>
                    <a:cubicBezTo>
                      <a:pt x="193" y="57"/>
                      <a:pt x="190" y="61"/>
                      <a:pt x="177" y="57"/>
                    </a:cubicBezTo>
                    <a:lnTo>
                      <a:pt x="177" y="52"/>
                    </a:lnTo>
                    <a:lnTo>
                      <a:pt x="168" y="47"/>
                    </a:lnTo>
                    <a:lnTo>
                      <a:pt x="170" y="43"/>
                    </a:lnTo>
                    <a:cubicBezTo>
                      <a:pt x="177" y="42"/>
                      <a:pt x="181" y="41"/>
                      <a:pt x="187" y="37"/>
                    </a:cubicBezTo>
                    <a:cubicBezTo>
                      <a:pt x="187" y="25"/>
                      <a:pt x="180" y="20"/>
                      <a:pt x="172" y="13"/>
                    </a:cubicBezTo>
                    <a:lnTo>
                      <a:pt x="160" y="15"/>
                    </a:lnTo>
                    <a:lnTo>
                      <a:pt x="155" y="12"/>
                    </a:lnTo>
                    <a:lnTo>
                      <a:pt x="150" y="10"/>
                    </a:lnTo>
                    <a:lnTo>
                      <a:pt x="146" y="5"/>
                    </a:lnTo>
                    <a:lnTo>
                      <a:pt x="122" y="0"/>
                    </a:lnTo>
                    <a:cubicBezTo>
                      <a:pt x="120" y="11"/>
                      <a:pt x="120" y="22"/>
                      <a:pt x="128" y="31"/>
                    </a:cubicBezTo>
                    <a:cubicBezTo>
                      <a:pt x="137" y="40"/>
                      <a:pt x="135" y="32"/>
                      <a:pt x="141" y="49"/>
                    </a:cubicBezTo>
                    <a:lnTo>
                      <a:pt x="132" y="54"/>
                    </a:lnTo>
                    <a:cubicBezTo>
                      <a:pt x="129" y="70"/>
                      <a:pt x="131" y="84"/>
                      <a:pt x="140" y="97"/>
                    </a:cubicBezTo>
                    <a:cubicBezTo>
                      <a:pt x="124" y="106"/>
                      <a:pt x="116" y="98"/>
                      <a:pt x="102" y="111"/>
                    </a:cubicBezTo>
                    <a:lnTo>
                      <a:pt x="101" y="135"/>
                    </a:lnTo>
                    <a:cubicBezTo>
                      <a:pt x="95" y="131"/>
                      <a:pt x="91" y="132"/>
                      <a:pt x="84" y="133"/>
                    </a:cubicBezTo>
                    <a:lnTo>
                      <a:pt x="83" y="141"/>
                    </a:lnTo>
                    <a:lnTo>
                      <a:pt x="71" y="138"/>
                    </a:lnTo>
                    <a:cubicBezTo>
                      <a:pt x="61" y="101"/>
                      <a:pt x="57" y="104"/>
                      <a:pt x="20" y="107"/>
                    </a:cubicBezTo>
                    <a:cubicBezTo>
                      <a:pt x="19" y="117"/>
                      <a:pt x="16" y="123"/>
                      <a:pt x="12" y="126"/>
                    </a:cubicBezTo>
                    <a:lnTo>
                      <a:pt x="22" y="142"/>
                    </a:lnTo>
                    <a:lnTo>
                      <a:pt x="27" y="144"/>
                    </a:lnTo>
                    <a:lnTo>
                      <a:pt x="25" y="150"/>
                    </a:lnTo>
                    <a:lnTo>
                      <a:pt x="20" y="155"/>
                    </a:lnTo>
                    <a:lnTo>
                      <a:pt x="19" y="163"/>
                    </a:lnTo>
                    <a:lnTo>
                      <a:pt x="14" y="170"/>
                    </a:lnTo>
                    <a:lnTo>
                      <a:pt x="14" y="178"/>
                    </a:lnTo>
                    <a:lnTo>
                      <a:pt x="9" y="195"/>
                    </a:lnTo>
                    <a:lnTo>
                      <a:pt x="0" y="199"/>
                    </a:lnTo>
                    <a:cubicBezTo>
                      <a:pt x="12" y="215"/>
                      <a:pt x="29" y="228"/>
                      <a:pt x="51" y="238"/>
                    </a:cubicBezTo>
                    <a:lnTo>
                      <a:pt x="69" y="246"/>
                    </a:lnTo>
                    <a:cubicBezTo>
                      <a:pt x="73" y="261"/>
                      <a:pt x="65" y="274"/>
                      <a:pt x="66" y="291"/>
                    </a:cubicBezTo>
                    <a:cubicBezTo>
                      <a:pt x="130" y="350"/>
                      <a:pt x="318" y="224"/>
                      <a:pt x="422" y="197"/>
                    </a:cubicBezTo>
                    <a:cubicBezTo>
                      <a:pt x="425" y="188"/>
                      <a:pt x="427" y="178"/>
                      <a:pt x="429" y="170"/>
                    </a:cubicBezTo>
                    <a:cubicBezTo>
                      <a:pt x="421" y="168"/>
                      <a:pt x="424" y="170"/>
                      <a:pt x="416" y="159"/>
                    </a:cubicBezTo>
                    <a:lnTo>
                      <a:pt x="418" y="144"/>
                    </a:lnTo>
                    <a:cubicBezTo>
                      <a:pt x="417" y="144"/>
                      <a:pt x="416" y="143"/>
                      <a:pt x="415" y="143"/>
                    </a:cubicBezTo>
                    <a:cubicBezTo>
                      <a:pt x="408" y="141"/>
                      <a:pt x="403" y="136"/>
                      <a:pt x="395" y="135"/>
                    </a:cubicBezTo>
                    <a:cubicBezTo>
                      <a:pt x="395" y="104"/>
                      <a:pt x="405" y="114"/>
                      <a:pt x="379" y="104"/>
                    </a:cubicBezTo>
                    <a:cubicBezTo>
                      <a:pt x="371" y="101"/>
                      <a:pt x="368" y="96"/>
                      <a:pt x="364" y="88"/>
                    </a:cubicBezTo>
                    <a:lnTo>
                      <a:pt x="357" y="88"/>
                    </a:lnTo>
                    <a:cubicBezTo>
                      <a:pt x="355" y="74"/>
                      <a:pt x="347" y="72"/>
                      <a:pt x="333" y="73"/>
                    </a:cubicBezTo>
                    <a:cubicBezTo>
                      <a:pt x="321" y="73"/>
                      <a:pt x="315" y="79"/>
                      <a:pt x="310" y="89"/>
                    </a:cubicBezTo>
                    <a:cubicBezTo>
                      <a:pt x="297" y="92"/>
                      <a:pt x="290" y="90"/>
                      <a:pt x="278" y="84"/>
                    </a:cubicBezTo>
                    <a:lnTo>
                      <a:pt x="269" y="88"/>
                    </a:lnTo>
                    <a:lnTo>
                      <a:pt x="268" y="106"/>
                    </a:lnTo>
                    <a:cubicBezTo>
                      <a:pt x="264" y="109"/>
                      <a:pt x="262" y="110"/>
                      <a:pt x="257" y="110"/>
                    </a:cubicBezTo>
                    <a:lnTo>
                      <a:pt x="253" y="102"/>
                    </a:lnTo>
                    <a:lnTo>
                      <a:pt x="245" y="101"/>
                    </a:lnTo>
                    <a:cubicBezTo>
                      <a:pt x="239" y="107"/>
                      <a:pt x="237" y="109"/>
                      <a:pt x="229" y="110"/>
                    </a:cubicBezTo>
                    <a:cubicBezTo>
                      <a:pt x="223" y="99"/>
                      <a:pt x="233" y="95"/>
                      <a:pt x="237" y="86"/>
                    </a:cubicBezTo>
                    <a:lnTo>
                      <a:pt x="248" y="85"/>
                    </a:lnTo>
                    <a:cubicBezTo>
                      <a:pt x="254" y="76"/>
                      <a:pt x="251" y="62"/>
                      <a:pt x="246" y="53"/>
                    </a:cubicBezTo>
                    <a:lnTo>
                      <a:pt x="237" y="71"/>
                    </a:lnTo>
                    <a:lnTo>
                      <a:pt x="212" y="63"/>
                    </a:lnTo>
                    <a:cubicBezTo>
                      <a:pt x="211" y="59"/>
                      <a:pt x="209" y="57"/>
                      <a:pt x="205" y="54"/>
                    </a:cubicBezTo>
                    <a:close/>
                  </a:path>
                </a:pathLst>
              </a:custGeom>
              <a:solidFill>
                <a:srgbClr val="DB90A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3" name="Freeform 30">
                <a:extLst>
                  <a:ext uri="{FF2B5EF4-FFF2-40B4-BE49-F238E27FC236}">
                    <a16:creationId xmlns:a16="http://schemas.microsoft.com/office/drawing/2014/main" xmlns="" id="{929A7A51-3017-4AAA-8368-2198D1895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8" y="1737"/>
                <a:ext cx="177" cy="157"/>
              </a:xfrm>
              <a:custGeom>
                <a:avLst/>
                <a:gdLst>
                  <a:gd name="T0" fmla="*/ 205 w 429"/>
                  <a:gd name="T1" fmla="*/ 54 h 350"/>
                  <a:gd name="T2" fmla="*/ 205 w 429"/>
                  <a:gd name="T3" fmla="*/ 54 h 350"/>
                  <a:gd name="T4" fmla="*/ 177 w 429"/>
                  <a:gd name="T5" fmla="*/ 57 h 350"/>
                  <a:gd name="T6" fmla="*/ 177 w 429"/>
                  <a:gd name="T7" fmla="*/ 52 h 350"/>
                  <a:gd name="T8" fmla="*/ 168 w 429"/>
                  <a:gd name="T9" fmla="*/ 47 h 350"/>
                  <a:gd name="T10" fmla="*/ 170 w 429"/>
                  <a:gd name="T11" fmla="*/ 43 h 350"/>
                  <a:gd name="T12" fmla="*/ 187 w 429"/>
                  <a:gd name="T13" fmla="*/ 37 h 350"/>
                  <a:gd name="T14" fmla="*/ 172 w 429"/>
                  <a:gd name="T15" fmla="*/ 13 h 350"/>
                  <a:gd name="T16" fmla="*/ 160 w 429"/>
                  <a:gd name="T17" fmla="*/ 15 h 350"/>
                  <a:gd name="T18" fmla="*/ 155 w 429"/>
                  <a:gd name="T19" fmla="*/ 12 h 350"/>
                  <a:gd name="T20" fmla="*/ 150 w 429"/>
                  <a:gd name="T21" fmla="*/ 10 h 350"/>
                  <a:gd name="T22" fmla="*/ 146 w 429"/>
                  <a:gd name="T23" fmla="*/ 5 h 350"/>
                  <a:gd name="T24" fmla="*/ 122 w 429"/>
                  <a:gd name="T25" fmla="*/ 0 h 350"/>
                  <a:gd name="T26" fmla="*/ 128 w 429"/>
                  <a:gd name="T27" fmla="*/ 31 h 350"/>
                  <a:gd name="T28" fmla="*/ 141 w 429"/>
                  <a:gd name="T29" fmla="*/ 49 h 350"/>
                  <a:gd name="T30" fmla="*/ 132 w 429"/>
                  <a:gd name="T31" fmla="*/ 54 h 350"/>
                  <a:gd name="T32" fmla="*/ 140 w 429"/>
                  <a:gd name="T33" fmla="*/ 97 h 350"/>
                  <a:gd name="T34" fmla="*/ 102 w 429"/>
                  <a:gd name="T35" fmla="*/ 111 h 350"/>
                  <a:gd name="T36" fmla="*/ 101 w 429"/>
                  <a:gd name="T37" fmla="*/ 135 h 350"/>
                  <a:gd name="T38" fmla="*/ 84 w 429"/>
                  <a:gd name="T39" fmla="*/ 133 h 350"/>
                  <a:gd name="T40" fmla="*/ 83 w 429"/>
                  <a:gd name="T41" fmla="*/ 141 h 350"/>
                  <a:gd name="T42" fmla="*/ 71 w 429"/>
                  <a:gd name="T43" fmla="*/ 138 h 350"/>
                  <a:gd name="T44" fmla="*/ 20 w 429"/>
                  <a:gd name="T45" fmla="*/ 107 h 350"/>
                  <a:gd name="T46" fmla="*/ 12 w 429"/>
                  <a:gd name="T47" fmla="*/ 126 h 350"/>
                  <a:gd name="T48" fmla="*/ 22 w 429"/>
                  <a:gd name="T49" fmla="*/ 142 h 350"/>
                  <a:gd name="T50" fmla="*/ 27 w 429"/>
                  <a:gd name="T51" fmla="*/ 144 h 350"/>
                  <a:gd name="T52" fmla="*/ 25 w 429"/>
                  <a:gd name="T53" fmla="*/ 150 h 350"/>
                  <a:gd name="T54" fmla="*/ 20 w 429"/>
                  <a:gd name="T55" fmla="*/ 155 h 350"/>
                  <a:gd name="T56" fmla="*/ 19 w 429"/>
                  <a:gd name="T57" fmla="*/ 163 h 350"/>
                  <a:gd name="T58" fmla="*/ 14 w 429"/>
                  <a:gd name="T59" fmla="*/ 170 h 350"/>
                  <a:gd name="T60" fmla="*/ 14 w 429"/>
                  <a:gd name="T61" fmla="*/ 178 h 350"/>
                  <a:gd name="T62" fmla="*/ 9 w 429"/>
                  <a:gd name="T63" fmla="*/ 195 h 350"/>
                  <a:gd name="T64" fmla="*/ 0 w 429"/>
                  <a:gd name="T65" fmla="*/ 199 h 350"/>
                  <a:gd name="T66" fmla="*/ 51 w 429"/>
                  <a:gd name="T67" fmla="*/ 238 h 350"/>
                  <a:gd name="T68" fmla="*/ 69 w 429"/>
                  <a:gd name="T69" fmla="*/ 246 h 350"/>
                  <a:gd name="T70" fmla="*/ 66 w 429"/>
                  <a:gd name="T71" fmla="*/ 291 h 350"/>
                  <a:gd name="T72" fmla="*/ 422 w 429"/>
                  <a:gd name="T73" fmla="*/ 197 h 350"/>
                  <a:gd name="T74" fmla="*/ 429 w 429"/>
                  <a:gd name="T75" fmla="*/ 170 h 350"/>
                  <a:gd name="T76" fmla="*/ 416 w 429"/>
                  <a:gd name="T77" fmla="*/ 159 h 350"/>
                  <a:gd name="T78" fmla="*/ 418 w 429"/>
                  <a:gd name="T79" fmla="*/ 144 h 350"/>
                  <a:gd name="T80" fmla="*/ 415 w 429"/>
                  <a:gd name="T81" fmla="*/ 143 h 350"/>
                  <a:gd name="T82" fmla="*/ 395 w 429"/>
                  <a:gd name="T83" fmla="*/ 135 h 350"/>
                  <a:gd name="T84" fmla="*/ 379 w 429"/>
                  <a:gd name="T85" fmla="*/ 104 h 350"/>
                  <a:gd name="T86" fmla="*/ 364 w 429"/>
                  <a:gd name="T87" fmla="*/ 88 h 350"/>
                  <a:gd name="T88" fmla="*/ 357 w 429"/>
                  <a:gd name="T89" fmla="*/ 88 h 350"/>
                  <a:gd name="T90" fmla="*/ 333 w 429"/>
                  <a:gd name="T91" fmla="*/ 73 h 350"/>
                  <a:gd name="T92" fmla="*/ 310 w 429"/>
                  <a:gd name="T93" fmla="*/ 89 h 350"/>
                  <a:gd name="T94" fmla="*/ 278 w 429"/>
                  <a:gd name="T95" fmla="*/ 84 h 350"/>
                  <a:gd name="T96" fmla="*/ 269 w 429"/>
                  <a:gd name="T97" fmla="*/ 88 h 350"/>
                  <a:gd name="T98" fmla="*/ 268 w 429"/>
                  <a:gd name="T99" fmla="*/ 106 h 350"/>
                  <a:gd name="T100" fmla="*/ 257 w 429"/>
                  <a:gd name="T101" fmla="*/ 110 h 350"/>
                  <a:gd name="T102" fmla="*/ 253 w 429"/>
                  <a:gd name="T103" fmla="*/ 102 h 350"/>
                  <a:gd name="T104" fmla="*/ 245 w 429"/>
                  <a:gd name="T105" fmla="*/ 101 h 350"/>
                  <a:gd name="T106" fmla="*/ 229 w 429"/>
                  <a:gd name="T107" fmla="*/ 110 h 350"/>
                  <a:gd name="T108" fmla="*/ 237 w 429"/>
                  <a:gd name="T109" fmla="*/ 86 h 350"/>
                  <a:gd name="T110" fmla="*/ 248 w 429"/>
                  <a:gd name="T111" fmla="*/ 85 h 350"/>
                  <a:gd name="T112" fmla="*/ 246 w 429"/>
                  <a:gd name="T113" fmla="*/ 53 h 350"/>
                  <a:gd name="T114" fmla="*/ 237 w 429"/>
                  <a:gd name="T115" fmla="*/ 71 h 350"/>
                  <a:gd name="T116" fmla="*/ 212 w 429"/>
                  <a:gd name="T117" fmla="*/ 63 h 350"/>
                  <a:gd name="T118" fmla="*/ 205 w 429"/>
                  <a:gd name="T119" fmla="*/ 54 h 350"/>
                  <a:gd name="T120" fmla="*/ 205 w 429"/>
                  <a:gd name="T121" fmla="*/ 5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9" h="350">
                    <a:moveTo>
                      <a:pt x="205" y="54"/>
                    </a:moveTo>
                    <a:lnTo>
                      <a:pt x="205" y="54"/>
                    </a:lnTo>
                    <a:cubicBezTo>
                      <a:pt x="193" y="57"/>
                      <a:pt x="190" y="61"/>
                      <a:pt x="177" y="57"/>
                    </a:cubicBezTo>
                    <a:lnTo>
                      <a:pt x="177" y="52"/>
                    </a:lnTo>
                    <a:lnTo>
                      <a:pt x="168" y="47"/>
                    </a:lnTo>
                    <a:lnTo>
                      <a:pt x="170" y="43"/>
                    </a:lnTo>
                    <a:cubicBezTo>
                      <a:pt x="177" y="42"/>
                      <a:pt x="181" y="41"/>
                      <a:pt x="187" y="37"/>
                    </a:cubicBezTo>
                    <a:cubicBezTo>
                      <a:pt x="187" y="25"/>
                      <a:pt x="180" y="20"/>
                      <a:pt x="172" y="13"/>
                    </a:cubicBezTo>
                    <a:lnTo>
                      <a:pt x="160" y="15"/>
                    </a:lnTo>
                    <a:lnTo>
                      <a:pt x="155" y="12"/>
                    </a:lnTo>
                    <a:lnTo>
                      <a:pt x="150" y="10"/>
                    </a:lnTo>
                    <a:lnTo>
                      <a:pt x="146" y="5"/>
                    </a:lnTo>
                    <a:lnTo>
                      <a:pt x="122" y="0"/>
                    </a:lnTo>
                    <a:cubicBezTo>
                      <a:pt x="120" y="11"/>
                      <a:pt x="120" y="22"/>
                      <a:pt x="128" y="31"/>
                    </a:cubicBezTo>
                    <a:cubicBezTo>
                      <a:pt x="137" y="40"/>
                      <a:pt x="135" y="32"/>
                      <a:pt x="141" y="49"/>
                    </a:cubicBezTo>
                    <a:lnTo>
                      <a:pt x="132" y="54"/>
                    </a:lnTo>
                    <a:cubicBezTo>
                      <a:pt x="129" y="70"/>
                      <a:pt x="131" y="84"/>
                      <a:pt x="140" y="97"/>
                    </a:cubicBezTo>
                    <a:cubicBezTo>
                      <a:pt x="124" y="106"/>
                      <a:pt x="116" y="98"/>
                      <a:pt x="102" y="111"/>
                    </a:cubicBezTo>
                    <a:lnTo>
                      <a:pt x="101" y="135"/>
                    </a:lnTo>
                    <a:cubicBezTo>
                      <a:pt x="95" y="131"/>
                      <a:pt x="91" y="132"/>
                      <a:pt x="84" y="133"/>
                    </a:cubicBezTo>
                    <a:lnTo>
                      <a:pt x="83" y="141"/>
                    </a:lnTo>
                    <a:lnTo>
                      <a:pt x="71" y="138"/>
                    </a:lnTo>
                    <a:cubicBezTo>
                      <a:pt x="61" y="101"/>
                      <a:pt x="57" y="104"/>
                      <a:pt x="20" y="107"/>
                    </a:cubicBezTo>
                    <a:cubicBezTo>
                      <a:pt x="19" y="117"/>
                      <a:pt x="16" y="123"/>
                      <a:pt x="12" y="126"/>
                    </a:cubicBezTo>
                    <a:lnTo>
                      <a:pt x="22" y="142"/>
                    </a:lnTo>
                    <a:lnTo>
                      <a:pt x="27" y="144"/>
                    </a:lnTo>
                    <a:lnTo>
                      <a:pt x="25" y="150"/>
                    </a:lnTo>
                    <a:lnTo>
                      <a:pt x="20" y="155"/>
                    </a:lnTo>
                    <a:lnTo>
                      <a:pt x="19" y="163"/>
                    </a:lnTo>
                    <a:lnTo>
                      <a:pt x="14" y="170"/>
                    </a:lnTo>
                    <a:lnTo>
                      <a:pt x="14" y="178"/>
                    </a:lnTo>
                    <a:lnTo>
                      <a:pt x="9" y="195"/>
                    </a:lnTo>
                    <a:lnTo>
                      <a:pt x="0" y="199"/>
                    </a:lnTo>
                    <a:cubicBezTo>
                      <a:pt x="12" y="215"/>
                      <a:pt x="29" y="228"/>
                      <a:pt x="51" y="238"/>
                    </a:cubicBezTo>
                    <a:lnTo>
                      <a:pt x="69" y="246"/>
                    </a:lnTo>
                    <a:cubicBezTo>
                      <a:pt x="73" y="261"/>
                      <a:pt x="65" y="274"/>
                      <a:pt x="66" y="291"/>
                    </a:cubicBezTo>
                    <a:cubicBezTo>
                      <a:pt x="130" y="350"/>
                      <a:pt x="318" y="224"/>
                      <a:pt x="422" y="197"/>
                    </a:cubicBezTo>
                    <a:cubicBezTo>
                      <a:pt x="425" y="188"/>
                      <a:pt x="427" y="178"/>
                      <a:pt x="429" y="170"/>
                    </a:cubicBezTo>
                    <a:cubicBezTo>
                      <a:pt x="421" y="168"/>
                      <a:pt x="424" y="170"/>
                      <a:pt x="416" y="159"/>
                    </a:cubicBezTo>
                    <a:lnTo>
                      <a:pt x="418" y="144"/>
                    </a:lnTo>
                    <a:cubicBezTo>
                      <a:pt x="417" y="144"/>
                      <a:pt x="416" y="143"/>
                      <a:pt x="415" y="143"/>
                    </a:cubicBezTo>
                    <a:cubicBezTo>
                      <a:pt x="408" y="141"/>
                      <a:pt x="403" y="136"/>
                      <a:pt x="395" y="135"/>
                    </a:cubicBezTo>
                    <a:cubicBezTo>
                      <a:pt x="395" y="104"/>
                      <a:pt x="405" y="114"/>
                      <a:pt x="379" y="104"/>
                    </a:cubicBezTo>
                    <a:cubicBezTo>
                      <a:pt x="371" y="101"/>
                      <a:pt x="368" y="96"/>
                      <a:pt x="364" y="88"/>
                    </a:cubicBezTo>
                    <a:lnTo>
                      <a:pt x="357" y="88"/>
                    </a:lnTo>
                    <a:cubicBezTo>
                      <a:pt x="355" y="74"/>
                      <a:pt x="347" y="72"/>
                      <a:pt x="333" y="73"/>
                    </a:cubicBezTo>
                    <a:cubicBezTo>
                      <a:pt x="321" y="73"/>
                      <a:pt x="315" y="79"/>
                      <a:pt x="310" y="89"/>
                    </a:cubicBezTo>
                    <a:cubicBezTo>
                      <a:pt x="297" y="92"/>
                      <a:pt x="290" y="90"/>
                      <a:pt x="278" y="84"/>
                    </a:cubicBezTo>
                    <a:lnTo>
                      <a:pt x="269" y="88"/>
                    </a:lnTo>
                    <a:lnTo>
                      <a:pt x="268" y="106"/>
                    </a:lnTo>
                    <a:cubicBezTo>
                      <a:pt x="264" y="109"/>
                      <a:pt x="262" y="110"/>
                      <a:pt x="257" y="110"/>
                    </a:cubicBezTo>
                    <a:lnTo>
                      <a:pt x="253" y="102"/>
                    </a:lnTo>
                    <a:lnTo>
                      <a:pt x="245" y="101"/>
                    </a:lnTo>
                    <a:cubicBezTo>
                      <a:pt x="239" y="107"/>
                      <a:pt x="237" y="109"/>
                      <a:pt x="229" y="110"/>
                    </a:cubicBezTo>
                    <a:cubicBezTo>
                      <a:pt x="223" y="99"/>
                      <a:pt x="233" y="95"/>
                      <a:pt x="237" y="86"/>
                    </a:cubicBezTo>
                    <a:lnTo>
                      <a:pt x="248" y="85"/>
                    </a:lnTo>
                    <a:cubicBezTo>
                      <a:pt x="254" y="76"/>
                      <a:pt x="251" y="62"/>
                      <a:pt x="246" y="53"/>
                    </a:cubicBezTo>
                    <a:lnTo>
                      <a:pt x="237" y="71"/>
                    </a:lnTo>
                    <a:lnTo>
                      <a:pt x="212" y="63"/>
                    </a:lnTo>
                    <a:cubicBezTo>
                      <a:pt x="211" y="59"/>
                      <a:pt x="209" y="57"/>
                      <a:pt x="205" y="54"/>
                    </a:cubicBezTo>
                    <a:lnTo>
                      <a:pt x="205" y="5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4" name="Freeform 31">
                <a:extLst>
                  <a:ext uri="{FF2B5EF4-FFF2-40B4-BE49-F238E27FC236}">
                    <a16:creationId xmlns:a16="http://schemas.microsoft.com/office/drawing/2014/main" xmlns="" id="{7EF3FBB2-9AB3-44B5-BFF9-53955922A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1793"/>
                <a:ext cx="21" cy="33"/>
              </a:xfrm>
              <a:custGeom>
                <a:avLst/>
                <a:gdLst>
                  <a:gd name="T0" fmla="*/ 23 w 50"/>
                  <a:gd name="T1" fmla="*/ 74 h 74"/>
                  <a:gd name="T2" fmla="*/ 23 w 50"/>
                  <a:gd name="T3" fmla="*/ 74 h 74"/>
                  <a:gd name="T4" fmla="*/ 32 w 50"/>
                  <a:gd name="T5" fmla="*/ 70 h 74"/>
                  <a:gd name="T6" fmla="*/ 37 w 50"/>
                  <a:gd name="T7" fmla="*/ 53 h 74"/>
                  <a:gd name="T8" fmla="*/ 37 w 50"/>
                  <a:gd name="T9" fmla="*/ 45 h 74"/>
                  <a:gd name="T10" fmla="*/ 42 w 50"/>
                  <a:gd name="T11" fmla="*/ 38 h 74"/>
                  <a:gd name="T12" fmla="*/ 43 w 50"/>
                  <a:gd name="T13" fmla="*/ 30 h 74"/>
                  <a:gd name="T14" fmla="*/ 48 w 50"/>
                  <a:gd name="T15" fmla="*/ 25 h 74"/>
                  <a:gd name="T16" fmla="*/ 50 w 50"/>
                  <a:gd name="T17" fmla="*/ 19 h 74"/>
                  <a:gd name="T18" fmla="*/ 45 w 50"/>
                  <a:gd name="T19" fmla="*/ 17 h 74"/>
                  <a:gd name="T20" fmla="*/ 35 w 50"/>
                  <a:gd name="T21" fmla="*/ 1 h 74"/>
                  <a:gd name="T22" fmla="*/ 0 w 50"/>
                  <a:gd name="T23" fmla="*/ 0 h 74"/>
                  <a:gd name="T24" fmla="*/ 23 w 50"/>
                  <a:gd name="T2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74">
                    <a:moveTo>
                      <a:pt x="23" y="74"/>
                    </a:moveTo>
                    <a:lnTo>
                      <a:pt x="23" y="74"/>
                    </a:lnTo>
                    <a:lnTo>
                      <a:pt x="32" y="70"/>
                    </a:lnTo>
                    <a:lnTo>
                      <a:pt x="37" y="53"/>
                    </a:lnTo>
                    <a:lnTo>
                      <a:pt x="37" y="45"/>
                    </a:lnTo>
                    <a:lnTo>
                      <a:pt x="42" y="38"/>
                    </a:lnTo>
                    <a:lnTo>
                      <a:pt x="43" y="30"/>
                    </a:lnTo>
                    <a:lnTo>
                      <a:pt x="48" y="25"/>
                    </a:lnTo>
                    <a:lnTo>
                      <a:pt x="50" y="19"/>
                    </a:lnTo>
                    <a:lnTo>
                      <a:pt x="45" y="17"/>
                    </a:lnTo>
                    <a:lnTo>
                      <a:pt x="35" y="1"/>
                    </a:lnTo>
                    <a:cubicBezTo>
                      <a:pt x="26" y="6"/>
                      <a:pt x="12" y="0"/>
                      <a:pt x="0" y="0"/>
                    </a:cubicBezTo>
                    <a:cubicBezTo>
                      <a:pt x="0" y="28"/>
                      <a:pt x="7" y="53"/>
                      <a:pt x="23" y="74"/>
                    </a:cubicBezTo>
                    <a:close/>
                  </a:path>
                </a:pathLst>
              </a:custGeom>
              <a:solidFill>
                <a:srgbClr val="F39E1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5" name="Freeform 32">
                <a:extLst>
                  <a:ext uri="{FF2B5EF4-FFF2-40B4-BE49-F238E27FC236}">
                    <a16:creationId xmlns:a16="http://schemas.microsoft.com/office/drawing/2014/main" xmlns="" id="{6F788363-4B06-451B-8F4E-E4439CE8C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1793"/>
                <a:ext cx="21" cy="33"/>
              </a:xfrm>
              <a:custGeom>
                <a:avLst/>
                <a:gdLst>
                  <a:gd name="T0" fmla="*/ 23 w 50"/>
                  <a:gd name="T1" fmla="*/ 74 h 74"/>
                  <a:gd name="T2" fmla="*/ 23 w 50"/>
                  <a:gd name="T3" fmla="*/ 74 h 74"/>
                  <a:gd name="T4" fmla="*/ 32 w 50"/>
                  <a:gd name="T5" fmla="*/ 70 h 74"/>
                  <a:gd name="T6" fmla="*/ 37 w 50"/>
                  <a:gd name="T7" fmla="*/ 53 h 74"/>
                  <a:gd name="T8" fmla="*/ 37 w 50"/>
                  <a:gd name="T9" fmla="*/ 45 h 74"/>
                  <a:gd name="T10" fmla="*/ 42 w 50"/>
                  <a:gd name="T11" fmla="*/ 38 h 74"/>
                  <a:gd name="T12" fmla="*/ 43 w 50"/>
                  <a:gd name="T13" fmla="*/ 30 h 74"/>
                  <a:gd name="T14" fmla="*/ 48 w 50"/>
                  <a:gd name="T15" fmla="*/ 25 h 74"/>
                  <a:gd name="T16" fmla="*/ 50 w 50"/>
                  <a:gd name="T17" fmla="*/ 19 h 74"/>
                  <a:gd name="T18" fmla="*/ 45 w 50"/>
                  <a:gd name="T19" fmla="*/ 17 h 74"/>
                  <a:gd name="T20" fmla="*/ 35 w 50"/>
                  <a:gd name="T21" fmla="*/ 1 h 74"/>
                  <a:gd name="T22" fmla="*/ 0 w 50"/>
                  <a:gd name="T23" fmla="*/ 0 h 74"/>
                  <a:gd name="T24" fmla="*/ 23 w 50"/>
                  <a:gd name="T25" fmla="*/ 74 h 74"/>
                  <a:gd name="T26" fmla="*/ 23 w 50"/>
                  <a:gd name="T27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0" h="74">
                    <a:moveTo>
                      <a:pt x="23" y="74"/>
                    </a:moveTo>
                    <a:lnTo>
                      <a:pt x="23" y="74"/>
                    </a:lnTo>
                    <a:lnTo>
                      <a:pt x="32" y="70"/>
                    </a:lnTo>
                    <a:lnTo>
                      <a:pt x="37" y="53"/>
                    </a:lnTo>
                    <a:lnTo>
                      <a:pt x="37" y="45"/>
                    </a:lnTo>
                    <a:lnTo>
                      <a:pt x="42" y="38"/>
                    </a:lnTo>
                    <a:lnTo>
                      <a:pt x="43" y="30"/>
                    </a:lnTo>
                    <a:lnTo>
                      <a:pt x="48" y="25"/>
                    </a:lnTo>
                    <a:lnTo>
                      <a:pt x="50" y="19"/>
                    </a:lnTo>
                    <a:lnTo>
                      <a:pt x="45" y="17"/>
                    </a:lnTo>
                    <a:lnTo>
                      <a:pt x="35" y="1"/>
                    </a:lnTo>
                    <a:cubicBezTo>
                      <a:pt x="26" y="6"/>
                      <a:pt x="12" y="0"/>
                      <a:pt x="0" y="0"/>
                    </a:cubicBezTo>
                    <a:cubicBezTo>
                      <a:pt x="0" y="28"/>
                      <a:pt x="7" y="53"/>
                      <a:pt x="23" y="74"/>
                    </a:cubicBezTo>
                    <a:lnTo>
                      <a:pt x="23" y="7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6" name="Freeform 33">
                <a:extLst>
                  <a:ext uri="{FF2B5EF4-FFF2-40B4-BE49-F238E27FC236}">
                    <a16:creationId xmlns:a16="http://schemas.microsoft.com/office/drawing/2014/main" xmlns="" id="{80C865E0-0CBC-4963-9263-1796549C8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9" y="1130"/>
                <a:ext cx="358" cy="767"/>
              </a:xfrm>
              <a:custGeom>
                <a:avLst/>
                <a:gdLst>
                  <a:gd name="T0" fmla="*/ 131 w 870"/>
                  <a:gd name="T1" fmla="*/ 1123 h 1710"/>
                  <a:gd name="T2" fmla="*/ 131 w 870"/>
                  <a:gd name="T3" fmla="*/ 1123 h 1710"/>
                  <a:gd name="T4" fmla="*/ 114 w 870"/>
                  <a:gd name="T5" fmla="*/ 1400 h 1710"/>
                  <a:gd name="T6" fmla="*/ 171 w 870"/>
                  <a:gd name="T7" fmla="*/ 1592 h 1710"/>
                  <a:gd name="T8" fmla="*/ 189 w 870"/>
                  <a:gd name="T9" fmla="*/ 1600 h 1710"/>
                  <a:gd name="T10" fmla="*/ 186 w 870"/>
                  <a:gd name="T11" fmla="*/ 1645 h 1710"/>
                  <a:gd name="T12" fmla="*/ 570 w 870"/>
                  <a:gd name="T13" fmla="*/ 1546 h 1710"/>
                  <a:gd name="T14" fmla="*/ 627 w 870"/>
                  <a:gd name="T15" fmla="*/ 1521 h 1710"/>
                  <a:gd name="T16" fmla="*/ 817 w 870"/>
                  <a:gd name="T17" fmla="*/ 1073 h 1710"/>
                  <a:gd name="T18" fmla="*/ 796 w 870"/>
                  <a:gd name="T19" fmla="*/ 1044 h 1710"/>
                  <a:gd name="T20" fmla="*/ 730 w 870"/>
                  <a:gd name="T21" fmla="*/ 1024 h 1710"/>
                  <a:gd name="T22" fmla="*/ 730 w 870"/>
                  <a:gd name="T23" fmla="*/ 1015 h 1710"/>
                  <a:gd name="T24" fmla="*/ 716 w 870"/>
                  <a:gd name="T25" fmla="*/ 908 h 1710"/>
                  <a:gd name="T26" fmla="*/ 640 w 870"/>
                  <a:gd name="T27" fmla="*/ 666 h 1710"/>
                  <a:gd name="T28" fmla="*/ 558 w 870"/>
                  <a:gd name="T29" fmla="*/ 413 h 1710"/>
                  <a:gd name="T30" fmla="*/ 471 w 870"/>
                  <a:gd name="T31" fmla="*/ 151 h 1710"/>
                  <a:gd name="T32" fmla="*/ 466 w 870"/>
                  <a:gd name="T33" fmla="*/ 96 h 1710"/>
                  <a:gd name="T34" fmla="*/ 473 w 870"/>
                  <a:gd name="T35" fmla="*/ 88 h 1710"/>
                  <a:gd name="T36" fmla="*/ 471 w 870"/>
                  <a:gd name="T37" fmla="*/ 65 h 1710"/>
                  <a:gd name="T38" fmla="*/ 452 w 870"/>
                  <a:gd name="T39" fmla="*/ 52 h 1710"/>
                  <a:gd name="T40" fmla="*/ 395 w 870"/>
                  <a:gd name="T41" fmla="*/ 0 h 1710"/>
                  <a:gd name="T42" fmla="*/ 323 w 870"/>
                  <a:gd name="T43" fmla="*/ 24 h 1710"/>
                  <a:gd name="T44" fmla="*/ 247 w 870"/>
                  <a:gd name="T45" fmla="*/ 238 h 1710"/>
                  <a:gd name="T46" fmla="*/ 131 w 870"/>
                  <a:gd name="T47" fmla="*/ 245 h 1710"/>
                  <a:gd name="T48" fmla="*/ 110 w 870"/>
                  <a:gd name="T49" fmla="*/ 232 h 1710"/>
                  <a:gd name="T50" fmla="*/ 3 w 870"/>
                  <a:gd name="T51" fmla="*/ 155 h 1710"/>
                  <a:gd name="T52" fmla="*/ 5 w 870"/>
                  <a:gd name="T53" fmla="*/ 195 h 1710"/>
                  <a:gd name="T54" fmla="*/ 172 w 870"/>
                  <a:gd name="T55" fmla="*/ 412 h 1710"/>
                  <a:gd name="T56" fmla="*/ 208 w 870"/>
                  <a:gd name="T57" fmla="*/ 596 h 1710"/>
                  <a:gd name="T58" fmla="*/ 245 w 870"/>
                  <a:gd name="T59" fmla="*/ 705 h 1710"/>
                  <a:gd name="T60" fmla="*/ 267 w 870"/>
                  <a:gd name="T61" fmla="*/ 705 h 1710"/>
                  <a:gd name="T62" fmla="*/ 342 w 870"/>
                  <a:gd name="T63" fmla="*/ 857 h 1710"/>
                  <a:gd name="T64" fmla="*/ 151 w 870"/>
                  <a:gd name="T65" fmla="*/ 1071 h 1710"/>
                  <a:gd name="T66" fmla="*/ 131 w 870"/>
                  <a:gd name="T67" fmla="*/ 1123 h 1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0" h="1710">
                    <a:moveTo>
                      <a:pt x="131" y="1123"/>
                    </a:moveTo>
                    <a:lnTo>
                      <a:pt x="131" y="1123"/>
                    </a:lnTo>
                    <a:cubicBezTo>
                      <a:pt x="38" y="1153"/>
                      <a:pt x="70" y="1334"/>
                      <a:pt x="114" y="1400"/>
                    </a:cubicBezTo>
                    <a:cubicBezTo>
                      <a:pt x="81" y="1480"/>
                      <a:pt x="92" y="1557"/>
                      <a:pt x="171" y="1592"/>
                    </a:cubicBezTo>
                    <a:lnTo>
                      <a:pt x="189" y="1600"/>
                    </a:lnTo>
                    <a:cubicBezTo>
                      <a:pt x="193" y="1615"/>
                      <a:pt x="185" y="1628"/>
                      <a:pt x="186" y="1645"/>
                    </a:cubicBezTo>
                    <a:cubicBezTo>
                      <a:pt x="257" y="1710"/>
                      <a:pt x="475" y="1552"/>
                      <a:pt x="570" y="1546"/>
                    </a:cubicBezTo>
                    <a:cubicBezTo>
                      <a:pt x="578" y="1533"/>
                      <a:pt x="613" y="1531"/>
                      <a:pt x="627" y="1521"/>
                    </a:cubicBezTo>
                    <a:cubicBezTo>
                      <a:pt x="667" y="1449"/>
                      <a:pt x="870" y="1140"/>
                      <a:pt x="817" y="1073"/>
                    </a:cubicBezTo>
                    <a:lnTo>
                      <a:pt x="796" y="1044"/>
                    </a:lnTo>
                    <a:cubicBezTo>
                      <a:pt x="773" y="1041"/>
                      <a:pt x="752" y="1031"/>
                      <a:pt x="730" y="1024"/>
                    </a:cubicBezTo>
                    <a:lnTo>
                      <a:pt x="730" y="1015"/>
                    </a:lnTo>
                    <a:cubicBezTo>
                      <a:pt x="682" y="983"/>
                      <a:pt x="699" y="964"/>
                      <a:pt x="716" y="908"/>
                    </a:cubicBezTo>
                    <a:cubicBezTo>
                      <a:pt x="665" y="812"/>
                      <a:pt x="595" y="788"/>
                      <a:pt x="640" y="666"/>
                    </a:cubicBezTo>
                    <a:cubicBezTo>
                      <a:pt x="671" y="579"/>
                      <a:pt x="501" y="531"/>
                      <a:pt x="558" y="413"/>
                    </a:cubicBezTo>
                    <a:cubicBezTo>
                      <a:pt x="618" y="285"/>
                      <a:pt x="417" y="354"/>
                      <a:pt x="471" y="151"/>
                    </a:cubicBezTo>
                    <a:cubicBezTo>
                      <a:pt x="503" y="34"/>
                      <a:pt x="461" y="138"/>
                      <a:pt x="466" y="96"/>
                    </a:cubicBezTo>
                    <a:lnTo>
                      <a:pt x="473" y="88"/>
                    </a:lnTo>
                    <a:lnTo>
                      <a:pt x="471" y="65"/>
                    </a:lnTo>
                    <a:cubicBezTo>
                      <a:pt x="471" y="46"/>
                      <a:pt x="444" y="70"/>
                      <a:pt x="452" y="52"/>
                    </a:cubicBezTo>
                    <a:cubicBezTo>
                      <a:pt x="444" y="33"/>
                      <a:pt x="411" y="13"/>
                      <a:pt x="395" y="0"/>
                    </a:cubicBezTo>
                    <a:cubicBezTo>
                      <a:pt x="367" y="7"/>
                      <a:pt x="354" y="34"/>
                      <a:pt x="323" y="24"/>
                    </a:cubicBezTo>
                    <a:cubicBezTo>
                      <a:pt x="306" y="35"/>
                      <a:pt x="263" y="197"/>
                      <a:pt x="247" y="238"/>
                    </a:cubicBezTo>
                    <a:cubicBezTo>
                      <a:pt x="165" y="204"/>
                      <a:pt x="200" y="235"/>
                      <a:pt x="131" y="245"/>
                    </a:cubicBezTo>
                    <a:cubicBezTo>
                      <a:pt x="124" y="240"/>
                      <a:pt x="119" y="235"/>
                      <a:pt x="110" y="232"/>
                    </a:cubicBezTo>
                    <a:cubicBezTo>
                      <a:pt x="92" y="189"/>
                      <a:pt x="47" y="150"/>
                      <a:pt x="3" y="155"/>
                    </a:cubicBezTo>
                    <a:cubicBezTo>
                      <a:pt x="0" y="171"/>
                      <a:pt x="1" y="179"/>
                      <a:pt x="5" y="195"/>
                    </a:cubicBezTo>
                    <a:cubicBezTo>
                      <a:pt x="97" y="345"/>
                      <a:pt x="190" y="247"/>
                      <a:pt x="172" y="412"/>
                    </a:cubicBezTo>
                    <a:cubicBezTo>
                      <a:pt x="170" y="427"/>
                      <a:pt x="228" y="492"/>
                      <a:pt x="208" y="596"/>
                    </a:cubicBezTo>
                    <a:cubicBezTo>
                      <a:pt x="205" y="611"/>
                      <a:pt x="232" y="668"/>
                      <a:pt x="245" y="705"/>
                    </a:cubicBezTo>
                    <a:cubicBezTo>
                      <a:pt x="252" y="705"/>
                      <a:pt x="260" y="705"/>
                      <a:pt x="267" y="705"/>
                    </a:cubicBezTo>
                    <a:cubicBezTo>
                      <a:pt x="314" y="764"/>
                      <a:pt x="355" y="725"/>
                      <a:pt x="342" y="857"/>
                    </a:cubicBezTo>
                    <a:cubicBezTo>
                      <a:pt x="262" y="879"/>
                      <a:pt x="214" y="1013"/>
                      <a:pt x="151" y="1071"/>
                    </a:cubicBezTo>
                    <a:cubicBezTo>
                      <a:pt x="139" y="1083"/>
                      <a:pt x="135" y="1107"/>
                      <a:pt x="131" y="1123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7" name="Freeform 34">
                <a:extLst>
                  <a:ext uri="{FF2B5EF4-FFF2-40B4-BE49-F238E27FC236}">
                    <a16:creationId xmlns:a16="http://schemas.microsoft.com/office/drawing/2014/main" xmlns="" id="{952B650B-DA6B-4E51-A1B3-E7B0EC306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130"/>
                <a:ext cx="69" cy="38"/>
              </a:xfrm>
              <a:custGeom>
                <a:avLst/>
                <a:gdLst>
                  <a:gd name="T0" fmla="*/ 167 w 167"/>
                  <a:gd name="T1" fmla="*/ 85 h 85"/>
                  <a:gd name="T2" fmla="*/ 167 w 167"/>
                  <a:gd name="T3" fmla="*/ 85 h 85"/>
                  <a:gd name="T4" fmla="*/ 0 w 167"/>
                  <a:gd name="T5" fmla="*/ 85 h 85"/>
                  <a:gd name="T6" fmla="*/ 37 w 167"/>
                  <a:gd name="T7" fmla="*/ 26 h 85"/>
                  <a:gd name="T8" fmla="*/ 89 w 167"/>
                  <a:gd name="T9" fmla="*/ 0 h 85"/>
                  <a:gd name="T10" fmla="*/ 146 w 167"/>
                  <a:gd name="T11" fmla="*/ 52 h 85"/>
                  <a:gd name="T12" fmla="*/ 165 w 167"/>
                  <a:gd name="T13" fmla="*/ 65 h 85"/>
                  <a:gd name="T14" fmla="*/ 167 w 167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7" h="85">
                    <a:moveTo>
                      <a:pt x="167" y="85"/>
                    </a:moveTo>
                    <a:lnTo>
                      <a:pt x="167" y="85"/>
                    </a:lnTo>
                    <a:lnTo>
                      <a:pt x="0" y="85"/>
                    </a:lnTo>
                    <a:lnTo>
                      <a:pt x="37" y="26"/>
                    </a:lnTo>
                    <a:cubicBezTo>
                      <a:pt x="55" y="22"/>
                      <a:pt x="68" y="6"/>
                      <a:pt x="89" y="0"/>
                    </a:cubicBezTo>
                    <a:cubicBezTo>
                      <a:pt x="105" y="13"/>
                      <a:pt x="138" y="33"/>
                      <a:pt x="146" y="52"/>
                    </a:cubicBezTo>
                    <a:cubicBezTo>
                      <a:pt x="138" y="70"/>
                      <a:pt x="165" y="46"/>
                      <a:pt x="165" y="65"/>
                    </a:cubicBezTo>
                    <a:lnTo>
                      <a:pt x="167" y="85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8" name="Freeform 35">
                <a:extLst>
                  <a:ext uri="{FF2B5EF4-FFF2-40B4-BE49-F238E27FC236}">
                    <a16:creationId xmlns:a16="http://schemas.microsoft.com/office/drawing/2014/main" xmlns="" id="{A0DA4498-E301-4802-8E9A-25E1CB92B6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1264"/>
                <a:ext cx="17" cy="9"/>
              </a:xfrm>
              <a:custGeom>
                <a:avLst/>
                <a:gdLst>
                  <a:gd name="T0" fmla="*/ 42 w 42"/>
                  <a:gd name="T1" fmla="*/ 0 h 21"/>
                  <a:gd name="T2" fmla="*/ 42 w 42"/>
                  <a:gd name="T3" fmla="*/ 0 h 21"/>
                  <a:gd name="T4" fmla="*/ 29 w 42"/>
                  <a:gd name="T5" fmla="*/ 21 h 21"/>
                  <a:gd name="T6" fmla="*/ 0 w 42"/>
                  <a:gd name="T7" fmla="*/ 0 h 21"/>
                  <a:gd name="T8" fmla="*/ 42 w 42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1">
                    <a:moveTo>
                      <a:pt x="42" y="0"/>
                    </a:moveTo>
                    <a:lnTo>
                      <a:pt x="42" y="0"/>
                    </a:lnTo>
                    <a:lnTo>
                      <a:pt x="29" y="21"/>
                    </a:lnTo>
                    <a:cubicBezTo>
                      <a:pt x="22" y="12"/>
                      <a:pt x="12" y="6"/>
                      <a:pt x="0" y="0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59" name="Freeform 36">
                <a:extLst>
                  <a:ext uri="{FF2B5EF4-FFF2-40B4-BE49-F238E27FC236}">
                    <a16:creationId xmlns:a16="http://schemas.microsoft.com/office/drawing/2014/main" xmlns="" id="{E80E4DD9-5932-4560-948F-1DB2A49EDC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8" y="1227"/>
                <a:ext cx="96" cy="70"/>
              </a:xfrm>
              <a:custGeom>
                <a:avLst/>
                <a:gdLst>
                  <a:gd name="T0" fmla="*/ 216 w 232"/>
                  <a:gd name="T1" fmla="*/ 0 h 156"/>
                  <a:gd name="T2" fmla="*/ 232 w 232"/>
                  <a:gd name="T3" fmla="*/ 26 h 156"/>
                  <a:gd name="T4" fmla="*/ 15 w 232"/>
                  <a:gd name="T5" fmla="*/ 156 h 156"/>
                  <a:gd name="T6" fmla="*/ 0 w 232"/>
                  <a:gd name="T7" fmla="*/ 130 h 156"/>
                  <a:gd name="T8" fmla="*/ 0 w 232"/>
                  <a:gd name="T9" fmla="*/ 130 h 156"/>
                  <a:gd name="T10" fmla="*/ 216 w 232"/>
                  <a:gd name="T1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2" h="156">
                    <a:moveTo>
                      <a:pt x="216" y="0"/>
                    </a:moveTo>
                    <a:lnTo>
                      <a:pt x="232" y="26"/>
                    </a:lnTo>
                    <a:lnTo>
                      <a:pt x="15" y="156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0" name="Freeform 37">
                <a:extLst>
                  <a:ext uri="{FF2B5EF4-FFF2-40B4-BE49-F238E27FC236}">
                    <a16:creationId xmlns:a16="http://schemas.microsoft.com/office/drawing/2014/main" xmlns="" id="{44876683-F910-4A62-810E-255B8EC1A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264"/>
                <a:ext cx="105" cy="96"/>
              </a:xfrm>
              <a:custGeom>
                <a:avLst/>
                <a:gdLst>
                  <a:gd name="T0" fmla="*/ 132 w 255"/>
                  <a:gd name="T1" fmla="*/ 0 h 214"/>
                  <a:gd name="T2" fmla="*/ 132 w 255"/>
                  <a:gd name="T3" fmla="*/ 0 h 214"/>
                  <a:gd name="T4" fmla="*/ 241 w 255"/>
                  <a:gd name="T5" fmla="*/ 176 h 214"/>
                  <a:gd name="T6" fmla="*/ 255 w 255"/>
                  <a:gd name="T7" fmla="*/ 214 h 214"/>
                  <a:gd name="T8" fmla="*/ 0 w 255"/>
                  <a:gd name="T9" fmla="*/ 214 h 214"/>
                  <a:gd name="T10" fmla="*/ 132 w 255"/>
                  <a:gd name="T11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214">
                    <a:moveTo>
                      <a:pt x="132" y="0"/>
                    </a:moveTo>
                    <a:lnTo>
                      <a:pt x="132" y="0"/>
                    </a:lnTo>
                    <a:lnTo>
                      <a:pt x="241" y="176"/>
                    </a:lnTo>
                    <a:cubicBezTo>
                      <a:pt x="243" y="190"/>
                      <a:pt x="248" y="202"/>
                      <a:pt x="255" y="214"/>
                    </a:cubicBezTo>
                    <a:lnTo>
                      <a:pt x="0" y="214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1" name="Freeform 38">
                <a:extLst>
                  <a:ext uri="{FF2B5EF4-FFF2-40B4-BE49-F238E27FC236}">
                    <a16:creationId xmlns:a16="http://schemas.microsoft.com/office/drawing/2014/main" xmlns="" id="{3717BFA0-AAD5-4A09-BF97-4F5EDB1D6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" y="1264"/>
                <a:ext cx="109" cy="96"/>
              </a:xfrm>
              <a:custGeom>
                <a:avLst/>
                <a:gdLst>
                  <a:gd name="T0" fmla="*/ 265 w 265"/>
                  <a:gd name="T1" fmla="*/ 0 h 214"/>
                  <a:gd name="T2" fmla="*/ 265 w 265"/>
                  <a:gd name="T3" fmla="*/ 0 h 214"/>
                  <a:gd name="T4" fmla="*/ 133 w 265"/>
                  <a:gd name="T5" fmla="*/ 214 h 214"/>
                  <a:gd name="T6" fmla="*/ 0 w 265"/>
                  <a:gd name="T7" fmla="*/ 0 h 214"/>
                  <a:gd name="T8" fmla="*/ 133 w 265"/>
                  <a:gd name="T9" fmla="*/ 0 h 214"/>
                  <a:gd name="T10" fmla="*/ 265 w 265"/>
                  <a:gd name="T11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4">
                    <a:moveTo>
                      <a:pt x="265" y="0"/>
                    </a:moveTo>
                    <a:lnTo>
                      <a:pt x="265" y="0"/>
                    </a:lnTo>
                    <a:lnTo>
                      <a:pt x="133" y="214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2" name="Freeform 39">
                <a:extLst>
                  <a:ext uri="{FF2B5EF4-FFF2-40B4-BE49-F238E27FC236}">
                    <a16:creationId xmlns:a16="http://schemas.microsoft.com/office/drawing/2014/main" xmlns="" id="{412B976D-9049-49A9-B255-3FA2078CE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" y="1168"/>
                <a:ext cx="109" cy="96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3 w 265"/>
                  <a:gd name="T5" fmla="*/ 213 h 213"/>
                  <a:gd name="T6" fmla="*/ 0 w 265"/>
                  <a:gd name="T7" fmla="*/ 213 h 213"/>
                  <a:gd name="T8" fmla="*/ 45 w 265"/>
                  <a:gd name="T9" fmla="*/ 142 h 213"/>
                  <a:gd name="T10" fmla="*/ 74 w 265"/>
                  <a:gd name="T11" fmla="*/ 153 h 213"/>
                  <a:gd name="T12" fmla="*/ 112 w 265"/>
                  <a:gd name="T13" fmla="*/ 34 h 213"/>
                  <a:gd name="T14" fmla="*/ 133 w 265"/>
                  <a:gd name="T15" fmla="*/ 0 h 213"/>
                  <a:gd name="T16" fmla="*/ 265 w 265"/>
                  <a:gd name="T17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45" y="142"/>
                    </a:lnTo>
                    <a:cubicBezTo>
                      <a:pt x="52" y="144"/>
                      <a:pt x="62" y="148"/>
                      <a:pt x="74" y="153"/>
                    </a:cubicBezTo>
                    <a:cubicBezTo>
                      <a:pt x="82" y="133"/>
                      <a:pt x="97" y="81"/>
                      <a:pt x="112" y="34"/>
                    </a:cubicBezTo>
                    <a:lnTo>
                      <a:pt x="133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3" name="Freeform 40">
                <a:extLst>
                  <a:ext uri="{FF2B5EF4-FFF2-40B4-BE49-F238E27FC236}">
                    <a16:creationId xmlns:a16="http://schemas.microsoft.com/office/drawing/2014/main" xmlns="" id="{96FF0A1A-BFF9-42E6-AC1E-78CB0B00D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145"/>
                <a:ext cx="81" cy="119"/>
              </a:xfrm>
              <a:custGeom>
                <a:avLst/>
                <a:gdLst>
                  <a:gd name="T0" fmla="*/ 132 w 197"/>
                  <a:gd name="T1" fmla="*/ 264 h 264"/>
                  <a:gd name="T2" fmla="*/ 132 w 197"/>
                  <a:gd name="T3" fmla="*/ 264 h 264"/>
                  <a:gd name="T4" fmla="*/ 0 w 197"/>
                  <a:gd name="T5" fmla="*/ 51 h 264"/>
                  <a:gd name="T6" fmla="*/ 167 w 197"/>
                  <a:gd name="T7" fmla="*/ 51 h 264"/>
                  <a:gd name="T8" fmla="*/ 167 w 197"/>
                  <a:gd name="T9" fmla="*/ 54 h 264"/>
                  <a:gd name="T10" fmla="*/ 160 w 197"/>
                  <a:gd name="T11" fmla="*/ 62 h 264"/>
                  <a:gd name="T12" fmla="*/ 165 w 197"/>
                  <a:gd name="T13" fmla="*/ 117 h 264"/>
                  <a:gd name="T14" fmla="*/ 161 w 197"/>
                  <a:gd name="T15" fmla="*/ 217 h 264"/>
                  <a:gd name="T16" fmla="*/ 132 w 197"/>
                  <a:gd name="T17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7" h="264">
                    <a:moveTo>
                      <a:pt x="132" y="264"/>
                    </a:moveTo>
                    <a:lnTo>
                      <a:pt x="132" y="264"/>
                    </a:lnTo>
                    <a:lnTo>
                      <a:pt x="0" y="51"/>
                    </a:lnTo>
                    <a:lnTo>
                      <a:pt x="167" y="51"/>
                    </a:lnTo>
                    <a:lnTo>
                      <a:pt x="167" y="54"/>
                    </a:lnTo>
                    <a:lnTo>
                      <a:pt x="160" y="62"/>
                    </a:lnTo>
                    <a:cubicBezTo>
                      <a:pt x="155" y="104"/>
                      <a:pt x="197" y="0"/>
                      <a:pt x="165" y="117"/>
                    </a:cubicBezTo>
                    <a:cubicBezTo>
                      <a:pt x="153" y="162"/>
                      <a:pt x="154" y="194"/>
                      <a:pt x="161" y="217"/>
                    </a:cubicBezTo>
                    <a:lnTo>
                      <a:pt x="132" y="264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4" name="Freeform 41">
                <a:extLst>
                  <a:ext uri="{FF2B5EF4-FFF2-40B4-BE49-F238E27FC236}">
                    <a16:creationId xmlns:a16="http://schemas.microsoft.com/office/drawing/2014/main" xmlns="" id="{2A9854AC-D547-4A4E-9735-1DE494637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243"/>
                <a:ext cx="26" cy="21"/>
              </a:xfrm>
              <a:custGeom>
                <a:avLst/>
                <a:gdLst>
                  <a:gd name="T0" fmla="*/ 62 w 62"/>
                  <a:gd name="T1" fmla="*/ 47 h 47"/>
                  <a:gd name="T2" fmla="*/ 62 w 62"/>
                  <a:gd name="T3" fmla="*/ 47 h 47"/>
                  <a:gd name="T4" fmla="*/ 0 w 62"/>
                  <a:gd name="T5" fmla="*/ 47 h 47"/>
                  <a:gd name="T6" fmla="*/ 29 w 62"/>
                  <a:gd name="T7" fmla="*/ 0 h 47"/>
                  <a:gd name="T8" fmla="*/ 62 w 6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62" y="47"/>
                    </a:moveTo>
                    <a:lnTo>
                      <a:pt x="62" y="47"/>
                    </a:lnTo>
                    <a:lnTo>
                      <a:pt x="0" y="47"/>
                    </a:lnTo>
                    <a:lnTo>
                      <a:pt x="29" y="0"/>
                    </a:lnTo>
                    <a:cubicBezTo>
                      <a:pt x="36" y="21"/>
                      <a:pt x="48" y="36"/>
                      <a:pt x="62" y="47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5" name="Freeform 42">
                <a:extLst>
                  <a:ext uri="{FF2B5EF4-FFF2-40B4-BE49-F238E27FC236}">
                    <a16:creationId xmlns:a16="http://schemas.microsoft.com/office/drawing/2014/main" xmlns="" id="{E7C8608B-BBFF-4F54-A68D-099C13F29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455"/>
                <a:ext cx="109" cy="96"/>
              </a:xfrm>
              <a:custGeom>
                <a:avLst/>
                <a:gdLst>
                  <a:gd name="T0" fmla="*/ 132 w 264"/>
                  <a:gd name="T1" fmla="*/ 0 h 213"/>
                  <a:gd name="T2" fmla="*/ 132 w 264"/>
                  <a:gd name="T3" fmla="*/ 0 h 213"/>
                  <a:gd name="T4" fmla="*/ 264 w 264"/>
                  <a:gd name="T5" fmla="*/ 213 h 213"/>
                  <a:gd name="T6" fmla="*/ 0 w 264"/>
                  <a:gd name="T7" fmla="*/ 213 h 213"/>
                  <a:gd name="T8" fmla="*/ 132 w 264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4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6" name="Freeform 43">
                <a:extLst>
                  <a:ext uri="{FF2B5EF4-FFF2-40B4-BE49-F238E27FC236}">
                    <a16:creationId xmlns:a16="http://schemas.microsoft.com/office/drawing/2014/main" xmlns="" id="{CC548771-559E-4680-B881-461C1A109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5" y="1455"/>
                <a:ext cx="64" cy="96"/>
              </a:xfrm>
              <a:custGeom>
                <a:avLst/>
                <a:gdLst>
                  <a:gd name="T0" fmla="*/ 157 w 157"/>
                  <a:gd name="T1" fmla="*/ 0 h 213"/>
                  <a:gd name="T2" fmla="*/ 157 w 157"/>
                  <a:gd name="T3" fmla="*/ 0 h 213"/>
                  <a:gd name="T4" fmla="*/ 25 w 157"/>
                  <a:gd name="T5" fmla="*/ 213 h 213"/>
                  <a:gd name="T6" fmla="*/ 0 w 157"/>
                  <a:gd name="T7" fmla="*/ 173 h 213"/>
                  <a:gd name="T8" fmla="*/ 61 w 157"/>
                  <a:gd name="T9" fmla="*/ 132 h 213"/>
                  <a:gd name="T10" fmla="*/ 5 w 157"/>
                  <a:gd name="T11" fmla="*/ 0 h 213"/>
                  <a:gd name="T12" fmla="*/ 25 w 157"/>
                  <a:gd name="T13" fmla="*/ 0 h 213"/>
                  <a:gd name="T14" fmla="*/ 157 w 157"/>
                  <a:gd name="T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213">
                    <a:moveTo>
                      <a:pt x="157" y="0"/>
                    </a:moveTo>
                    <a:lnTo>
                      <a:pt x="157" y="0"/>
                    </a:lnTo>
                    <a:lnTo>
                      <a:pt x="25" y="213"/>
                    </a:lnTo>
                    <a:lnTo>
                      <a:pt x="0" y="173"/>
                    </a:lnTo>
                    <a:cubicBezTo>
                      <a:pt x="18" y="153"/>
                      <a:pt x="38" y="138"/>
                      <a:pt x="61" y="132"/>
                    </a:cubicBezTo>
                    <a:cubicBezTo>
                      <a:pt x="72" y="18"/>
                      <a:pt x="43" y="32"/>
                      <a:pt x="5" y="0"/>
                    </a:cubicBezTo>
                    <a:lnTo>
                      <a:pt x="25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7" name="Freeform 44">
                <a:extLst>
                  <a:ext uri="{FF2B5EF4-FFF2-40B4-BE49-F238E27FC236}">
                    <a16:creationId xmlns:a16="http://schemas.microsoft.com/office/drawing/2014/main" xmlns="" id="{4E28FAED-C56C-4EDD-8EE4-C1C7B36C2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360"/>
                <a:ext cx="106" cy="95"/>
              </a:xfrm>
              <a:custGeom>
                <a:avLst/>
                <a:gdLst>
                  <a:gd name="T0" fmla="*/ 132 w 259"/>
                  <a:gd name="T1" fmla="*/ 213 h 213"/>
                  <a:gd name="T2" fmla="*/ 132 w 259"/>
                  <a:gd name="T3" fmla="*/ 213 h 213"/>
                  <a:gd name="T4" fmla="*/ 0 w 259"/>
                  <a:gd name="T5" fmla="*/ 0 h 213"/>
                  <a:gd name="T6" fmla="*/ 255 w 259"/>
                  <a:gd name="T7" fmla="*/ 0 h 213"/>
                  <a:gd name="T8" fmla="*/ 259 w 259"/>
                  <a:gd name="T9" fmla="*/ 8 h 213"/>
                  <a:gd name="T10" fmla="*/ 132 w 259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9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55" y="0"/>
                    </a:lnTo>
                    <a:cubicBezTo>
                      <a:pt x="256" y="2"/>
                      <a:pt x="258" y="5"/>
                      <a:pt x="259" y="8"/>
                    </a:cubicBez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8" name="Freeform 45">
                <a:extLst>
                  <a:ext uri="{FF2B5EF4-FFF2-40B4-BE49-F238E27FC236}">
                    <a16:creationId xmlns:a16="http://schemas.microsoft.com/office/drawing/2014/main" xmlns="" id="{88368225-AAB6-4D8A-96CF-5A801596D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1493"/>
                <a:ext cx="60" cy="58"/>
              </a:xfrm>
              <a:custGeom>
                <a:avLst/>
                <a:gdLst>
                  <a:gd name="T0" fmla="*/ 136 w 146"/>
                  <a:gd name="T1" fmla="*/ 128 h 128"/>
                  <a:gd name="T2" fmla="*/ 136 w 146"/>
                  <a:gd name="T3" fmla="*/ 128 h 128"/>
                  <a:gd name="T4" fmla="*/ 0 w 146"/>
                  <a:gd name="T5" fmla="*/ 128 h 128"/>
                  <a:gd name="T6" fmla="*/ 80 w 146"/>
                  <a:gd name="T7" fmla="*/ 0 h 128"/>
                  <a:gd name="T8" fmla="*/ 146 w 146"/>
                  <a:gd name="T9" fmla="*/ 98 h 128"/>
                  <a:gd name="T10" fmla="*/ 136 w 146"/>
                  <a:gd name="T11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28">
                    <a:moveTo>
                      <a:pt x="136" y="128"/>
                    </a:moveTo>
                    <a:lnTo>
                      <a:pt x="136" y="128"/>
                    </a:lnTo>
                    <a:lnTo>
                      <a:pt x="0" y="128"/>
                    </a:lnTo>
                    <a:lnTo>
                      <a:pt x="80" y="0"/>
                    </a:lnTo>
                    <a:cubicBezTo>
                      <a:pt x="98" y="28"/>
                      <a:pt x="124" y="56"/>
                      <a:pt x="146" y="98"/>
                    </a:cubicBezTo>
                    <a:cubicBezTo>
                      <a:pt x="143" y="110"/>
                      <a:pt x="139" y="119"/>
                      <a:pt x="136" y="128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69" name="Freeform 46">
                <a:extLst>
                  <a:ext uri="{FF2B5EF4-FFF2-40B4-BE49-F238E27FC236}">
                    <a16:creationId xmlns:a16="http://schemas.microsoft.com/office/drawing/2014/main" xmlns="" id="{EEF0927E-B03F-4FB1-A9DA-EC662B1D8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455"/>
                <a:ext cx="87" cy="96"/>
              </a:xfrm>
              <a:custGeom>
                <a:avLst/>
                <a:gdLst>
                  <a:gd name="T0" fmla="*/ 212 w 212"/>
                  <a:gd name="T1" fmla="*/ 85 h 213"/>
                  <a:gd name="T2" fmla="*/ 212 w 212"/>
                  <a:gd name="T3" fmla="*/ 85 h 213"/>
                  <a:gd name="T4" fmla="*/ 132 w 212"/>
                  <a:gd name="T5" fmla="*/ 213 h 213"/>
                  <a:gd name="T6" fmla="*/ 0 w 212"/>
                  <a:gd name="T7" fmla="*/ 0 h 213"/>
                  <a:gd name="T8" fmla="*/ 132 w 212"/>
                  <a:gd name="T9" fmla="*/ 0 h 213"/>
                  <a:gd name="T10" fmla="*/ 188 w 212"/>
                  <a:gd name="T11" fmla="*/ 0 h 213"/>
                  <a:gd name="T12" fmla="*/ 212 w 212"/>
                  <a:gd name="T13" fmla="*/ 85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213">
                    <a:moveTo>
                      <a:pt x="212" y="85"/>
                    </a:moveTo>
                    <a:lnTo>
                      <a:pt x="212" y="85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88" y="0"/>
                    </a:lnTo>
                    <a:cubicBezTo>
                      <a:pt x="185" y="35"/>
                      <a:pt x="196" y="60"/>
                      <a:pt x="212" y="85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0" name="Freeform 47">
                <a:extLst>
                  <a:ext uri="{FF2B5EF4-FFF2-40B4-BE49-F238E27FC236}">
                    <a16:creationId xmlns:a16="http://schemas.microsoft.com/office/drawing/2014/main" xmlns="" id="{E49DF236-165E-4D07-B0F7-D35B92703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363"/>
                <a:ext cx="85" cy="92"/>
              </a:xfrm>
              <a:custGeom>
                <a:avLst/>
                <a:gdLst>
                  <a:gd name="T0" fmla="*/ 188 w 207"/>
                  <a:gd name="T1" fmla="*/ 205 h 205"/>
                  <a:gd name="T2" fmla="*/ 188 w 207"/>
                  <a:gd name="T3" fmla="*/ 205 h 205"/>
                  <a:gd name="T4" fmla="*/ 132 w 207"/>
                  <a:gd name="T5" fmla="*/ 205 h 205"/>
                  <a:gd name="T6" fmla="*/ 0 w 207"/>
                  <a:gd name="T7" fmla="*/ 205 h 205"/>
                  <a:gd name="T8" fmla="*/ 127 w 207"/>
                  <a:gd name="T9" fmla="*/ 0 h 205"/>
                  <a:gd name="T10" fmla="*/ 173 w 207"/>
                  <a:gd name="T11" fmla="*/ 58 h 205"/>
                  <a:gd name="T12" fmla="*/ 202 w 207"/>
                  <a:gd name="T13" fmla="*/ 104 h 205"/>
                  <a:gd name="T14" fmla="*/ 202 w 207"/>
                  <a:gd name="T15" fmla="*/ 146 h 205"/>
                  <a:gd name="T16" fmla="*/ 188 w 207"/>
                  <a:gd name="T17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7" h="205">
                    <a:moveTo>
                      <a:pt x="188" y="205"/>
                    </a:moveTo>
                    <a:lnTo>
                      <a:pt x="188" y="205"/>
                    </a:lnTo>
                    <a:lnTo>
                      <a:pt x="132" y="205"/>
                    </a:lnTo>
                    <a:lnTo>
                      <a:pt x="0" y="205"/>
                    </a:lnTo>
                    <a:lnTo>
                      <a:pt x="127" y="0"/>
                    </a:lnTo>
                    <a:cubicBezTo>
                      <a:pt x="140" y="20"/>
                      <a:pt x="158" y="39"/>
                      <a:pt x="173" y="58"/>
                    </a:cubicBezTo>
                    <a:lnTo>
                      <a:pt x="202" y="104"/>
                    </a:lnTo>
                    <a:cubicBezTo>
                      <a:pt x="206" y="117"/>
                      <a:pt x="207" y="131"/>
                      <a:pt x="202" y="146"/>
                    </a:cubicBezTo>
                    <a:cubicBezTo>
                      <a:pt x="193" y="169"/>
                      <a:pt x="189" y="188"/>
                      <a:pt x="188" y="205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1" name="Freeform 48">
                <a:extLst>
                  <a:ext uri="{FF2B5EF4-FFF2-40B4-BE49-F238E27FC236}">
                    <a16:creationId xmlns:a16="http://schemas.microsoft.com/office/drawing/2014/main" xmlns="" id="{60AC0282-4914-40C0-AC55-BD4E54FE1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1389"/>
                <a:ext cx="12" cy="21"/>
              </a:xfrm>
              <a:custGeom>
                <a:avLst/>
                <a:gdLst>
                  <a:gd name="T0" fmla="*/ 29 w 29"/>
                  <a:gd name="T1" fmla="*/ 46 h 46"/>
                  <a:gd name="T2" fmla="*/ 29 w 29"/>
                  <a:gd name="T3" fmla="*/ 46 h 46"/>
                  <a:gd name="T4" fmla="*/ 0 w 29"/>
                  <a:gd name="T5" fmla="*/ 0 h 46"/>
                  <a:gd name="T6" fmla="*/ 29 w 29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0" y="0"/>
                    </a:lnTo>
                    <a:cubicBezTo>
                      <a:pt x="13" y="15"/>
                      <a:pt x="23" y="30"/>
                      <a:pt x="29" y="46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2" name="Freeform 49">
                <a:extLst>
                  <a:ext uri="{FF2B5EF4-FFF2-40B4-BE49-F238E27FC236}">
                    <a16:creationId xmlns:a16="http://schemas.microsoft.com/office/drawing/2014/main" xmlns="" id="{CEE373CC-B8FD-4D5F-B90A-24BDF0E8B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1" y="1646"/>
                <a:ext cx="94" cy="96"/>
              </a:xfrm>
              <a:custGeom>
                <a:avLst/>
                <a:gdLst>
                  <a:gd name="T0" fmla="*/ 95 w 228"/>
                  <a:gd name="T1" fmla="*/ 0 h 213"/>
                  <a:gd name="T2" fmla="*/ 95 w 228"/>
                  <a:gd name="T3" fmla="*/ 0 h 213"/>
                  <a:gd name="T4" fmla="*/ 228 w 228"/>
                  <a:gd name="T5" fmla="*/ 213 h 213"/>
                  <a:gd name="T6" fmla="*/ 17 w 228"/>
                  <a:gd name="T7" fmla="*/ 213 h 213"/>
                  <a:gd name="T8" fmla="*/ 0 w 228"/>
                  <a:gd name="T9" fmla="*/ 154 h 213"/>
                  <a:gd name="T10" fmla="*/ 95 w 228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8" h="213">
                    <a:moveTo>
                      <a:pt x="95" y="0"/>
                    </a:moveTo>
                    <a:lnTo>
                      <a:pt x="95" y="0"/>
                    </a:lnTo>
                    <a:lnTo>
                      <a:pt x="228" y="213"/>
                    </a:lnTo>
                    <a:lnTo>
                      <a:pt x="17" y="213"/>
                    </a:lnTo>
                    <a:cubicBezTo>
                      <a:pt x="10" y="195"/>
                      <a:pt x="4" y="175"/>
                      <a:pt x="0" y="154"/>
                    </a:cubicBez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3" name="Freeform 50">
                <a:extLst>
                  <a:ext uri="{FF2B5EF4-FFF2-40B4-BE49-F238E27FC236}">
                    <a16:creationId xmlns:a16="http://schemas.microsoft.com/office/drawing/2014/main" xmlns="" id="{D5AAA593-94F7-4CF1-9004-C648D1DE9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" y="1621"/>
                <a:ext cx="33" cy="25"/>
              </a:xfrm>
              <a:custGeom>
                <a:avLst/>
                <a:gdLst>
                  <a:gd name="T0" fmla="*/ 80 w 80"/>
                  <a:gd name="T1" fmla="*/ 56 h 56"/>
                  <a:gd name="T2" fmla="*/ 80 w 80"/>
                  <a:gd name="T3" fmla="*/ 56 h 56"/>
                  <a:gd name="T4" fmla="*/ 0 w 80"/>
                  <a:gd name="T5" fmla="*/ 56 h 56"/>
                  <a:gd name="T6" fmla="*/ 38 w 80"/>
                  <a:gd name="T7" fmla="*/ 28 h 56"/>
                  <a:gd name="T8" fmla="*/ 45 w 80"/>
                  <a:gd name="T9" fmla="*/ 0 h 56"/>
                  <a:gd name="T10" fmla="*/ 80 w 80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56">
                    <a:moveTo>
                      <a:pt x="80" y="56"/>
                    </a:moveTo>
                    <a:lnTo>
                      <a:pt x="80" y="56"/>
                    </a:lnTo>
                    <a:lnTo>
                      <a:pt x="0" y="56"/>
                    </a:lnTo>
                    <a:cubicBezTo>
                      <a:pt x="9" y="43"/>
                      <a:pt x="22" y="33"/>
                      <a:pt x="38" y="28"/>
                    </a:cubicBezTo>
                    <a:cubicBezTo>
                      <a:pt x="40" y="20"/>
                      <a:pt x="42" y="9"/>
                      <a:pt x="45" y="0"/>
                    </a:cubicBezTo>
                    <a:lnTo>
                      <a:pt x="80" y="56"/>
                    </a:ln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4" name="Freeform 51">
                <a:extLst>
                  <a:ext uri="{FF2B5EF4-FFF2-40B4-BE49-F238E27FC236}">
                    <a16:creationId xmlns:a16="http://schemas.microsoft.com/office/drawing/2014/main" xmlns="" id="{830769FD-8541-4A7C-A2B3-85F777593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6" y="1551"/>
                <a:ext cx="69" cy="95"/>
              </a:xfrm>
              <a:custGeom>
                <a:avLst/>
                <a:gdLst>
                  <a:gd name="T0" fmla="*/ 35 w 168"/>
                  <a:gd name="T1" fmla="*/ 213 h 213"/>
                  <a:gd name="T2" fmla="*/ 35 w 168"/>
                  <a:gd name="T3" fmla="*/ 213 h 213"/>
                  <a:gd name="T4" fmla="*/ 0 w 168"/>
                  <a:gd name="T5" fmla="*/ 157 h 213"/>
                  <a:gd name="T6" fmla="*/ 13 w 168"/>
                  <a:gd name="T7" fmla="*/ 133 h 213"/>
                  <a:gd name="T8" fmla="*/ 111 w 168"/>
                  <a:gd name="T9" fmla="*/ 0 h 213"/>
                  <a:gd name="T10" fmla="*/ 168 w 168"/>
                  <a:gd name="T11" fmla="*/ 0 h 213"/>
                  <a:gd name="T12" fmla="*/ 35 w 168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213">
                    <a:moveTo>
                      <a:pt x="35" y="213"/>
                    </a:moveTo>
                    <a:lnTo>
                      <a:pt x="35" y="213"/>
                    </a:lnTo>
                    <a:lnTo>
                      <a:pt x="0" y="157"/>
                    </a:lnTo>
                    <a:cubicBezTo>
                      <a:pt x="3" y="148"/>
                      <a:pt x="7" y="139"/>
                      <a:pt x="13" y="133"/>
                    </a:cubicBezTo>
                    <a:cubicBezTo>
                      <a:pt x="47" y="101"/>
                      <a:pt x="77" y="46"/>
                      <a:pt x="111" y="0"/>
                    </a:cubicBezTo>
                    <a:lnTo>
                      <a:pt x="168" y="0"/>
                    </a:lnTo>
                    <a:lnTo>
                      <a:pt x="35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5" name="Freeform 52">
                <a:extLst>
                  <a:ext uri="{FF2B5EF4-FFF2-40B4-BE49-F238E27FC236}">
                    <a16:creationId xmlns:a16="http://schemas.microsoft.com/office/drawing/2014/main" xmlns="" id="{882C83B5-BF29-453A-99F0-470AC2346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646"/>
                <a:ext cx="109" cy="96"/>
              </a:xfrm>
              <a:custGeom>
                <a:avLst/>
                <a:gdLst>
                  <a:gd name="T0" fmla="*/ 132 w 264"/>
                  <a:gd name="T1" fmla="*/ 0 h 213"/>
                  <a:gd name="T2" fmla="*/ 132 w 264"/>
                  <a:gd name="T3" fmla="*/ 0 h 213"/>
                  <a:gd name="T4" fmla="*/ 264 w 264"/>
                  <a:gd name="T5" fmla="*/ 213 h 213"/>
                  <a:gd name="T6" fmla="*/ 0 w 264"/>
                  <a:gd name="T7" fmla="*/ 213 h 213"/>
                  <a:gd name="T8" fmla="*/ 132 w 264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4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6" name="Freeform 53">
                <a:extLst>
                  <a:ext uri="{FF2B5EF4-FFF2-40B4-BE49-F238E27FC236}">
                    <a16:creationId xmlns:a16="http://schemas.microsoft.com/office/drawing/2014/main" xmlns="" id="{443B2CED-D4B7-4008-A306-29ED9E4B0F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" y="1551"/>
                <a:ext cx="109" cy="95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3 w 265"/>
                  <a:gd name="T5" fmla="*/ 213 h 213"/>
                  <a:gd name="T6" fmla="*/ 0 w 265"/>
                  <a:gd name="T7" fmla="*/ 213 h 213"/>
                  <a:gd name="T8" fmla="*/ 133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7" name="Freeform 54">
                <a:extLst>
                  <a:ext uri="{FF2B5EF4-FFF2-40B4-BE49-F238E27FC236}">
                    <a16:creationId xmlns:a16="http://schemas.microsoft.com/office/drawing/2014/main" xmlns="" id="{2FE52C30-EFBD-42EC-8226-0B56325EC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551"/>
                <a:ext cx="109" cy="95"/>
              </a:xfrm>
              <a:custGeom>
                <a:avLst/>
                <a:gdLst>
                  <a:gd name="T0" fmla="*/ 132 w 264"/>
                  <a:gd name="T1" fmla="*/ 213 h 213"/>
                  <a:gd name="T2" fmla="*/ 132 w 264"/>
                  <a:gd name="T3" fmla="*/ 213 h 213"/>
                  <a:gd name="T4" fmla="*/ 0 w 264"/>
                  <a:gd name="T5" fmla="*/ 0 h 213"/>
                  <a:gd name="T6" fmla="*/ 264 w 264"/>
                  <a:gd name="T7" fmla="*/ 0 h 213"/>
                  <a:gd name="T8" fmla="*/ 132 w 264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8" name="Freeform 55">
                <a:extLst>
                  <a:ext uri="{FF2B5EF4-FFF2-40B4-BE49-F238E27FC236}">
                    <a16:creationId xmlns:a16="http://schemas.microsoft.com/office/drawing/2014/main" xmlns="" id="{E5880832-9BDE-4AC5-9D21-5FDB8654F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1646"/>
                <a:ext cx="83" cy="96"/>
              </a:xfrm>
              <a:custGeom>
                <a:avLst/>
                <a:gdLst>
                  <a:gd name="T0" fmla="*/ 133 w 203"/>
                  <a:gd name="T1" fmla="*/ 0 h 213"/>
                  <a:gd name="T2" fmla="*/ 133 w 203"/>
                  <a:gd name="T3" fmla="*/ 0 h 213"/>
                  <a:gd name="T4" fmla="*/ 203 w 203"/>
                  <a:gd name="T5" fmla="*/ 113 h 213"/>
                  <a:gd name="T6" fmla="*/ 149 w 203"/>
                  <a:gd name="T7" fmla="*/ 213 h 213"/>
                  <a:gd name="T8" fmla="*/ 0 w 203"/>
                  <a:gd name="T9" fmla="*/ 213 h 213"/>
                  <a:gd name="T10" fmla="*/ 133 w 203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3" h="213">
                    <a:moveTo>
                      <a:pt x="133" y="0"/>
                    </a:moveTo>
                    <a:lnTo>
                      <a:pt x="133" y="0"/>
                    </a:lnTo>
                    <a:lnTo>
                      <a:pt x="203" y="113"/>
                    </a:lnTo>
                    <a:cubicBezTo>
                      <a:pt x="186" y="146"/>
                      <a:pt x="168" y="181"/>
                      <a:pt x="149" y="213"/>
                    </a:cubicBezTo>
                    <a:lnTo>
                      <a:pt x="0" y="21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79" name="Freeform 56">
                <a:extLst>
                  <a:ext uri="{FF2B5EF4-FFF2-40B4-BE49-F238E27FC236}">
                    <a16:creationId xmlns:a16="http://schemas.microsoft.com/office/drawing/2014/main" xmlns="" id="{ED31AB09-5867-4E22-B5CA-537C6C97A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646"/>
                <a:ext cx="109" cy="96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2 w 265"/>
                  <a:gd name="T5" fmla="*/ 213 h 213"/>
                  <a:gd name="T6" fmla="*/ 0 w 265"/>
                  <a:gd name="T7" fmla="*/ 0 h 213"/>
                  <a:gd name="T8" fmla="*/ 132 w 265"/>
                  <a:gd name="T9" fmla="*/ 0 h 213"/>
                  <a:gd name="T10" fmla="*/ 265 w 265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0" name="Freeform 57">
                <a:extLst>
                  <a:ext uri="{FF2B5EF4-FFF2-40B4-BE49-F238E27FC236}">
                    <a16:creationId xmlns:a16="http://schemas.microsoft.com/office/drawing/2014/main" xmlns="" id="{1197BB7C-6031-45B5-B393-64E514147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551"/>
                <a:ext cx="109" cy="95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2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1" name="Freeform 58">
                <a:extLst>
                  <a:ext uri="{FF2B5EF4-FFF2-40B4-BE49-F238E27FC236}">
                    <a16:creationId xmlns:a16="http://schemas.microsoft.com/office/drawing/2014/main" xmlns="" id="{6AC2F949-07A4-4C6A-9ABA-6722E34788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1551"/>
                <a:ext cx="83" cy="95"/>
              </a:xfrm>
              <a:custGeom>
                <a:avLst/>
                <a:gdLst>
                  <a:gd name="T0" fmla="*/ 133 w 203"/>
                  <a:gd name="T1" fmla="*/ 213 h 213"/>
                  <a:gd name="T2" fmla="*/ 133 w 203"/>
                  <a:gd name="T3" fmla="*/ 213 h 213"/>
                  <a:gd name="T4" fmla="*/ 0 w 203"/>
                  <a:gd name="T5" fmla="*/ 0 h 213"/>
                  <a:gd name="T6" fmla="*/ 136 w 203"/>
                  <a:gd name="T7" fmla="*/ 0 h 213"/>
                  <a:gd name="T8" fmla="*/ 160 w 203"/>
                  <a:gd name="T9" fmla="*/ 77 h 213"/>
                  <a:gd name="T10" fmla="*/ 160 w 203"/>
                  <a:gd name="T11" fmla="*/ 86 h 213"/>
                  <a:gd name="T12" fmla="*/ 203 w 203"/>
                  <a:gd name="T13" fmla="*/ 101 h 213"/>
                  <a:gd name="T14" fmla="*/ 133 w 203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13">
                    <a:moveTo>
                      <a:pt x="133" y="213"/>
                    </a:moveTo>
                    <a:lnTo>
                      <a:pt x="133" y="213"/>
                    </a:lnTo>
                    <a:lnTo>
                      <a:pt x="0" y="0"/>
                    </a:lnTo>
                    <a:lnTo>
                      <a:pt x="136" y="0"/>
                    </a:lnTo>
                    <a:cubicBezTo>
                      <a:pt x="125" y="34"/>
                      <a:pt x="122" y="51"/>
                      <a:pt x="160" y="77"/>
                    </a:cubicBezTo>
                    <a:lnTo>
                      <a:pt x="160" y="86"/>
                    </a:lnTo>
                    <a:cubicBezTo>
                      <a:pt x="174" y="90"/>
                      <a:pt x="188" y="96"/>
                      <a:pt x="203" y="101"/>
                    </a:cubicBezTo>
                    <a:lnTo>
                      <a:pt x="133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2" name="Freeform 59">
                <a:extLst>
                  <a:ext uri="{FF2B5EF4-FFF2-40B4-BE49-F238E27FC236}">
                    <a16:creationId xmlns:a16="http://schemas.microsoft.com/office/drawing/2014/main" xmlns="" id="{2FF0750E-8AF9-447C-AC57-D707FB395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646"/>
                <a:ext cx="48" cy="51"/>
              </a:xfrm>
              <a:custGeom>
                <a:avLst/>
                <a:gdLst>
                  <a:gd name="T0" fmla="*/ 70 w 115"/>
                  <a:gd name="T1" fmla="*/ 113 h 113"/>
                  <a:gd name="T2" fmla="*/ 70 w 115"/>
                  <a:gd name="T3" fmla="*/ 113 h 113"/>
                  <a:gd name="T4" fmla="*/ 0 w 115"/>
                  <a:gd name="T5" fmla="*/ 0 h 113"/>
                  <a:gd name="T6" fmla="*/ 115 w 115"/>
                  <a:gd name="T7" fmla="*/ 0 h 113"/>
                  <a:gd name="T8" fmla="*/ 70 w 11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13">
                    <a:moveTo>
                      <a:pt x="70" y="113"/>
                    </a:moveTo>
                    <a:lnTo>
                      <a:pt x="70" y="113"/>
                    </a:lnTo>
                    <a:lnTo>
                      <a:pt x="0" y="0"/>
                    </a:lnTo>
                    <a:lnTo>
                      <a:pt x="115" y="0"/>
                    </a:lnTo>
                    <a:cubicBezTo>
                      <a:pt x="106" y="33"/>
                      <a:pt x="89" y="72"/>
                      <a:pt x="70" y="113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3" name="Freeform 60">
                <a:extLst>
                  <a:ext uri="{FF2B5EF4-FFF2-40B4-BE49-F238E27FC236}">
                    <a16:creationId xmlns:a16="http://schemas.microsoft.com/office/drawing/2014/main" xmlns="" id="{8AAAD1AA-73B9-49FD-98B2-76DF07C0F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596"/>
                <a:ext cx="52" cy="50"/>
              </a:xfrm>
              <a:custGeom>
                <a:avLst/>
                <a:gdLst>
                  <a:gd name="T0" fmla="*/ 115 w 126"/>
                  <a:gd name="T1" fmla="*/ 112 h 112"/>
                  <a:gd name="T2" fmla="*/ 115 w 126"/>
                  <a:gd name="T3" fmla="*/ 112 h 112"/>
                  <a:gd name="T4" fmla="*/ 0 w 126"/>
                  <a:gd name="T5" fmla="*/ 112 h 112"/>
                  <a:gd name="T6" fmla="*/ 70 w 126"/>
                  <a:gd name="T7" fmla="*/ 0 h 112"/>
                  <a:gd name="T8" fmla="*/ 93 w 126"/>
                  <a:gd name="T9" fmla="*/ 5 h 112"/>
                  <a:gd name="T10" fmla="*/ 114 w 126"/>
                  <a:gd name="T11" fmla="*/ 34 h 112"/>
                  <a:gd name="T12" fmla="*/ 115 w 126"/>
                  <a:gd name="T13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12">
                    <a:moveTo>
                      <a:pt x="115" y="112"/>
                    </a:moveTo>
                    <a:lnTo>
                      <a:pt x="115" y="112"/>
                    </a:lnTo>
                    <a:lnTo>
                      <a:pt x="0" y="112"/>
                    </a:lnTo>
                    <a:lnTo>
                      <a:pt x="70" y="0"/>
                    </a:lnTo>
                    <a:cubicBezTo>
                      <a:pt x="77" y="2"/>
                      <a:pt x="85" y="4"/>
                      <a:pt x="93" y="5"/>
                    </a:cubicBezTo>
                    <a:lnTo>
                      <a:pt x="114" y="34"/>
                    </a:lnTo>
                    <a:cubicBezTo>
                      <a:pt x="126" y="49"/>
                      <a:pt x="125" y="77"/>
                      <a:pt x="115" y="112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4" name="Freeform 61">
                <a:extLst>
                  <a:ext uri="{FF2B5EF4-FFF2-40B4-BE49-F238E27FC236}">
                    <a16:creationId xmlns:a16="http://schemas.microsoft.com/office/drawing/2014/main" xmlns="" id="{753BBDC6-0B92-4397-A691-4B2ED6E06A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67" y="1837"/>
                <a:ext cx="24" cy="37"/>
              </a:xfrm>
              <a:custGeom>
                <a:avLst/>
                <a:gdLst>
                  <a:gd name="T0" fmla="*/ 24 w 58"/>
                  <a:gd name="T1" fmla="*/ 28 h 83"/>
                  <a:gd name="T2" fmla="*/ 24 w 58"/>
                  <a:gd name="T3" fmla="*/ 28 h 83"/>
                  <a:gd name="T4" fmla="*/ 58 w 58"/>
                  <a:gd name="T5" fmla="*/ 83 h 83"/>
                  <a:gd name="T6" fmla="*/ 20 w 58"/>
                  <a:gd name="T7" fmla="*/ 68 h 83"/>
                  <a:gd name="T8" fmla="*/ 24 w 58"/>
                  <a:gd name="T9" fmla="*/ 28 h 83"/>
                  <a:gd name="T10" fmla="*/ 7 w 58"/>
                  <a:gd name="T11" fmla="*/ 0 h 83"/>
                  <a:gd name="T12" fmla="*/ 7 w 58"/>
                  <a:gd name="T13" fmla="*/ 0 h 83"/>
                  <a:gd name="T14" fmla="*/ 20 w 58"/>
                  <a:gd name="T15" fmla="*/ 22 h 83"/>
                  <a:gd name="T16" fmla="*/ 5 w 58"/>
                  <a:gd name="T17" fmla="*/ 15 h 83"/>
                  <a:gd name="T18" fmla="*/ 0 w 58"/>
                  <a:gd name="T19" fmla="*/ 13 h 83"/>
                  <a:gd name="T20" fmla="*/ 7 w 58"/>
                  <a:gd name="T2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83">
                    <a:moveTo>
                      <a:pt x="24" y="28"/>
                    </a:moveTo>
                    <a:lnTo>
                      <a:pt x="24" y="28"/>
                    </a:lnTo>
                    <a:lnTo>
                      <a:pt x="58" y="83"/>
                    </a:lnTo>
                    <a:cubicBezTo>
                      <a:pt x="43" y="82"/>
                      <a:pt x="30" y="77"/>
                      <a:pt x="20" y="68"/>
                    </a:cubicBezTo>
                    <a:cubicBezTo>
                      <a:pt x="19" y="53"/>
                      <a:pt x="26" y="41"/>
                      <a:pt x="24" y="28"/>
                    </a:cubicBezTo>
                    <a:close/>
                    <a:moveTo>
                      <a:pt x="7" y="0"/>
                    </a:moveTo>
                    <a:lnTo>
                      <a:pt x="7" y="0"/>
                    </a:lnTo>
                    <a:lnTo>
                      <a:pt x="20" y="22"/>
                    </a:lnTo>
                    <a:lnTo>
                      <a:pt x="5" y="15"/>
                    </a:lnTo>
                    <a:cubicBezTo>
                      <a:pt x="3" y="14"/>
                      <a:pt x="1" y="13"/>
                      <a:pt x="0" y="13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9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5" name="Freeform 62">
                <a:extLst>
                  <a:ext uri="{FF2B5EF4-FFF2-40B4-BE49-F238E27FC236}">
                    <a16:creationId xmlns:a16="http://schemas.microsoft.com/office/drawing/2014/main" xmlns="" id="{393513BE-3324-46CB-A3DD-013F01081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" y="1837"/>
                <a:ext cx="11" cy="6"/>
              </a:xfrm>
              <a:custGeom>
                <a:avLst/>
                <a:gdLst>
                  <a:gd name="T0" fmla="*/ 28 w 28"/>
                  <a:gd name="T1" fmla="*/ 0 h 13"/>
                  <a:gd name="T2" fmla="*/ 28 w 28"/>
                  <a:gd name="T3" fmla="*/ 0 h 13"/>
                  <a:gd name="T4" fmla="*/ 21 w 28"/>
                  <a:gd name="T5" fmla="*/ 13 h 13"/>
                  <a:gd name="T6" fmla="*/ 0 w 28"/>
                  <a:gd name="T7" fmla="*/ 0 h 13"/>
                  <a:gd name="T8" fmla="*/ 28 w 2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3">
                    <a:moveTo>
                      <a:pt x="28" y="0"/>
                    </a:moveTo>
                    <a:lnTo>
                      <a:pt x="28" y="0"/>
                    </a:lnTo>
                    <a:lnTo>
                      <a:pt x="21" y="13"/>
                    </a:lnTo>
                    <a:cubicBezTo>
                      <a:pt x="13" y="9"/>
                      <a:pt x="6" y="5"/>
                      <a:pt x="0" y="0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6" name="Freeform 63">
                <a:extLst>
                  <a:ext uri="{FF2B5EF4-FFF2-40B4-BE49-F238E27FC236}">
                    <a16:creationId xmlns:a16="http://schemas.microsoft.com/office/drawing/2014/main" xmlns="" id="{BE3791C7-47DA-474F-9671-02A329A30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" y="1783"/>
                <a:ext cx="33" cy="54"/>
              </a:xfrm>
              <a:custGeom>
                <a:avLst/>
                <a:gdLst>
                  <a:gd name="T0" fmla="*/ 81 w 81"/>
                  <a:gd name="T1" fmla="*/ 120 h 120"/>
                  <a:gd name="T2" fmla="*/ 81 w 81"/>
                  <a:gd name="T3" fmla="*/ 120 h 120"/>
                  <a:gd name="T4" fmla="*/ 53 w 81"/>
                  <a:gd name="T5" fmla="*/ 120 h 120"/>
                  <a:gd name="T6" fmla="*/ 6 w 81"/>
                  <a:gd name="T7" fmla="*/ 0 h 120"/>
                  <a:gd name="T8" fmla="*/ 81 w 81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20">
                    <a:moveTo>
                      <a:pt x="81" y="120"/>
                    </a:moveTo>
                    <a:lnTo>
                      <a:pt x="81" y="120"/>
                    </a:lnTo>
                    <a:lnTo>
                      <a:pt x="53" y="120"/>
                    </a:lnTo>
                    <a:cubicBezTo>
                      <a:pt x="13" y="92"/>
                      <a:pt x="0" y="48"/>
                      <a:pt x="6" y="0"/>
                    </a:cubicBezTo>
                    <a:lnTo>
                      <a:pt x="81" y="12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7" name="Freeform 64">
                <a:extLst>
                  <a:ext uri="{FF2B5EF4-FFF2-40B4-BE49-F238E27FC236}">
                    <a16:creationId xmlns:a16="http://schemas.microsoft.com/office/drawing/2014/main" xmlns="" id="{182F063F-64A4-4811-A246-1E4AB4162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8" y="1742"/>
                <a:ext cx="87" cy="95"/>
              </a:xfrm>
              <a:custGeom>
                <a:avLst/>
                <a:gdLst>
                  <a:gd name="T0" fmla="*/ 78 w 211"/>
                  <a:gd name="T1" fmla="*/ 213 h 213"/>
                  <a:gd name="T2" fmla="*/ 78 w 211"/>
                  <a:gd name="T3" fmla="*/ 213 h 213"/>
                  <a:gd name="T4" fmla="*/ 3 w 211"/>
                  <a:gd name="T5" fmla="*/ 93 h 213"/>
                  <a:gd name="T6" fmla="*/ 19 w 211"/>
                  <a:gd name="T7" fmla="*/ 36 h 213"/>
                  <a:gd name="T8" fmla="*/ 0 w 211"/>
                  <a:gd name="T9" fmla="*/ 0 h 213"/>
                  <a:gd name="T10" fmla="*/ 211 w 211"/>
                  <a:gd name="T11" fmla="*/ 0 h 213"/>
                  <a:gd name="T12" fmla="*/ 78 w 211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13">
                    <a:moveTo>
                      <a:pt x="78" y="213"/>
                    </a:moveTo>
                    <a:lnTo>
                      <a:pt x="78" y="213"/>
                    </a:lnTo>
                    <a:lnTo>
                      <a:pt x="3" y="93"/>
                    </a:lnTo>
                    <a:cubicBezTo>
                      <a:pt x="6" y="74"/>
                      <a:pt x="11" y="55"/>
                      <a:pt x="19" y="36"/>
                    </a:cubicBezTo>
                    <a:cubicBezTo>
                      <a:pt x="12" y="27"/>
                      <a:pt x="6" y="14"/>
                      <a:pt x="0" y="0"/>
                    </a:cubicBezTo>
                    <a:lnTo>
                      <a:pt x="211" y="0"/>
                    </a:lnTo>
                    <a:lnTo>
                      <a:pt x="78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8" name="Freeform 65">
                <a:extLst>
                  <a:ext uri="{FF2B5EF4-FFF2-40B4-BE49-F238E27FC236}">
                    <a16:creationId xmlns:a16="http://schemas.microsoft.com/office/drawing/2014/main" xmlns="" id="{8FE7AB45-7F6C-4E85-8B66-785E02BD1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4" y="1837"/>
                <a:ext cx="8" cy="9"/>
              </a:xfrm>
              <a:custGeom>
                <a:avLst/>
                <a:gdLst>
                  <a:gd name="T0" fmla="*/ 12 w 19"/>
                  <a:gd name="T1" fmla="*/ 0 h 20"/>
                  <a:gd name="T2" fmla="*/ 12 w 19"/>
                  <a:gd name="T3" fmla="*/ 0 h 20"/>
                  <a:gd name="T4" fmla="*/ 19 w 19"/>
                  <a:gd name="T5" fmla="*/ 11 h 20"/>
                  <a:gd name="T6" fmla="*/ 0 w 19"/>
                  <a:gd name="T7" fmla="*/ 20 h 20"/>
                  <a:gd name="T8" fmla="*/ 12 w 19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2" y="0"/>
                    </a:moveTo>
                    <a:lnTo>
                      <a:pt x="12" y="0"/>
                    </a:lnTo>
                    <a:lnTo>
                      <a:pt x="19" y="11"/>
                    </a:lnTo>
                    <a:cubicBezTo>
                      <a:pt x="12" y="14"/>
                      <a:pt x="6" y="17"/>
                      <a:pt x="0" y="2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89" name="Freeform 66">
                <a:extLst>
                  <a:ext uri="{FF2B5EF4-FFF2-40B4-BE49-F238E27FC236}">
                    <a16:creationId xmlns:a16="http://schemas.microsoft.com/office/drawing/2014/main" xmlns="" id="{E58167B5-7DDF-44FB-A997-8BD455DAD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742"/>
                <a:ext cx="109" cy="95"/>
              </a:xfrm>
              <a:custGeom>
                <a:avLst/>
                <a:gdLst>
                  <a:gd name="T0" fmla="*/ 132 w 264"/>
                  <a:gd name="T1" fmla="*/ 213 h 213"/>
                  <a:gd name="T2" fmla="*/ 132 w 264"/>
                  <a:gd name="T3" fmla="*/ 213 h 213"/>
                  <a:gd name="T4" fmla="*/ 0 w 264"/>
                  <a:gd name="T5" fmla="*/ 0 h 213"/>
                  <a:gd name="T6" fmla="*/ 264 w 264"/>
                  <a:gd name="T7" fmla="*/ 0 h 213"/>
                  <a:gd name="T8" fmla="*/ 132 w 264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0" name="Freeform 67">
                <a:extLst>
                  <a:ext uri="{FF2B5EF4-FFF2-40B4-BE49-F238E27FC236}">
                    <a16:creationId xmlns:a16="http://schemas.microsoft.com/office/drawing/2014/main" xmlns="" id="{D588406F-BE73-4BCE-A228-6966014BA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837"/>
                <a:ext cx="13" cy="5"/>
              </a:xfrm>
              <a:custGeom>
                <a:avLst/>
                <a:gdLst>
                  <a:gd name="T0" fmla="*/ 7 w 31"/>
                  <a:gd name="T1" fmla="*/ 11 h 11"/>
                  <a:gd name="T2" fmla="*/ 7 w 31"/>
                  <a:gd name="T3" fmla="*/ 11 h 11"/>
                  <a:gd name="T4" fmla="*/ 0 w 31"/>
                  <a:gd name="T5" fmla="*/ 0 h 11"/>
                  <a:gd name="T6" fmla="*/ 31 w 31"/>
                  <a:gd name="T7" fmla="*/ 0 h 11"/>
                  <a:gd name="T8" fmla="*/ 7 w 3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1">
                    <a:moveTo>
                      <a:pt x="7" y="11"/>
                    </a:moveTo>
                    <a:lnTo>
                      <a:pt x="7" y="11"/>
                    </a:lnTo>
                    <a:lnTo>
                      <a:pt x="0" y="0"/>
                    </a:lnTo>
                    <a:lnTo>
                      <a:pt x="31" y="0"/>
                    </a:lnTo>
                    <a:cubicBezTo>
                      <a:pt x="23" y="4"/>
                      <a:pt x="15" y="8"/>
                      <a:pt x="7" y="11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1" name="Freeform 68">
                <a:extLst>
                  <a:ext uri="{FF2B5EF4-FFF2-40B4-BE49-F238E27FC236}">
                    <a16:creationId xmlns:a16="http://schemas.microsoft.com/office/drawing/2014/main" xmlns="" id="{807FB958-C83E-496E-B840-00B4CC7FB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742"/>
                <a:ext cx="86" cy="95"/>
              </a:xfrm>
              <a:custGeom>
                <a:avLst/>
                <a:gdLst>
                  <a:gd name="T0" fmla="*/ 31 w 209"/>
                  <a:gd name="T1" fmla="*/ 213 h 213"/>
                  <a:gd name="T2" fmla="*/ 31 w 209"/>
                  <a:gd name="T3" fmla="*/ 213 h 213"/>
                  <a:gd name="T4" fmla="*/ 0 w 209"/>
                  <a:gd name="T5" fmla="*/ 213 h 213"/>
                  <a:gd name="T6" fmla="*/ 132 w 209"/>
                  <a:gd name="T7" fmla="*/ 0 h 213"/>
                  <a:gd name="T8" fmla="*/ 209 w 209"/>
                  <a:gd name="T9" fmla="*/ 123 h 213"/>
                  <a:gd name="T10" fmla="*/ 189 w 209"/>
                  <a:gd name="T11" fmla="*/ 157 h 213"/>
                  <a:gd name="T12" fmla="*/ 132 w 209"/>
                  <a:gd name="T13" fmla="*/ 182 h 213"/>
                  <a:gd name="T14" fmla="*/ 31 w 209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9" h="213">
                    <a:moveTo>
                      <a:pt x="31" y="213"/>
                    </a:moveTo>
                    <a:lnTo>
                      <a:pt x="31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09" y="123"/>
                    </a:lnTo>
                    <a:cubicBezTo>
                      <a:pt x="200" y="137"/>
                      <a:pt x="193" y="149"/>
                      <a:pt x="189" y="157"/>
                    </a:cubicBezTo>
                    <a:cubicBezTo>
                      <a:pt x="175" y="167"/>
                      <a:pt x="140" y="169"/>
                      <a:pt x="132" y="182"/>
                    </a:cubicBezTo>
                    <a:cubicBezTo>
                      <a:pt x="106" y="183"/>
                      <a:pt x="70" y="197"/>
                      <a:pt x="31" y="213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2" name="Freeform 69">
                <a:extLst>
                  <a:ext uri="{FF2B5EF4-FFF2-40B4-BE49-F238E27FC236}">
                    <a16:creationId xmlns:a16="http://schemas.microsoft.com/office/drawing/2014/main" xmlns="" id="{8132352B-C33D-4FAA-A39E-460B2954D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1742"/>
                <a:ext cx="61" cy="55"/>
              </a:xfrm>
              <a:custGeom>
                <a:avLst/>
                <a:gdLst>
                  <a:gd name="T0" fmla="*/ 77 w 149"/>
                  <a:gd name="T1" fmla="*/ 123 h 123"/>
                  <a:gd name="T2" fmla="*/ 77 w 149"/>
                  <a:gd name="T3" fmla="*/ 123 h 123"/>
                  <a:gd name="T4" fmla="*/ 0 w 149"/>
                  <a:gd name="T5" fmla="*/ 0 h 123"/>
                  <a:gd name="T6" fmla="*/ 149 w 149"/>
                  <a:gd name="T7" fmla="*/ 0 h 123"/>
                  <a:gd name="T8" fmla="*/ 77 w 149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23">
                    <a:moveTo>
                      <a:pt x="77" y="123"/>
                    </a:moveTo>
                    <a:lnTo>
                      <a:pt x="77" y="123"/>
                    </a:lnTo>
                    <a:lnTo>
                      <a:pt x="0" y="0"/>
                    </a:lnTo>
                    <a:lnTo>
                      <a:pt x="149" y="0"/>
                    </a:lnTo>
                    <a:cubicBezTo>
                      <a:pt x="122" y="48"/>
                      <a:pt x="95" y="92"/>
                      <a:pt x="77" y="123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3" name="Freeform 70">
                <a:extLst>
                  <a:ext uri="{FF2B5EF4-FFF2-40B4-BE49-F238E27FC236}">
                    <a16:creationId xmlns:a16="http://schemas.microsoft.com/office/drawing/2014/main" xmlns="" id="{D3C4DDB4-9DC3-4D41-A44F-28CEE8FBA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" y="1869"/>
                <a:ext cx="222" cy="331"/>
              </a:xfrm>
              <a:custGeom>
                <a:avLst/>
                <a:gdLst>
                  <a:gd name="T0" fmla="*/ 541 w 541"/>
                  <a:gd name="T1" fmla="*/ 86 h 739"/>
                  <a:gd name="T2" fmla="*/ 528 w 541"/>
                  <a:gd name="T3" fmla="*/ 67 h 739"/>
                  <a:gd name="T4" fmla="*/ 502 w 541"/>
                  <a:gd name="T5" fmla="*/ 50 h 739"/>
                  <a:gd name="T6" fmla="*/ 488 w 541"/>
                  <a:gd name="T7" fmla="*/ 39 h 739"/>
                  <a:gd name="T8" fmla="*/ 493 w 541"/>
                  <a:gd name="T9" fmla="*/ 14 h 739"/>
                  <a:gd name="T10" fmla="*/ 436 w 541"/>
                  <a:gd name="T11" fmla="*/ 46 h 739"/>
                  <a:gd name="T12" fmla="*/ 424 w 541"/>
                  <a:gd name="T13" fmla="*/ 75 h 739"/>
                  <a:gd name="T14" fmla="*/ 393 w 541"/>
                  <a:gd name="T15" fmla="*/ 101 h 739"/>
                  <a:gd name="T16" fmla="*/ 291 w 541"/>
                  <a:gd name="T17" fmla="*/ 138 h 739"/>
                  <a:gd name="T18" fmla="*/ 243 w 541"/>
                  <a:gd name="T19" fmla="*/ 123 h 739"/>
                  <a:gd name="T20" fmla="*/ 202 w 541"/>
                  <a:gd name="T21" fmla="*/ 73 h 739"/>
                  <a:gd name="T22" fmla="*/ 213 w 541"/>
                  <a:gd name="T23" fmla="*/ 145 h 739"/>
                  <a:gd name="T24" fmla="*/ 212 w 541"/>
                  <a:gd name="T25" fmla="*/ 186 h 739"/>
                  <a:gd name="T26" fmla="*/ 112 w 541"/>
                  <a:gd name="T27" fmla="*/ 129 h 739"/>
                  <a:gd name="T28" fmla="*/ 26 w 541"/>
                  <a:gd name="T29" fmla="*/ 125 h 739"/>
                  <a:gd name="T30" fmla="*/ 7 w 541"/>
                  <a:gd name="T31" fmla="*/ 145 h 739"/>
                  <a:gd name="T32" fmla="*/ 37 w 541"/>
                  <a:gd name="T33" fmla="*/ 165 h 739"/>
                  <a:gd name="T34" fmla="*/ 31 w 541"/>
                  <a:gd name="T35" fmla="*/ 179 h 739"/>
                  <a:gd name="T36" fmla="*/ 0 w 541"/>
                  <a:gd name="T37" fmla="*/ 179 h 739"/>
                  <a:gd name="T38" fmla="*/ 30 w 541"/>
                  <a:gd name="T39" fmla="*/ 216 h 739"/>
                  <a:gd name="T40" fmla="*/ 86 w 541"/>
                  <a:gd name="T41" fmla="*/ 240 h 739"/>
                  <a:gd name="T42" fmla="*/ 117 w 541"/>
                  <a:gd name="T43" fmla="*/ 253 h 739"/>
                  <a:gd name="T44" fmla="*/ 120 w 541"/>
                  <a:gd name="T45" fmla="*/ 271 h 739"/>
                  <a:gd name="T46" fmla="*/ 127 w 541"/>
                  <a:gd name="T47" fmla="*/ 294 h 739"/>
                  <a:gd name="T48" fmla="*/ 134 w 541"/>
                  <a:gd name="T49" fmla="*/ 323 h 739"/>
                  <a:gd name="T50" fmla="*/ 139 w 541"/>
                  <a:gd name="T51" fmla="*/ 361 h 739"/>
                  <a:gd name="T52" fmla="*/ 176 w 541"/>
                  <a:gd name="T53" fmla="*/ 411 h 739"/>
                  <a:gd name="T54" fmla="*/ 136 w 541"/>
                  <a:gd name="T55" fmla="*/ 493 h 739"/>
                  <a:gd name="T56" fmla="*/ 107 w 541"/>
                  <a:gd name="T57" fmla="*/ 607 h 739"/>
                  <a:gd name="T58" fmla="*/ 66 w 541"/>
                  <a:gd name="T59" fmla="*/ 672 h 739"/>
                  <a:gd name="T60" fmla="*/ 85 w 541"/>
                  <a:gd name="T61" fmla="*/ 681 h 739"/>
                  <a:gd name="T62" fmla="*/ 87 w 541"/>
                  <a:gd name="T63" fmla="*/ 704 h 739"/>
                  <a:gd name="T64" fmla="*/ 110 w 541"/>
                  <a:gd name="T65" fmla="*/ 717 h 739"/>
                  <a:gd name="T66" fmla="*/ 130 w 541"/>
                  <a:gd name="T67" fmla="*/ 725 h 739"/>
                  <a:gd name="T68" fmla="*/ 155 w 541"/>
                  <a:gd name="T69" fmla="*/ 739 h 739"/>
                  <a:gd name="T70" fmla="*/ 380 w 541"/>
                  <a:gd name="T71" fmla="*/ 318 h 739"/>
                  <a:gd name="T72" fmla="*/ 528 w 541"/>
                  <a:gd name="T73" fmla="*/ 141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41" h="739">
                    <a:moveTo>
                      <a:pt x="541" y="86"/>
                    </a:moveTo>
                    <a:lnTo>
                      <a:pt x="541" y="86"/>
                    </a:lnTo>
                    <a:lnTo>
                      <a:pt x="531" y="81"/>
                    </a:lnTo>
                    <a:lnTo>
                      <a:pt x="528" y="67"/>
                    </a:lnTo>
                    <a:lnTo>
                      <a:pt x="512" y="60"/>
                    </a:lnTo>
                    <a:lnTo>
                      <a:pt x="502" y="50"/>
                    </a:lnTo>
                    <a:lnTo>
                      <a:pt x="491" y="44"/>
                    </a:lnTo>
                    <a:lnTo>
                      <a:pt x="488" y="39"/>
                    </a:lnTo>
                    <a:lnTo>
                      <a:pt x="488" y="30"/>
                    </a:lnTo>
                    <a:lnTo>
                      <a:pt x="493" y="14"/>
                    </a:lnTo>
                    <a:cubicBezTo>
                      <a:pt x="469" y="0"/>
                      <a:pt x="452" y="5"/>
                      <a:pt x="431" y="22"/>
                    </a:cubicBezTo>
                    <a:cubicBezTo>
                      <a:pt x="431" y="32"/>
                      <a:pt x="432" y="37"/>
                      <a:pt x="436" y="46"/>
                    </a:cubicBezTo>
                    <a:cubicBezTo>
                      <a:pt x="431" y="52"/>
                      <a:pt x="425" y="58"/>
                      <a:pt x="421" y="65"/>
                    </a:cubicBezTo>
                    <a:lnTo>
                      <a:pt x="424" y="75"/>
                    </a:lnTo>
                    <a:lnTo>
                      <a:pt x="397" y="86"/>
                    </a:lnTo>
                    <a:lnTo>
                      <a:pt x="393" y="101"/>
                    </a:lnTo>
                    <a:cubicBezTo>
                      <a:pt x="363" y="101"/>
                      <a:pt x="347" y="81"/>
                      <a:pt x="329" y="120"/>
                    </a:cubicBezTo>
                    <a:cubicBezTo>
                      <a:pt x="324" y="132"/>
                      <a:pt x="304" y="146"/>
                      <a:pt x="291" y="138"/>
                    </a:cubicBezTo>
                    <a:cubicBezTo>
                      <a:pt x="274" y="128"/>
                      <a:pt x="285" y="130"/>
                      <a:pt x="257" y="126"/>
                    </a:cubicBezTo>
                    <a:lnTo>
                      <a:pt x="243" y="123"/>
                    </a:lnTo>
                    <a:cubicBezTo>
                      <a:pt x="238" y="112"/>
                      <a:pt x="244" y="86"/>
                      <a:pt x="231" y="81"/>
                    </a:cubicBezTo>
                    <a:cubicBezTo>
                      <a:pt x="223" y="78"/>
                      <a:pt x="214" y="79"/>
                      <a:pt x="202" y="73"/>
                    </a:cubicBezTo>
                    <a:cubicBezTo>
                      <a:pt x="202" y="101"/>
                      <a:pt x="217" y="99"/>
                      <a:pt x="213" y="122"/>
                    </a:cubicBezTo>
                    <a:cubicBezTo>
                      <a:pt x="210" y="139"/>
                      <a:pt x="210" y="128"/>
                      <a:pt x="213" y="145"/>
                    </a:cubicBezTo>
                    <a:cubicBezTo>
                      <a:pt x="214" y="154"/>
                      <a:pt x="211" y="159"/>
                      <a:pt x="206" y="166"/>
                    </a:cubicBezTo>
                    <a:lnTo>
                      <a:pt x="212" y="186"/>
                    </a:lnTo>
                    <a:cubicBezTo>
                      <a:pt x="165" y="194"/>
                      <a:pt x="184" y="156"/>
                      <a:pt x="127" y="166"/>
                    </a:cubicBezTo>
                    <a:cubicBezTo>
                      <a:pt x="122" y="153"/>
                      <a:pt x="119" y="141"/>
                      <a:pt x="112" y="129"/>
                    </a:cubicBezTo>
                    <a:cubicBezTo>
                      <a:pt x="80" y="127"/>
                      <a:pt x="87" y="137"/>
                      <a:pt x="71" y="138"/>
                    </a:cubicBezTo>
                    <a:cubicBezTo>
                      <a:pt x="61" y="138"/>
                      <a:pt x="55" y="123"/>
                      <a:pt x="26" y="125"/>
                    </a:cubicBezTo>
                    <a:cubicBezTo>
                      <a:pt x="19" y="125"/>
                      <a:pt x="12" y="132"/>
                      <a:pt x="7" y="137"/>
                    </a:cubicBezTo>
                    <a:lnTo>
                      <a:pt x="7" y="145"/>
                    </a:lnTo>
                    <a:cubicBezTo>
                      <a:pt x="13" y="152"/>
                      <a:pt x="18" y="153"/>
                      <a:pt x="27" y="153"/>
                    </a:cubicBezTo>
                    <a:lnTo>
                      <a:pt x="37" y="165"/>
                    </a:lnTo>
                    <a:lnTo>
                      <a:pt x="37" y="173"/>
                    </a:lnTo>
                    <a:lnTo>
                      <a:pt x="31" y="179"/>
                    </a:lnTo>
                    <a:cubicBezTo>
                      <a:pt x="21" y="179"/>
                      <a:pt x="14" y="175"/>
                      <a:pt x="5" y="172"/>
                    </a:cubicBezTo>
                    <a:lnTo>
                      <a:pt x="0" y="179"/>
                    </a:lnTo>
                    <a:cubicBezTo>
                      <a:pt x="7" y="188"/>
                      <a:pt x="12" y="196"/>
                      <a:pt x="23" y="197"/>
                    </a:cubicBezTo>
                    <a:cubicBezTo>
                      <a:pt x="24" y="205"/>
                      <a:pt x="25" y="209"/>
                      <a:pt x="30" y="216"/>
                    </a:cubicBezTo>
                    <a:lnTo>
                      <a:pt x="47" y="215"/>
                    </a:lnTo>
                    <a:cubicBezTo>
                      <a:pt x="60" y="233"/>
                      <a:pt x="63" y="240"/>
                      <a:pt x="86" y="240"/>
                    </a:cubicBezTo>
                    <a:lnTo>
                      <a:pt x="89" y="249"/>
                    </a:lnTo>
                    <a:cubicBezTo>
                      <a:pt x="99" y="253"/>
                      <a:pt x="108" y="250"/>
                      <a:pt x="117" y="253"/>
                    </a:cubicBezTo>
                    <a:lnTo>
                      <a:pt x="111" y="265"/>
                    </a:lnTo>
                    <a:lnTo>
                      <a:pt x="120" y="271"/>
                    </a:lnTo>
                    <a:lnTo>
                      <a:pt x="112" y="284"/>
                    </a:lnTo>
                    <a:cubicBezTo>
                      <a:pt x="117" y="288"/>
                      <a:pt x="122" y="292"/>
                      <a:pt x="127" y="294"/>
                    </a:cubicBezTo>
                    <a:lnTo>
                      <a:pt x="124" y="303"/>
                    </a:lnTo>
                    <a:lnTo>
                      <a:pt x="134" y="323"/>
                    </a:lnTo>
                    <a:lnTo>
                      <a:pt x="123" y="335"/>
                    </a:lnTo>
                    <a:cubicBezTo>
                      <a:pt x="123" y="352"/>
                      <a:pt x="129" y="350"/>
                      <a:pt x="139" y="361"/>
                    </a:cubicBezTo>
                    <a:lnTo>
                      <a:pt x="139" y="374"/>
                    </a:lnTo>
                    <a:cubicBezTo>
                      <a:pt x="154" y="388"/>
                      <a:pt x="166" y="393"/>
                      <a:pt x="176" y="411"/>
                    </a:cubicBezTo>
                    <a:cubicBezTo>
                      <a:pt x="170" y="426"/>
                      <a:pt x="163" y="437"/>
                      <a:pt x="152" y="448"/>
                    </a:cubicBezTo>
                    <a:cubicBezTo>
                      <a:pt x="158" y="475"/>
                      <a:pt x="138" y="471"/>
                      <a:pt x="136" y="493"/>
                    </a:cubicBezTo>
                    <a:cubicBezTo>
                      <a:pt x="132" y="526"/>
                      <a:pt x="140" y="541"/>
                      <a:pt x="124" y="574"/>
                    </a:cubicBezTo>
                    <a:lnTo>
                      <a:pt x="107" y="607"/>
                    </a:lnTo>
                    <a:cubicBezTo>
                      <a:pt x="98" y="629"/>
                      <a:pt x="89" y="664"/>
                      <a:pt x="60" y="664"/>
                    </a:cubicBezTo>
                    <a:lnTo>
                      <a:pt x="66" y="672"/>
                    </a:lnTo>
                    <a:lnTo>
                      <a:pt x="81" y="675"/>
                    </a:lnTo>
                    <a:lnTo>
                      <a:pt x="85" y="681"/>
                    </a:lnTo>
                    <a:lnTo>
                      <a:pt x="83" y="693"/>
                    </a:lnTo>
                    <a:lnTo>
                      <a:pt x="87" y="704"/>
                    </a:lnTo>
                    <a:lnTo>
                      <a:pt x="102" y="706"/>
                    </a:lnTo>
                    <a:lnTo>
                      <a:pt x="110" y="717"/>
                    </a:lnTo>
                    <a:lnTo>
                      <a:pt x="120" y="717"/>
                    </a:lnTo>
                    <a:lnTo>
                      <a:pt x="130" y="725"/>
                    </a:lnTo>
                    <a:lnTo>
                      <a:pt x="135" y="735"/>
                    </a:lnTo>
                    <a:lnTo>
                      <a:pt x="155" y="739"/>
                    </a:lnTo>
                    <a:cubicBezTo>
                      <a:pt x="153" y="704"/>
                      <a:pt x="147" y="687"/>
                      <a:pt x="171" y="648"/>
                    </a:cubicBezTo>
                    <a:cubicBezTo>
                      <a:pt x="377" y="621"/>
                      <a:pt x="322" y="607"/>
                      <a:pt x="380" y="318"/>
                    </a:cubicBezTo>
                    <a:cubicBezTo>
                      <a:pt x="385" y="294"/>
                      <a:pt x="387" y="271"/>
                      <a:pt x="386" y="246"/>
                    </a:cubicBezTo>
                    <a:cubicBezTo>
                      <a:pt x="438" y="209"/>
                      <a:pt x="487" y="191"/>
                      <a:pt x="528" y="141"/>
                    </a:cubicBezTo>
                    <a:cubicBezTo>
                      <a:pt x="524" y="124"/>
                      <a:pt x="532" y="106"/>
                      <a:pt x="541" y="86"/>
                    </a:cubicBez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4" name="Freeform 71">
                <a:extLst>
                  <a:ext uri="{FF2B5EF4-FFF2-40B4-BE49-F238E27FC236}">
                    <a16:creationId xmlns:a16="http://schemas.microsoft.com/office/drawing/2014/main" xmlns="" id="{9F13225E-3C6B-4CC2-A66B-D33287700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" y="1869"/>
                <a:ext cx="222" cy="331"/>
              </a:xfrm>
              <a:custGeom>
                <a:avLst/>
                <a:gdLst>
                  <a:gd name="T0" fmla="*/ 541 w 541"/>
                  <a:gd name="T1" fmla="*/ 86 h 739"/>
                  <a:gd name="T2" fmla="*/ 528 w 541"/>
                  <a:gd name="T3" fmla="*/ 67 h 739"/>
                  <a:gd name="T4" fmla="*/ 502 w 541"/>
                  <a:gd name="T5" fmla="*/ 50 h 739"/>
                  <a:gd name="T6" fmla="*/ 488 w 541"/>
                  <a:gd name="T7" fmla="*/ 39 h 739"/>
                  <a:gd name="T8" fmla="*/ 493 w 541"/>
                  <a:gd name="T9" fmla="*/ 14 h 739"/>
                  <a:gd name="T10" fmla="*/ 436 w 541"/>
                  <a:gd name="T11" fmla="*/ 46 h 739"/>
                  <a:gd name="T12" fmla="*/ 424 w 541"/>
                  <a:gd name="T13" fmla="*/ 75 h 739"/>
                  <a:gd name="T14" fmla="*/ 393 w 541"/>
                  <a:gd name="T15" fmla="*/ 101 h 739"/>
                  <a:gd name="T16" fmla="*/ 291 w 541"/>
                  <a:gd name="T17" fmla="*/ 138 h 739"/>
                  <a:gd name="T18" fmla="*/ 243 w 541"/>
                  <a:gd name="T19" fmla="*/ 123 h 739"/>
                  <a:gd name="T20" fmla="*/ 202 w 541"/>
                  <a:gd name="T21" fmla="*/ 73 h 739"/>
                  <a:gd name="T22" fmla="*/ 213 w 541"/>
                  <a:gd name="T23" fmla="*/ 145 h 739"/>
                  <a:gd name="T24" fmla="*/ 212 w 541"/>
                  <a:gd name="T25" fmla="*/ 186 h 739"/>
                  <a:gd name="T26" fmla="*/ 112 w 541"/>
                  <a:gd name="T27" fmla="*/ 129 h 739"/>
                  <a:gd name="T28" fmla="*/ 26 w 541"/>
                  <a:gd name="T29" fmla="*/ 125 h 739"/>
                  <a:gd name="T30" fmla="*/ 7 w 541"/>
                  <a:gd name="T31" fmla="*/ 145 h 739"/>
                  <a:gd name="T32" fmla="*/ 37 w 541"/>
                  <a:gd name="T33" fmla="*/ 165 h 739"/>
                  <a:gd name="T34" fmla="*/ 31 w 541"/>
                  <a:gd name="T35" fmla="*/ 179 h 739"/>
                  <a:gd name="T36" fmla="*/ 0 w 541"/>
                  <a:gd name="T37" fmla="*/ 179 h 739"/>
                  <a:gd name="T38" fmla="*/ 30 w 541"/>
                  <a:gd name="T39" fmla="*/ 216 h 739"/>
                  <a:gd name="T40" fmla="*/ 86 w 541"/>
                  <a:gd name="T41" fmla="*/ 240 h 739"/>
                  <a:gd name="T42" fmla="*/ 117 w 541"/>
                  <a:gd name="T43" fmla="*/ 253 h 739"/>
                  <a:gd name="T44" fmla="*/ 120 w 541"/>
                  <a:gd name="T45" fmla="*/ 271 h 739"/>
                  <a:gd name="T46" fmla="*/ 127 w 541"/>
                  <a:gd name="T47" fmla="*/ 294 h 739"/>
                  <a:gd name="T48" fmla="*/ 134 w 541"/>
                  <a:gd name="T49" fmla="*/ 323 h 739"/>
                  <a:gd name="T50" fmla="*/ 139 w 541"/>
                  <a:gd name="T51" fmla="*/ 361 h 739"/>
                  <a:gd name="T52" fmla="*/ 176 w 541"/>
                  <a:gd name="T53" fmla="*/ 411 h 739"/>
                  <a:gd name="T54" fmla="*/ 136 w 541"/>
                  <a:gd name="T55" fmla="*/ 493 h 739"/>
                  <a:gd name="T56" fmla="*/ 107 w 541"/>
                  <a:gd name="T57" fmla="*/ 607 h 739"/>
                  <a:gd name="T58" fmla="*/ 66 w 541"/>
                  <a:gd name="T59" fmla="*/ 672 h 739"/>
                  <a:gd name="T60" fmla="*/ 85 w 541"/>
                  <a:gd name="T61" fmla="*/ 681 h 739"/>
                  <a:gd name="T62" fmla="*/ 87 w 541"/>
                  <a:gd name="T63" fmla="*/ 704 h 739"/>
                  <a:gd name="T64" fmla="*/ 110 w 541"/>
                  <a:gd name="T65" fmla="*/ 717 h 739"/>
                  <a:gd name="T66" fmla="*/ 130 w 541"/>
                  <a:gd name="T67" fmla="*/ 725 h 739"/>
                  <a:gd name="T68" fmla="*/ 155 w 541"/>
                  <a:gd name="T69" fmla="*/ 739 h 739"/>
                  <a:gd name="T70" fmla="*/ 380 w 541"/>
                  <a:gd name="T71" fmla="*/ 318 h 739"/>
                  <a:gd name="T72" fmla="*/ 528 w 541"/>
                  <a:gd name="T73" fmla="*/ 141 h 739"/>
                  <a:gd name="T74" fmla="*/ 541 w 541"/>
                  <a:gd name="T75" fmla="*/ 86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41" h="739">
                    <a:moveTo>
                      <a:pt x="541" y="86"/>
                    </a:moveTo>
                    <a:lnTo>
                      <a:pt x="541" y="86"/>
                    </a:lnTo>
                    <a:lnTo>
                      <a:pt x="531" y="81"/>
                    </a:lnTo>
                    <a:lnTo>
                      <a:pt x="528" y="67"/>
                    </a:lnTo>
                    <a:lnTo>
                      <a:pt x="512" y="60"/>
                    </a:lnTo>
                    <a:lnTo>
                      <a:pt x="502" y="50"/>
                    </a:lnTo>
                    <a:lnTo>
                      <a:pt x="491" y="44"/>
                    </a:lnTo>
                    <a:lnTo>
                      <a:pt x="488" y="39"/>
                    </a:lnTo>
                    <a:lnTo>
                      <a:pt x="488" y="30"/>
                    </a:lnTo>
                    <a:lnTo>
                      <a:pt x="493" y="14"/>
                    </a:lnTo>
                    <a:cubicBezTo>
                      <a:pt x="469" y="0"/>
                      <a:pt x="452" y="5"/>
                      <a:pt x="431" y="22"/>
                    </a:cubicBezTo>
                    <a:cubicBezTo>
                      <a:pt x="431" y="32"/>
                      <a:pt x="432" y="37"/>
                      <a:pt x="436" y="46"/>
                    </a:cubicBezTo>
                    <a:cubicBezTo>
                      <a:pt x="431" y="52"/>
                      <a:pt x="425" y="58"/>
                      <a:pt x="421" y="65"/>
                    </a:cubicBezTo>
                    <a:lnTo>
                      <a:pt x="424" y="75"/>
                    </a:lnTo>
                    <a:lnTo>
                      <a:pt x="397" y="86"/>
                    </a:lnTo>
                    <a:lnTo>
                      <a:pt x="393" y="101"/>
                    </a:lnTo>
                    <a:cubicBezTo>
                      <a:pt x="363" y="101"/>
                      <a:pt x="347" y="81"/>
                      <a:pt x="329" y="120"/>
                    </a:cubicBezTo>
                    <a:cubicBezTo>
                      <a:pt x="324" y="132"/>
                      <a:pt x="304" y="146"/>
                      <a:pt x="291" y="138"/>
                    </a:cubicBezTo>
                    <a:cubicBezTo>
                      <a:pt x="274" y="128"/>
                      <a:pt x="285" y="130"/>
                      <a:pt x="257" y="126"/>
                    </a:cubicBezTo>
                    <a:lnTo>
                      <a:pt x="243" y="123"/>
                    </a:lnTo>
                    <a:cubicBezTo>
                      <a:pt x="238" y="112"/>
                      <a:pt x="244" y="86"/>
                      <a:pt x="231" y="81"/>
                    </a:cubicBezTo>
                    <a:cubicBezTo>
                      <a:pt x="223" y="78"/>
                      <a:pt x="214" y="79"/>
                      <a:pt x="202" y="73"/>
                    </a:cubicBezTo>
                    <a:cubicBezTo>
                      <a:pt x="202" y="101"/>
                      <a:pt x="217" y="99"/>
                      <a:pt x="213" y="122"/>
                    </a:cubicBezTo>
                    <a:cubicBezTo>
                      <a:pt x="210" y="139"/>
                      <a:pt x="210" y="128"/>
                      <a:pt x="213" y="145"/>
                    </a:cubicBezTo>
                    <a:cubicBezTo>
                      <a:pt x="214" y="154"/>
                      <a:pt x="211" y="159"/>
                      <a:pt x="206" y="166"/>
                    </a:cubicBezTo>
                    <a:lnTo>
                      <a:pt x="212" y="186"/>
                    </a:lnTo>
                    <a:cubicBezTo>
                      <a:pt x="165" y="194"/>
                      <a:pt x="184" y="156"/>
                      <a:pt x="127" y="166"/>
                    </a:cubicBezTo>
                    <a:cubicBezTo>
                      <a:pt x="122" y="153"/>
                      <a:pt x="119" y="141"/>
                      <a:pt x="112" y="129"/>
                    </a:cubicBezTo>
                    <a:cubicBezTo>
                      <a:pt x="80" y="127"/>
                      <a:pt x="87" y="137"/>
                      <a:pt x="71" y="138"/>
                    </a:cubicBezTo>
                    <a:cubicBezTo>
                      <a:pt x="61" y="138"/>
                      <a:pt x="55" y="123"/>
                      <a:pt x="26" y="125"/>
                    </a:cubicBezTo>
                    <a:cubicBezTo>
                      <a:pt x="19" y="125"/>
                      <a:pt x="12" y="132"/>
                      <a:pt x="7" y="137"/>
                    </a:cubicBezTo>
                    <a:lnTo>
                      <a:pt x="7" y="145"/>
                    </a:lnTo>
                    <a:cubicBezTo>
                      <a:pt x="13" y="152"/>
                      <a:pt x="18" y="153"/>
                      <a:pt x="27" y="153"/>
                    </a:cubicBezTo>
                    <a:lnTo>
                      <a:pt x="37" y="165"/>
                    </a:lnTo>
                    <a:lnTo>
                      <a:pt x="37" y="173"/>
                    </a:lnTo>
                    <a:lnTo>
                      <a:pt x="31" y="179"/>
                    </a:lnTo>
                    <a:cubicBezTo>
                      <a:pt x="21" y="179"/>
                      <a:pt x="14" y="175"/>
                      <a:pt x="5" y="172"/>
                    </a:cubicBezTo>
                    <a:lnTo>
                      <a:pt x="0" y="179"/>
                    </a:lnTo>
                    <a:cubicBezTo>
                      <a:pt x="7" y="188"/>
                      <a:pt x="12" y="196"/>
                      <a:pt x="23" y="197"/>
                    </a:cubicBezTo>
                    <a:cubicBezTo>
                      <a:pt x="24" y="205"/>
                      <a:pt x="25" y="209"/>
                      <a:pt x="30" y="216"/>
                    </a:cubicBezTo>
                    <a:lnTo>
                      <a:pt x="47" y="215"/>
                    </a:lnTo>
                    <a:cubicBezTo>
                      <a:pt x="60" y="233"/>
                      <a:pt x="63" y="240"/>
                      <a:pt x="86" y="240"/>
                    </a:cubicBezTo>
                    <a:lnTo>
                      <a:pt x="89" y="249"/>
                    </a:lnTo>
                    <a:cubicBezTo>
                      <a:pt x="99" y="253"/>
                      <a:pt x="108" y="250"/>
                      <a:pt x="117" y="253"/>
                    </a:cubicBezTo>
                    <a:lnTo>
                      <a:pt x="111" y="265"/>
                    </a:lnTo>
                    <a:lnTo>
                      <a:pt x="120" y="271"/>
                    </a:lnTo>
                    <a:lnTo>
                      <a:pt x="112" y="284"/>
                    </a:lnTo>
                    <a:cubicBezTo>
                      <a:pt x="117" y="288"/>
                      <a:pt x="122" y="292"/>
                      <a:pt x="127" y="294"/>
                    </a:cubicBezTo>
                    <a:lnTo>
                      <a:pt x="124" y="303"/>
                    </a:lnTo>
                    <a:lnTo>
                      <a:pt x="134" y="323"/>
                    </a:lnTo>
                    <a:lnTo>
                      <a:pt x="123" y="335"/>
                    </a:lnTo>
                    <a:cubicBezTo>
                      <a:pt x="123" y="352"/>
                      <a:pt x="129" y="350"/>
                      <a:pt x="139" y="361"/>
                    </a:cubicBezTo>
                    <a:lnTo>
                      <a:pt x="139" y="374"/>
                    </a:lnTo>
                    <a:cubicBezTo>
                      <a:pt x="154" y="388"/>
                      <a:pt x="166" y="393"/>
                      <a:pt x="176" y="411"/>
                    </a:cubicBezTo>
                    <a:cubicBezTo>
                      <a:pt x="170" y="426"/>
                      <a:pt x="163" y="437"/>
                      <a:pt x="152" y="448"/>
                    </a:cubicBezTo>
                    <a:cubicBezTo>
                      <a:pt x="158" y="475"/>
                      <a:pt x="138" y="471"/>
                      <a:pt x="136" y="493"/>
                    </a:cubicBezTo>
                    <a:cubicBezTo>
                      <a:pt x="132" y="526"/>
                      <a:pt x="140" y="541"/>
                      <a:pt x="124" y="574"/>
                    </a:cubicBezTo>
                    <a:lnTo>
                      <a:pt x="107" y="607"/>
                    </a:lnTo>
                    <a:cubicBezTo>
                      <a:pt x="98" y="629"/>
                      <a:pt x="89" y="664"/>
                      <a:pt x="60" y="664"/>
                    </a:cubicBezTo>
                    <a:lnTo>
                      <a:pt x="66" y="672"/>
                    </a:lnTo>
                    <a:lnTo>
                      <a:pt x="81" y="675"/>
                    </a:lnTo>
                    <a:lnTo>
                      <a:pt x="85" y="681"/>
                    </a:lnTo>
                    <a:lnTo>
                      <a:pt x="83" y="693"/>
                    </a:lnTo>
                    <a:lnTo>
                      <a:pt x="87" y="704"/>
                    </a:lnTo>
                    <a:lnTo>
                      <a:pt x="102" y="706"/>
                    </a:lnTo>
                    <a:lnTo>
                      <a:pt x="110" y="717"/>
                    </a:lnTo>
                    <a:lnTo>
                      <a:pt x="120" y="717"/>
                    </a:lnTo>
                    <a:lnTo>
                      <a:pt x="130" y="725"/>
                    </a:lnTo>
                    <a:lnTo>
                      <a:pt x="135" y="735"/>
                    </a:lnTo>
                    <a:lnTo>
                      <a:pt x="155" y="739"/>
                    </a:lnTo>
                    <a:cubicBezTo>
                      <a:pt x="153" y="704"/>
                      <a:pt x="147" y="687"/>
                      <a:pt x="171" y="648"/>
                    </a:cubicBezTo>
                    <a:cubicBezTo>
                      <a:pt x="377" y="621"/>
                      <a:pt x="322" y="607"/>
                      <a:pt x="380" y="318"/>
                    </a:cubicBezTo>
                    <a:cubicBezTo>
                      <a:pt x="385" y="294"/>
                      <a:pt x="387" y="271"/>
                      <a:pt x="386" y="246"/>
                    </a:cubicBezTo>
                    <a:cubicBezTo>
                      <a:pt x="438" y="209"/>
                      <a:pt x="487" y="191"/>
                      <a:pt x="528" y="141"/>
                    </a:cubicBezTo>
                    <a:cubicBezTo>
                      <a:pt x="524" y="124"/>
                      <a:pt x="532" y="106"/>
                      <a:pt x="541" y="86"/>
                    </a:cubicBezTo>
                    <a:lnTo>
                      <a:pt x="541" y="8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5" name="Freeform 72">
                <a:extLst>
                  <a:ext uri="{FF2B5EF4-FFF2-40B4-BE49-F238E27FC236}">
                    <a16:creationId xmlns:a16="http://schemas.microsoft.com/office/drawing/2014/main" xmlns="" id="{6B4B8332-56F4-4AEA-86D2-707490200A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3" y="2157"/>
                <a:ext cx="65" cy="58"/>
              </a:xfrm>
              <a:custGeom>
                <a:avLst/>
                <a:gdLst>
                  <a:gd name="T0" fmla="*/ 16 w 157"/>
                  <a:gd name="T1" fmla="*/ 9 h 130"/>
                  <a:gd name="T2" fmla="*/ 16 w 157"/>
                  <a:gd name="T3" fmla="*/ 9 h 130"/>
                  <a:gd name="T4" fmla="*/ 5 w 157"/>
                  <a:gd name="T5" fmla="*/ 0 h 130"/>
                  <a:gd name="T6" fmla="*/ 0 w 157"/>
                  <a:gd name="T7" fmla="*/ 4 h 130"/>
                  <a:gd name="T8" fmla="*/ 16 w 157"/>
                  <a:gd name="T9" fmla="*/ 9 h 130"/>
                  <a:gd name="T10" fmla="*/ 156 w 157"/>
                  <a:gd name="T11" fmla="*/ 96 h 130"/>
                  <a:gd name="T12" fmla="*/ 156 w 157"/>
                  <a:gd name="T13" fmla="*/ 96 h 130"/>
                  <a:gd name="T14" fmla="*/ 136 w 157"/>
                  <a:gd name="T15" fmla="*/ 92 h 130"/>
                  <a:gd name="T16" fmla="*/ 131 w 157"/>
                  <a:gd name="T17" fmla="*/ 82 h 130"/>
                  <a:gd name="T18" fmla="*/ 121 w 157"/>
                  <a:gd name="T19" fmla="*/ 74 h 130"/>
                  <a:gd name="T20" fmla="*/ 111 w 157"/>
                  <a:gd name="T21" fmla="*/ 74 h 130"/>
                  <a:gd name="T22" fmla="*/ 103 w 157"/>
                  <a:gd name="T23" fmla="*/ 63 h 130"/>
                  <a:gd name="T24" fmla="*/ 88 w 157"/>
                  <a:gd name="T25" fmla="*/ 61 h 130"/>
                  <a:gd name="T26" fmla="*/ 84 w 157"/>
                  <a:gd name="T27" fmla="*/ 50 h 130"/>
                  <a:gd name="T28" fmla="*/ 86 w 157"/>
                  <a:gd name="T29" fmla="*/ 38 h 130"/>
                  <a:gd name="T30" fmla="*/ 82 w 157"/>
                  <a:gd name="T31" fmla="*/ 32 h 130"/>
                  <a:gd name="T32" fmla="*/ 67 w 157"/>
                  <a:gd name="T33" fmla="*/ 29 h 130"/>
                  <a:gd name="T34" fmla="*/ 61 w 157"/>
                  <a:gd name="T35" fmla="*/ 21 h 130"/>
                  <a:gd name="T36" fmla="*/ 25 w 157"/>
                  <a:gd name="T37" fmla="*/ 17 h 130"/>
                  <a:gd name="T38" fmla="*/ 33 w 157"/>
                  <a:gd name="T39" fmla="*/ 26 h 130"/>
                  <a:gd name="T40" fmla="*/ 24 w 157"/>
                  <a:gd name="T41" fmla="*/ 85 h 130"/>
                  <a:gd name="T42" fmla="*/ 32 w 157"/>
                  <a:gd name="T43" fmla="*/ 109 h 130"/>
                  <a:gd name="T44" fmla="*/ 157 w 157"/>
                  <a:gd name="T45" fmla="*/ 113 h 130"/>
                  <a:gd name="T46" fmla="*/ 156 w 157"/>
                  <a:gd name="T47" fmla="*/ 9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7" h="130">
                    <a:moveTo>
                      <a:pt x="16" y="9"/>
                    </a:moveTo>
                    <a:lnTo>
                      <a:pt x="16" y="9"/>
                    </a:lnTo>
                    <a:cubicBezTo>
                      <a:pt x="12" y="5"/>
                      <a:pt x="9" y="2"/>
                      <a:pt x="5" y="0"/>
                    </a:cubicBezTo>
                    <a:cubicBezTo>
                      <a:pt x="3" y="1"/>
                      <a:pt x="1" y="3"/>
                      <a:pt x="0" y="4"/>
                    </a:cubicBezTo>
                    <a:cubicBezTo>
                      <a:pt x="4" y="3"/>
                      <a:pt x="10" y="5"/>
                      <a:pt x="16" y="9"/>
                    </a:cubicBezTo>
                    <a:close/>
                    <a:moveTo>
                      <a:pt x="156" y="96"/>
                    </a:moveTo>
                    <a:lnTo>
                      <a:pt x="156" y="96"/>
                    </a:lnTo>
                    <a:lnTo>
                      <a:pt x="136" y="92"/>
                    </a:lnTo>
                    <a:lnTo>
                      <a:pt x="131" y="82"/>
                    </a:lnTo>
                    <a:lnTo>
                      <a:pt x="121" y="74"/>
                    </a:lnTo>
                    <a:lnTo>
                      <a:pt x="111" y="74"/>
                    </a:lnTo>
                    <a:lnTo>
                      <a:pt x="103" y="63"/>
                    </a:lnTo>
                    <a:lnTo>
                      <a:pt x="88" y="61"/>
                    </a:lnTo>
                    <a:lnTo>
                      <a:pt x="84" y="50"/>
                    </a:lnTo>
                    <a:lnTo>
                      <a:pt x="86" y="38"/>
                    </a:lnTo>
                    <a:lnTo>
                      <a:pt x="82" y="32"/>
                    </a:lnTo>
                    <a:lnTo>
                      <a:pt x="67" y="29"/>
                    </a:lnTo>
                    <a:lnTo>
                      <a:pt x="61" y="21"/>
                    </a:lnTo>
                    <a:cubicBezTo>
                      <a:pt x="51" y="21"/>
                      <a:pt x="38" y="17"/>
                      <a:pt x="25" y="17"/>
                    </a:cubicBezTo>
                    <a:cubicBezTo>
                      <a:pt x="28" y="20"/>
                      <a:pt x="30" y="23"/>
                      <a:pt x="33" y="26"/>
                    </a:cubicBezTo>
                    <a:cubicBezTo>
                      <a:pt x="33" y="54"/>
                      <a:pt x="45" y="60"/>
                      <a:pt x="24" y="85"/>
                    </a:cubicBezTo>
                    <a:lnTo>
                      <a:pt x="32" y="109"/>
                    </a:lnTo>
                    <a:cubicBezTo>
                      <a:pt x="61" y="119"/>
                      <a:pt x="131" y="130"/>
                      <a:pt x="157" y="113"/>
                    </a:cubicBezTo>
                    <a:cubicBezTo>
                      <a:pt x="157" y="107"/>
                      <a:pt x="157" y="101"/>
                      <a:pt x="156" y="96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6" name="Freeform 73">
                <a:extLst>
                  <a:ext uri="{FF2B5EF4-FFF2-40B4-BE49-F238E27FC236}">
                    <a16:creationId xmlns:a16="http://schemas.microsoft.com/office/drawing/2014/main" xmlns="" id="{3A3F9502-C245-4D30-902C-DD3D85E709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33" y="2157"/>
                <a:ext cx="65" cy="58"/>
              </a:xfrm>
              <a:custGeom>
                <a:avLst/>
                <a:gdLst>
                  <a:gd name="T0" fmla="*/ 16 w 157"/>
                  <a:gd name="T1" fmla="*/ 9 h 130"/>
                  <a:gd name="T2" fmla="*/ 16 w 157"/>
                  <a:gd name="T3" fmla="*/ 9 h 130"/>
                  <a:gd name="T4" fmla="*/ 5 w 157"/>
                  <a:gd name="T5" fmla="*/ 0 h 130"/>
                  <a:gd name="T6" fmla="*/ 0 w 157"/>
                  <a:gd name="T7" fmla="*/ 4 h 130"/>
                  <a:gd name="T8" fmla="*/ 16 w 157"/>
                  <a:gd name="T9" fmla="*/ 9 h 130"/>
                  <a:gd name="T10" fmla="*/ 16 w 157"/>
                  <a:gd name="T11" fmla="*/ 9 h 130"/>
                  <a:gd name="T12" fmla="*/ 156 w 157"/>
                  <a:gd name="T13" fmla="*/ 96 h 130"/>
                  <a:gd name="T14" fmla="*/ 156 w 157"/>
                  <a:gd name="T15" fmla="*/ 96 h 130"/>
                  <a:gd name="T16" fmla="*/ 136 w 157"/>
                  <a:gd name="T17" fmla="*/ 92 h 130"/>
                  <a:gd name="T18" fmla="*/ 131 w 157"/>
                  <a:gd name="T19" fmla="*/ 82 h 130"/>
                  <a:gd name="T20" fmla="*/ 121 w 157"/>
                  <a:gd name="T21" fmla="*/ 74 h 130"/>
                  <a:gd name="T22" fmla="*/ 111 w 157"/>
                  <a:gd name="T23" fmla="*/ 74 h 130"/>
                  <a:gd name="T24" fmla="*/ 103 w 157"/>
                  <a:gd name="T25" fmla="*/ 63 h 130"/>
                  <a:gd name="T26" fmla="*/ 88 w 157"/>
                  <a:gd name="T27" fmla="*/ 61 h 130"/>
                  <a:gd name="T28" fmla="*/ 84 w 157"/>
                  <a:gd name="T29" fmla="*/ 50 h 130"/>
                  <a:gd name="T30" fmla="*/ 86 w 157"/>
                  <a:gd name="T31" fmla="*/ 38 h 130"/>
                  <a:gd name="T32" fmla="*/ 82 w 157"/>
                  <a:gd name="T33" fmla="*/ 32 h 130"/>
                  <a:gd name="T34" fmla="*/ 67 w 157"/>
                  <a:gd name="T35" fmla="*/ 29 h 130"/>
                  <a:gd name="T36" fmla="*/ 61 w 157"/>
                  <a:gd name="T37" fmla="*/ 21 h 130"/>
                  <a:gd name="T38" fmla="*/ 25 w 157"/>
                  <a:gd name="T39" fmla="*/ 17 h 130"/>
                  <a:gd name="T40" fmla="*/ 33 w 157"/>
                  <a:gd name="T41" fmla="*/ 26 h 130"/>
                  <a:gd name="T42" fmla="*/ 24 w 157"/>
                  <a:gd name="T43" fmla="*/ 85 h 130"/>
                  <a:gd name="T44" fmla="*/ 32 w 157"/>
                  <a:gd name="T45" fmla="*/ 109 h 130"/>
                  <a:gd name="T46" fmla="*/ 157 w 157"/>
                  <a:gd name="T47" fmla="*/ 113 h 130"/>
                  <a:gd name="T48" fmla="*/ 156 w 157"/>
                  <a:gd name="T49" fmla="*/ 96 h 130"/>
                  <a:gd name="T50" fmla="*/ 156 w 157"/>
                  <a:gd name="T51" fmla="*/ 9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57" h="130">
                    <a:moveTo>
                      <a:pt x="16" y="9"/>
                    </a:moveTo>
                    <a:lnTo>
                      <a:pt x="16" y="9"/>
                    </a:lnTo>
                    <a:cubicBezTo>
                      <a:pt x="12" y="5"/>
                      <a:pt x="9" y="2"/>
                      <a:pt x="5" y="0"/>
                    </a:cubicBezTo>
                    <a:cubicBezTo>
                      <a:pt x="3" y="1"/>
                      <a:pt x="1" y="3"/>
                      <a:pt x="0" y="4"/>
                    </a:cubicBezTo>
                    <a:cubicBezTo>
                      <a:pt x="4" y="3"/>
                      <a:pt x="10" y="5"/>
                      <a:pt x="16" y="9"/>
                    </a:cubicBezTo>
                    <a:lnTo>
                      <a:pt x="16" y="9"/>
                    </a:lnTo>
                    <a:close/>
                    <a:moveTo>
                      <a:pt x="156" y="96"/>
                    </a:moveTo>
                    <a:lnTo>
                      <a:pt x="156" y="96"/>
                    </a:lnTo>
                    <a:lnTo>
                      <a:pt x="136" y="92"/>
                    </a:lnTo>
                    <a:lnTo>
                      <a:pt x="131" y="82"/>
                    </a:lnTo>
                    <a:lnTo>
                      <a:pt x="121" y="74"/>
                    </a:lnTo>
                    <a:lnTo>
                      <a:pt x="111" y="74"/>
                    </a:lnTo>
                    <a:lnTo>
                      <a:pt x="103" y="63"/>
                    </a:lnTo>
                    <a:lnTo>
                      <a:pt x="88" y="61"/>
                    </a:lnTo>
                    <a:lnTo>
                      <a:pt x="84" y="50"/>
                    </a:lnTo>
                    <a:lnTo>
                      <a:pt x="86" y="38"/>
                    </a:lnTo>
                    <a:lnTo>
                      <a:pt x="82" y="32"/>
                    </a:lnTo>
                    <a:lnTo>
                      <a:pt x="67" y="29"/>
                    </a:lnTo>
                    <a:lnTo>
                      <a:pt x="61" y="21"/>
                    </a:lnTo>
                    <a:cubicBezTo>
                      <a:pt x="51" y="21"/>
                      <a:pt x="38" y="17"/>
                      <a:pt x="25" y="17"/>
                    </a:cubicBezTo>
                    <a:cubicBezTo>
                      <a:pt x="28" y="20"/>
                      <a:pt x="30" y="23"/>
                      <a:pt x="33" y="26"/>
                    </a:cubicBezTo>
                    <a:cubicBezTo>
                      <a:pt x="33" y="54"/>
                      <a:pt x="45" y="60"/>
                      <a:pt x="24" y="85"/>
                    </a:cubicBezTo>
                    <a:lnTo>
                      <a:pt x="32" y="109"/>
                    </a:lnTo>
                    <a:cubicBezTo>
                      <a:pt x="61" y="119"/>
                      <a:pt x="131" y="130"/>
                      <a:pt x="157" y="113"/>
                    </a:cubicBezTo>
                    <a:cubicBezTo>
                      <a:pt x="157" y="107"/>
                      <a:pt x="157" y="101"/>
                      <a:pt x="156" y="96"/>
                    </a:cubicBezTo>
                    <a:lnTo>
                      <a:pt x="156" y="9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7" name="Freeform 74">
                <a:extLst>
                  <a:ext uri="{FF2B5EF4-FFF2-40B4-BE49-F238E27FC236}">
                    <a16:creationId xmlns:a16="http://schemas.microsoft.com/office/drawing/2014/main" xmlns="" id="{096C9A8E-8208-4D6D-B002-5092329DF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1862"/>
                <a:ext cx="33" cy="45"/>
              </a:xfrm>
              <a:custGeom>
                <a:avLst/>
                <a:gdLst>
                  <a:gd name="T0" fmla="*/ 65 w 79"/>
                  <a:gd name="T1" fmla="*/ 11 h 100"/>
                  <a:gd name="T2" fmla="*/ 65 w 79"/>
                  <a:gd name="T3" fmla="*/ 11 h 100"/>
                  <a:gd name="T4" fmla="*/ 25 w 79"/>
                  <a:gd name="T5" fmla="*/ 24 h 100"/>
                  <a:gd name="T6" fmla="*/ 5 w 79"/>
                  <a:gd name="T7" fmla="*/ 28 h 100"/>
                  <a:gd name="T8" fmla="*/ 0 w 79"/>
                  <a:gd name="T9" fmla="*/ 44 h 100"/>
                  <a:gd name="T10" fmla="*/ 0 w 79"/>
                  <a:gd name="T11" fmla="*/ 53 h 100"/>
                  <a:gd name="T12" fmla="*/ 3 w 79"/>
                  <a:gd name="T13" fmla="*/ 58 h 100"/>
                  <a:gd name="T14" fmla="*/ 14 w 79"/>
                  <a:gd name="T15" fmla="*/ 64 h 100"/>
                  <a:gd name="T16" fmla="*/ 24 w 79"/>
                  <a:gd name="T17" fmla="*/ 74 h 100"/>
                  <a:gd name="T18" fmla="*/ 40 w 79"/>
                  <a:gd name="T19" fmla="*/ 81 h 100"/>
                  <a:gd name="T20" fmla="*/ 43 w 79"/>
                  <a:gd name="T21" fmla="*/ 95 h 100"/>
                  <a:gd name="T22" fmla="*/ 53 w 79"/>
                  <a:gd name="T23" fmla="*/ 100 h 100"/>
                  <a:gd name="T24" fmla="*/ 65 w 79"/>
                  <a:gd name="T25" fmla="*/ 1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65" y="11"/>
                    </a:moveTo>
                    <a:lnTo>
                      <a:pt x="65" y="11"/>
                    </a:lnTo>
                    <a:cubicBezTo>
                      <a:pt x="46" y="0"/>
                      <a:pt x="32" y="20"/>
                      <a:pt x="25" y="24"/>
                    </a:cubicBezTo>
                    <a:cubicBezTo>
                      <a:pt x="21" y="26"/>
                      <a:pt x="11" y="26"/>
                      <a:pt x="5" y="28"/>
                    </a:cubicBezTo>
                    <a:lnTo>
                      <a:pt x="0" y="44"/>
                    </a:lnTo>
                    <a:lnTo>
                      <a:pt x="0" y="53"/>
                    </a:lnTo>
                    <a:lnTo>
                      <a:pt x="3" y="58"/>
                    </a:lnTo>
                    <a:lnTo>
                      <a:pt x="14" y="64"/>
                    </a:lnTo>
                    <a:lnTo>
                      <a:pt x="24" y="74"/>
                    </a:lnTo>
                    <a:lnTo>
                      <a:pt x="40" y="81"/>
                    </a:lnTo>
                    <a:lnTo>
                      <a:pt x="43" y="95"/>
                    </a:lnTo>
                    <a:lnTo>
                      <a:pt x="53" y="100"/>
                    </a:lnTo>
                    <a:cubicBezTo>
                      <a:pt x="65" y="72"/>
                      <a:pt x="79" y="42"/>
                      <a:pt x="65" y="11"/>
                    </a:cubicBezTo>
                    <a:close/>
                  </a:path>
                </a:pathLst>
              </a:custGeom>
              <a:solidFill>
                <a:srgbClr val="FFFAC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8" name="Freeform 75">
                <a:extLst>
                  <a:ext uri="{FF2B5EF4-FFF2-40B4-BE49-F238E27FC236}">
                    <a16:creationId xmlns:a16="http://schemas.microsoft.com/office/drawing/2014/main" xmlns="" id="{E5C3A3B5-7703-4C4D-B746-B8494BA81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1862"/>
                <a:ext cx="33" cy="45"/>
              </a:xfrm>
              <a:custGeom>
                <a:avLst/>
                <a:gdLst>
                  <a:gd name="T0" fmla="*/ 65 w 79"/>
                  <a:gd name="T1" fmla="*/ 11 h 100"/>
                  <a:gd name="T2" fmla="*/ 65 w 79"/>
                  <a:gd name="T3" fmla="*/ 11 h 100"/>
                  <a:gd name="T4" fmla="*/ 25 w 79"/>
                  <a:gd name="T5" fmla="*/ 24 h 100"/>
                  <a:gd name="T6" fmla="*/ 5 w 79"/>
                  <a:gd name="T7" fmla="*/ 28 h 100"/>
                  <a:gd name="T8" fmla="*/ 0 w 79"/>
                  <a:gd name="T9" fmla="*/ 44 h 100"/>
                  <a:gd name="T10" fmla="*/ 0 w 79"/>
                  <a:gd name="T11" fmla="*/ 53 h 100"/>
                  <a:gd name="T12" fmla="*/ 3 w 79"/>
                  <a:gd name="T13" fmla="*/ 58 h 100"/>
                  <a:gd name="T14" fmla="*/ 14 w 79"/>
                  <a:gd name="T15" fmla="*/ 64 h 100"/>
                  <a:gd name="T16" fmla="*/ 24 w 79"/>
                  <a:gd name="T17" fmla="*/ 74 h 100"/>
                  <a:gd name="T18" fmla="*/ 40 w 79"/>
                  <a:gd name="T19" fmla="*/ 81 h 100"/>
                  <a:gd name="T20" fmla="*/ 43 w 79"/>
                  <a:gd name="T21" fmla="*/ 95 h 100"/>
                  <a:gd name="T22" fmla="*/ 53 w 79"/>
                  <a:gd name="T23" fmla="*/ 100 h 100"/>
                  <a:gd name="T24" fmla="*/ 65 w 79"/>
                  <a:gd name="T25" fmla="*/ 11 h 100"/>
                  <a:gd name="T26" fmla="*/ 65 w 79"/>
                  <a:gd name="T27" fmla="*/ 1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9" h="100">
                    <a:moveTo>
                      <a:pt x="65" y="11"/>
                    </a:moveTo>
                    <a:lnTo>
                      <a:pt x="65" y="11"/>
                    </a:lnTo>
                    <a:cubicBezTo>
                      <a:pt x="46" y="0"/>
                      <a:pt x="32" y="20"/>
                      <a:pt x="25" y="24"/>
                    </a:cubicBezTo>
                    <a:cubicBezTo>
                      <a:pt x="21" y="26"/>
                      <a:pt x="11" y="26"/>
                      <a:pt x="5" y="28"/>
                    </a:cubicBezTo>
                    <a:lnTo>
                      <a:pt x="0" y="44"/>
                    </a:lnTo>
                    <a:lnTo>
                      <a:pt x="0" y="53"/>
                    </a:lnTo>
                    <a:lnTo>
                      <a:pt x="3" y="58"/>
                    </a:lnTo>
                    <a:lnTo>
                      <a:pt x="14" y="64"/>
                    </a:lnTo>
                    <a:lnTo>
                      <a:pt x="24" y="74"/>
                    </a:lnTo>
                    <a:lnTo>
                      <a:pt x="40" y="81"/>
                    </a:lnTo>
                    <a:lnTo>
                      <a:pt x="43" y="95"/>
                    </a:lnTo>
                    <a:lnTo>
                      <a:pt x="53" y="100"/>
                    </a:lnTo>
                    <a:cubicBezTo>
                      <a:pt x="65" y="72"/>
                      <a:pt x="79" y="42"/>
                      <a:pt x="65" y="11"/>
                    </a:cubicBezTo>
                    <a:lnTo>
                      <a:pt x="65" y="1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99" name="Freeform 76">
                <a:extLst>
                  <a:ext uri="{FF2B5EF4-FFF2-40B4-BE49-F238E27FC236}">
                    <a16:creationId xmlns:a16="http://schemas.microsoft.com/office/drawing/2014/main" xmlns="" id="{0BC08CDB-8B0F-4068-BF91-7F53EF64B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1514"/>
                <a:ext cx="159" cy="364"/>
              </a:xfrm>
              <a:custGeom>
                <a:avLst/>
                <a:gdLst>
                  <a:gd name="T0" fmla="*/ 364 w 386"/>
                  <a:gd name="T1" fmla="*/ 606 h 812"/>
                  <a:gd name="T2" fmla="*/ 343 w 386"/>
                  <a:gd name="T3" fmla="*/ 605 h 812"/>
                  <a:gd name="T4" fmla="*/ 351 w 386"/>
                  <a:gd name="T5" fmla="*/ 519 h 812"/>
                  <a:gd name="T6" fmla="*/ 331 w 386"/>
                  <a:gd name="T7" fmla="*/ 428 h 812"/>
                  <a:gd name="T8" fmla="*/ 311 w 386"/>
                  <a:gd name="T9" fmla="*/ 366 h 812"/>
                  <a:gd name="T10" fmla="*/ 277 w 386"/>
                  <a:gd name="T11" fmla="*/ 271 h 812"/>
                  <a:gd name="T12" fmla="*/ 226 w 386"/>
                  <a:gd name="T13" fmla="*/ 257 h 812"/>
                  <a:gd name="T14" fmla="*/ 288 w 386"/>
                  <a:gd name="T15" fmla="*/ 252 h 812"/>
                  <a:gd name="T16" fmla="*/ 287 w 386"/>
                  <a:gd name="T17" fmla="*/ 235 h 812"/>
                  <a:gd name="T18" fmla="*/ 335 w 386"/>
                  <a:gd name="T19" fmla="*/ 182 h 812"/>
                  <a:gd name="T20" fmla="*/ 358 w 386"/>
                  <a:gd name="T21" fmla="*/ 133 h 812"/>
                  <a:gd name="T22" fmla="*/ 331 w 386"/>
                  <a:gd name="T23" fmla="*/ 125 h 812"/>
                  <a:gd name="T24" fmla="*/ 303 w 386"/>
                  <a:gd name="T25" fmla="*/ 110 h 812"/>
                  <a:gd name="T26" fmla="*/ 275 w 386"/>
                  <a:gd name="T27" fmla="*/ 96 h 812"/>
                  <a:gd name="T28" fmla="*/ 258 w 386"/>
                  <a:gd name="T29" fmla="*/ 88 h 812"/>
                  <a:gd name="T30" fmla="*/ 323 w 386"/>
                  <a:gd name="T31" fmla="*/ 49 h 812"/>
                  <a:gd name="T32" fmla="*/ 279 w 386"/>
                  <a:gd name="T33" fmla="*/ 33 h 812"/>
                  <a:gd name="T34" fmla="*/ 256 w 386"/>
                  <a:gd name="T35" fmla="*/ 21 h 812"/>
                  <a:gd name="T36" fmla="*/ 204 w 386"/>
                  <a:gd name="T37" fmla="*/ 41 h 812"/>
                  <a:gd name="T38" fmla="*/ 191 w 386"/>
                  <a:gd name="T39" fmla="*/ 60 h 812"/>
                  <a:gd name="T40" fmla="*/ 164 w 386"/>
                  <a:gd name="T41" fmla="*/ 141 h 812"/>
                  <a:gd name="T42" fmla="*/ 143 w 386"/>
                  <a:gd name="T43" fmla="*/ 162 h 812"/>
                  <a:gd name="T44" fmla="*/ 131 w 386"/>
                  <a:gd name="T45" fmla="*/ 194 h 812"/>
                  <a:gd name="T46" fmla="*/ 166 w 386"/>
                  <a:gd name="T47" fmla="*/ 201 h 812"/>
                  <a:gd name="T48" fmla="*/ 113 w 386"/>
                  <a:gd name="T49" fmla="*/ 293 h 812"/>
                  <a:gd name="T50" fmla="*/ 153 w 386"/>
                  <a:gd name="T51" fmla="*/ 253 h 812"/>
                  <a:gd name="T52" fmla="*/ 162 w 386"/>
                  <a:gd name="T53" fmla="*/ 270 h 812"/>
                  <a:gd name="T54" fmla="*/ 139 w 386"/>
                  <a:gd name="T55" fmla="*/ 310 h 812"/>
                  <a:gd name="T56" fmla="*/ 145 w 386"/>
                  <a:gd name="T57" fmla="*/ 352 h 812"/>
                  <a:gd name="T58" fmla="*/ 163 w 386"/>
                  <a:gd name="T59" fmla="*/ 367 h 812"/>
                  <a:gd name="T60" fmla="*/ 172 w 386"/>
                  <a:gd name="T61" fmla="*/ 372 h 812"/>
                  <a:gd name="T62" fmla="*/ 227 w 386"/>
                  <a:gd name="T63" fmla="*/ 372 h 812"/>
                  <a:gd name="T64" fmla="*/ 221 w 386"/>
                  <a:gd name="T65" fmla="*/ 445 h 812"/>
                  <a:gd name="T66" fmla="*/ 209 w 386"/>
                  <a:gd name="T67" fmla="*/ 482 h 812"/>
                  <a:gd name="T68" fmla="*/ 139 w 386"/>
                  <a:gd name="T69" fmla="*/ 510 h 812"/>
                  <a:gd name="T70" fmla="*/ 118 w 386"/>
                  <a:gd name="T71" fmla="*/ 485 h 812"/>
                  <a:gd name="T72" fmla="*/ 94 w 386"/>
                  <a:gd name="T73" fmla="*/ 543 h 812"/>
                  <a:gd name="T74" fmla="*/ 31 w 386"/>
                  <a:gd name="T75" fmla="*/ 606 h 812"/>
                  <a:gd name="T76" fmla="*/ 46 w 386"/>
                  <a:gd name="T77" fmla="*/ 633 h 812"/>
                  <a:gd name="T78" fmla="*/ 48 w 386"/>
                  <a:gd name="T79" fmla="*/ 643 h 812"/>
                  <a:gd name="T80" fmla="*/ 73 w 386"/>
                  <a:gd name="T81" fmla="*/ 633 h 812"/>
                  <a:gd name="T82" fmla="*/ 122 w 386"/>
                  <a:gd name="T83" fmla="*/ 693 h 812"/>
                  <a:gd name="T84" fmla="*/ 171 w 386"/>
                  <a:gd name="T85" fmla="*/ 671 h 812"/>
                  <a:gd name="T86" fmla="*/ 72 w 386"/>
                  <a:gd name="T87" fmla="*/ 691 h 812"/>
                  <a:gd name="T88" fmla="*/ 12 w 386"/>
                  <a:gd name="T89" fmla="*/ 737 h 812"/>
                  <a:gd name="T90" fmla="*/ 42 w 386"/>
                  <a:gd name="T91" fmla="*/ 762 h 812"/>
                  <a:gd name="T92" fmla="*/ 88 w 386"/>
                  <a:gd name="T93" fmla="*/ 767 h 812"/>
                  <a:gd name="T94" fmla="*/ 209 w 386"/>
                  <a:gd name="T95" fmla="*/ 778 h 812"/>
                  <a:gd name="T96" fmla="*/ 218 w 386"/>
                  <a:gd name="T97" fmla="*/ 785 h 812"/>
                  <a:gd name="T98" fmla="*/ 252 w 386"/>
                  <a:gd name="T99" fmla="*/ 788 h 812"/>
                  <a:gd name="T100" fmla="*/ 331 w 386"/>
                  <a:gd name="T101" fmla="*/ 797 h 812"/>
                  <a:gd name="T102" fmla="*/ 378 w 386"/>
                  <a:gd name="T103" fmla="*/ 759 h 812"/>
                  <a:gd name="T104" fmla="*/ 351 w 386"/>
                  <a:gd name="T105" fmla="*/ 735 h 812"/>
                  <a:gd name="T106" fmla="*/ 368 w 386"/>
                  <a:gd name="T107" fmla="*/ 720 h 812"/>
                  <a:gd name="T108" fmla="*/ 365 w 386"/>
                  <a:gd name="T109" fmla="*/ 67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6" h="812">
                    <a:moveTo>
                      <a:pt x="364" y="606"/>
                    </a:moveTo>
                    <a:lnTo>
                      <a:pt x="364" y="606"/>
                    </a:lnTo>
                    <a:cubicBezTo>
                      <a:pt x="361" y="608"/>
                      <a:pt x="358" y="609"/>
                      <a:pt x="350" y="613"/>
                    </a:cubicBezTo>
                    <a:lnTo>
                      <a:pt x="343" y="605"/>
                    </a:lnTo>
                    <a:cubicBezTo>
                      <a:pt x="350" y="586"/>
                      <a:pt x="380" y="574"/>
                      <a:pt x="344" y="521"/>
                    </a:cubicBezTo>
                    <a:lnTo>
                      <a:pt x="351" y="519"/>
                    </a:lnTo>
                    <a:cubicBezTo>
                      <a:pt x="345" y="492"/>
                      <a:pt x="354" y="500"/>
                      <a:pt x="355" y="487"/>
                    </a:cubicBezTo>
                    <a:cubicBezTo>
                      <a:pt x="356" y="467"/>
                      <a:pt x="337" y="447"/>
                      <a:pt x="331" y="428"/>
                    </a:cubicBezTo>
                    <a:lnTo>
                      <a:pt x="315" y="429"/>
                    </a:lnTo>
                    <a:cubicBezTo>
                      <a:pt x="311" y="379"/>
                      <a:pt x="318" y="411"/>
                      <a:pt x="311" y="366"/>
                    </a:cubicBezTo>
                    <a:cubicBezTo>
                      <a:pt x="308" y="344"/>
                      <a:pt x="320" y="326"/>
                      <a:pt x="302" y="310"/>
                    </a:cubicBezTo>
                    <a:cubicBezTo>
                      <a:pt x="267" y="277"/>
                      <a:pt x="312" y="310"/>
                      <a:pt x="277" y="271"/>
                    </a:cubicBezTo>
                    <a:cubicBezTo>
                      <a:pt x="265" y="274"/>
                      <a:pt x="270" y="271"/>
                      <a:pt x="260" y="281"/>
                    </a:cubicBezTo>
                    <a:cubicBezTo>
                      <a:pt x="244" y="268"/>
                      <a:pt x="248" y="275"/>
                      <a:pt x="226" y="257"/>
                    </a:cubicBezTo>
                    <a:cubicBezTo>
                      <a:pt x="239" y="263"/>
                      <a:pt x="243" y="268"/>
                      <a:pt x="257" y="261"/>
                    </a:cubicBezTo>
                    <a:cubicBezTo>
                      <a:pt x="276" y="251"/>
                      <a:pt x="261" y="270"/>
                      <a:pt x="288" y="252"/>
                    </a:cubicBezTo>
                    <a:lnTo>
                      <a:pt x="285" y="250"/>
                    </a:lnTo>
                    <a:cubicBezTo>
                      <a:pt x="285" y="242"/>
                      <a:pt x="285" y="243"/>
                      <a:pt x="287" y="235"/>
                    </a:cubicBezTo>
                    <a:lnTo>
                      <a:pt x="268" y="231"/>
                    </a:lnTo>
                    <a:cubicBezTo>
                      <a:pt x="285" y="220"/>
                      <a:pt x="311" y="236"/>
                      <a:pt x="335" y="182"/>
                    </a:cubicBezTo>
                    <a:cubicBezTo>
                      <a:pt x="346" y="158"/>
                      <a:pt x="353" y="167"/>
                      <a:pt x="358" y="147"/>
                    </a:cubicBezTo>
                    <a:lnTo>
                      <a:pt x="358" y="133"/>
                    </a:lnTo>
                    <a:cubicBezTo>
                      <a:pt x="350" y="128"/>
                      <a:pt x="350" y="129"/>
                      <a:pt x="336" y="130"/>
                    </a:cubicBezTo>
                    <a:lnTo>
                      <a:pt x="331" y="125"/>
                    </a:lnTo>
                    <a:cubicBezTo>
                      <a:pt x="314" y="125"/>
                      <a:pt x="320" y="126"/>
                      <a:pt x="305" y="122"/>
                    </a:cubicBezTo>
                    <a:lnTo>
                      <a:pt x="303" y="110"/>
                    </a:lnTo>
                    <a:cubicBezTo>
                      <a:pt x="287" y="111"/>
                      <a:pt x="249" y="121"/>
                      <a:pt x="236" y="113"/>
                    </a:cubicBezTo>
                    <a:cubicBezTo>
                      <a:pt x="256" y="100"/>
                      <a:pt x="250" y="104"/>
                      <a:pt x="275" y="96"/>
                    </a:cubicBezTo>
                    <a:lnTo>
                      <a:pt x="259" y="92"/>
                    </a:lnTo>
                    <a:lnTo>
                      <a:pt x="258" y="88"/>
                    </a:lnTo>
                    <a:cubicBezTo>
                      <a:pt x="287" y="66"/>
                      <a:pt x="285" y="78"/>
                      <a:pt x="293" y="74"/>
                    </a:cubicBezTo>
                    <a:cubicBezTo>
                      <a:pt x="300" y="70"/>
                      <a:pt x="289" y="68"/>
                      <a:pt x="323" y="49"/>
                    </a:cubicBezTo>
                    <a:lnTo>
                      <a:pt x="324" y="28"/>
                    </a:lnTo>
                    <a:cubicBezTo>
                      <a:pt x="304" y="28"/>
                      <a:pt x="299" y="30"/>
                      <a:pt x="279" y="33"/>
                    </a:cubicBezTo>
                    <a:lnTo>
                      <a:pt x="272" y="22"/>
                    </a:lnTo>
                    <a:lnTo>
                      <a:pt x="256" y="21"/>
                    </a:lnTo>
                    <a:lnTo>
                      <a:pt x="246" y="0"/>
                    </a:lnTo>
                    <a:cubicBezTo>
                      <a:pt x="200" y="29"/>
                      <a:pt x="230" y="24"/>
                      <a:pt x="204" y="41"/>
                    </a:cubicBezTo>
                    <a:lnTo>
                      <a:pt x="202" y="61"/>
                    </a:lnTo>
                    <a:lnTo>
                      <a:pt x="191" y="60"/>
                    </a:lnTo>
                    <a:cubicBezTo>
                      <a:pt x="171" y="90"/>
                      <a:pt x="195" y="73"/>
                      <a:pt x="165" y="92"/>
                    </a:cubicBezTo>
                    <a:cubicBezTo>
                      <a:pt x="173" y="125"/>
                      <a:pt x="174" y="114"/>
                      <a:pt x="164" y="141"/>
                    </a:cubicBezTo>
                    <a:lnTo>
                      <a:pt x="154" y="142"/>
                    </a:lnTo>
                    <a:lnTo>
                      <a:pt x="143" y="162"/>
                    </a:lnTo>
                    <a:lnTo>
                      <a:pt x="133" y="164"/>
                    </a:lnTo>
                    <a:cubicBezTo>
                      <a:pt x="122" y="181"/>
                      <a:pt x="124" y="183"/>
                      <a:pt x="131" y="194"/>
                    </a:cubicBezTo>
                    <a:cubicBezTo>
                      <a:pt x="153" y="187"/>
                      <a:pt x="150" y="186"/>
                      <a:pt x="169" y="187"/>
                    </a:cubicBezTo>
                    <a:lnTo>
                      <a:pt x="166" y="201"/>
                    </a:lnTo>
                    <a:lnTo>
                      <a:pt x="147" y="197"/>
                    </a:lnTo>
                    <a:cubicBezTo>
                      <a:pt x="142" y="221"/>
                      <a:pt x="123" y="267"/>
                      <a:pt x="113" y="293"/>
                    </a:cubicBezTo>
                    <a:cubicBezTo>
                      <a:pt x="143" y="258"/>
                      <a:pt x="121" y="264"/>
                      <a:pt x="144" y="243"/>
                    </a:cubicBezTo>
                    <a:lnTo>
                      <a:pt x="153" y="253"/>
                    </a:lnTo>
                    <a:lnTo>
                      <a:pt x="176" y="240"/>
                    </a:lnTo>
                    <a:cubicBezTo>
                      <a:pt x="167" y="272"/>
                      <a:pt x="163" y="265"/>
                      <a:pt x="162" y="270"/>
                    </a:cubicBezTo>
                    <a:cubicBezTo>
                      <a:pt x="159" y="281"/>
                      <a:pt x="171" y="277"/>
                      <a:pt x="155" y="307"/>
                    </a:cubicBezTo>
                    <a:lnTo>
                      <a:pt x="139" y="310"/>
                    </a:lnTo>
                    <a:cubicBezTo>
                      <a:pt x="129" y="329"/>
                      <a:pt x="131" y="322"/>
                      <a:pt x="127" y="342"/>
                    </a:cubicBezTo>
                    <a:cubicBezTo>
                      <a:pt x="135" y="345"/>
                      <a:pt x="138" y="347"/>
                      <a:pt x="145" y="352"/>
                    </a:cubicBezTo>
                    <a:lnTo>
                      <a:pt x="142" y="365"/>
                    </a:lnTo>
                    <a:lnTo>
                      <a:pt x="163" y="367"/>
                    </a:lnTo>
                    <a:lnTo>
                      <a:pt x="160" y="351"/>
                    </a:lnTo>
                    <a:lnTo>
                      <a:pt x="172" y="372"/>
                    </a:lnTo>
                    <a:cubicBezTo>
                      <a:pt x="199" y="366"/>
                      <a:pt x="186" y="359"/>
                      <a:pt x="227" y="365"/>
                    </a:cubicBezTo>
                    <a:lnTo>
                      <a:pt x="227" y="372"/>
                    </a:lnTo>
                    <a:cubicBezTo>
                      <a:pt x="179" y="372"/>
                      <a:pt x="175" y="435"/>
                      <a:pt x="214" y="435"/>
                    </a:cubicBezTo>
                    <a:lnTo>
                      <a:pt x="221" y="445"/>
                    </a:lnTo>
                    <a:cubicBezTo>
                      <a:pt x="205" y="460"/>
                      <a:pt x="210" y="452"/>
                      <a:pt x="202" y="474"/>
                    </a:cubicBezTo>
                    <a:lnTo>
                      <a:pt x="209" y="482"/>
                    </a:lnTo>
                    <a:cubicBezTo>
                      <a:pt x="186" y="489"/>
                      <a:pt x="192" y="507"/>
                      <a:pt x="194" y="522"/>
                    </a:cubicBezTo>
                    <a:cubicBezTo>
                      <a:pt x="159" y="514"/>
                      <a:pt x="184" y="510"/>
                      <a:pt x="139" y="510"/>
                    </a:cubicBezTo>
                    <a:lnTo>
                      <a:pt x="139" y="501"/>
                    </a:lnTo>
                    <a:lnTo>
                      <a:pt x="118" y="485"/>
                    </a:lnTo>
                    <a:cubicBezTo>
                      <a:pt x="107" y="505"/>
                      <a:pt x="108" y="497"/>
                      <a:pt x="111" y="518"/>
                    </a:cubicBezTo>
                    <a:cubicBezTo>
                      <a:pt x="95" y="530"/>
                      <a:pt x="100" y="523"/>
                      <a:pt x="94" y="543"/>
                    </a:cubicBezTo>
                    <a:cubicBezTo>
                      <a:pt x="101" y="544"/>
                      <a:pt x="115" y="546"/>
                      <a:pt x="112" y="561"/>
                    </a:cubicBezTo>
                    <a:cubicBezTo>
                      <a:pt x="104" y="604"/>
                      <a:pt x="64" y="600"/>
                      <a:pt x="31" y="606"/>
                    </a:cubicBezTo>
                    <a:cubicBezTo>
                      <a:pt x="28" y="619"/>
                      <a:pt x="28" y="613"/>
                      <a:pt x="32" y="628"/>
                    </a:cubicBezTo>
                    <a:cubicBezTo>
                      <a:pt x="39" y="629"/>
                      <a:pt x="41" y="629"/>
                      <a:pt x="46" y="633"/>
                    </a:cubicBezTo>
                    <a:lnTo>
                      <a:pt x="43" y="640"/>
                    </a:lnTo>
                    <a:lnTo>
                      <a:pt x="48" y="643"/>
                    </a:lnTo>
                    <a:cubicBezTo>
                      <a:pt x="63" y="639"/>
                      <a:pt x="62" y="640"/>
                      <a:pt x="67" y="631"/>
                    </a:cubicBezTo>
                    <a:lnTo>
                      <a:pt x="73" y="633"/>
                    </a:lnTo>
                    <a:lnTo>
                      <a:pt x="74" y="641"/>
                    </a:lnTo>
                    <a:cubicBezTo>
                      <a:pt x="116" y="669"/>
                      <a:pt x="76" y="652"/>
                      <a:pt x="122" y="693"/>
                    </a:cubicBezTo>
                    <a:lnTo>
                      <a:pt x="137" y="676"/>
                    </a:lnTo>
                    <a:cubicBezTo>
                      <a:pt x="164" y="681"/>
                      <a:pt x="140" y="674"/>
                      <a:pt x="171" y="671"/>
                    </a:cubicBezTo>
                    <a:lnTo>
                      <a:pt x="145" y="692"/>
                    </a:lnTo>
                    <a:cubicBezTo>
                      <a:pt x="110" y="726"/>
                      <a:pt x="103" y="691"/>
                      <a:pt x="72" y="691"/>
                    </a:cubicBezTo>
                    <a:cubicBezTo>
                      <a:pt x="61" y="708"/>
                      <a:pt x="63" y="707"/>
                      <a:pt x="41" y="704"/>
                    </a:cubicBezTo>
                    <a:cubicBezTo>
                      <a:pt x="27" y="722"/>
                      <a:pt x="27" y="721"/>
                      <a:pt x="12" y="737"/>
                    </a:cubicBezTo>
                    <a:cubicBezTo>
                      <a:pt x="10" y="745"/>
                      <a:pt x="6" y="755"/>
                      <a:pt x="0" y="765"/>
                    </a:cubicBezTo>
                    <a:cubicBezTo>
                      <a:pt x="11" y="756"/>
                      <a:pt x="8" y="759"/>
                      <a:pt x="42" y="762"/>
                    </a:cubicBezTo>
                    <a:cubicBezTo>
                      <a:pt x="61" y="786"/>
                      <a:pt x="39" y="774"/>
                      <a:pt x="68" y="790"/>
                    </a:cubicBezTo>
                    <a:lnTo>
                      <a:pt x="88" y="767"/>
                    </a:lnTo>
                    <a:cubicBezTo>
                      <a:pt x="128" y="727"/>
                      <a:pt x="143" y="798"/>
                      <a:pt x="173" y="764"/>
                    </a:cubicBezTo>
                    <a:cubicBezTo>
                      <a:pt x="190" y="772"/>
                      <a:pt x="191" y="772"/>
                      <a:pt x="209" y="778"/>
                    </a:cubicBezTo>
                    <a:lnTo>
                      <a:pt x="209" y="789"/>
                    </a:lnTo>
                    <a:lnTo>
                      <a:pt x="218" y="785"/>
                    </a:lnTo>
                    <a:lnTo>
                      <a:pt x="222" y="771"/>
                    </a:lnTo>
                    <a:cubicBezTo>
                      <a:pt x="235" y="771"/>
                      <a:pt x="234" y="774"/>
                      <a:pt x="252" y="788"/>
                    </a:cubicBezTo>
                    <a:lnTo>
                      <a:pt x="278" y="782"/>
                    </a:lnTo>
                    <a:cubicBezTo>
                      <a:pt x="303" y="803"/>
                      <a:pt x="308" y="812"/>
                      <a:pt x="331" y="797"/>
                    </a:cubicBezTo>
                    <a:cubicBezTo>
                      <a:pt x="365" y="776"/>
                      <a:pt x="359" y="795"/>
                      <a:pt x="379" y="771"/>
                    </a:cubicBezTo>
                    <a:lnTo>
                      <a:pt x="378" y="759"/>
                    </a:lnTo>
                    <a:cubicBezTo>
                      <a:pt x="352" y="744"/>
                      <a:pt x="371" y="765"/>
                      <a:pt x="336" y="740"/>
                    </a:cubicBezTo>
                    <a:cubicBezTo>
                      <a:pt x="344" y="734"/>
                      <a:pt x="339" y="735"/>
                      <a:pt x="351" y="735"/>
                    </a:cubicBezTo>
                    <a:lnTo>
                      <a:pt x="363" y="717"/>
                    </a:lnTo>
                    <a:lnTo>
                      <a:pt x="368" y="720"/>
                    </a:lnTo>
                    <a:cubicBezTo>
                      <a:pt x="377" y="709"/>
                      <a:pt x="379" y="707"/>
                      <a:pt x="384" y="706"/>
                    </a:cubicBezTo>
                    <a:cubicBezTo>
                      <a:pt x="376" y="700"/>
                      <a:pt x="372" y="692"/>
                      <a:pt x="365" y="679"/>
                    </a:cubicBezTo>
                    <a:cubicBezTo>
                      <a:pt x="386" y="632"/>
                      <a:pt x="371" y="629"/>
                      <a:pt x="364" y="606"/>
                    </a:cubicBezTo>
                    <a:close/>
                  </a:path>
                </a:pathLst>
              </a:custGeom>
              <a:solidFill>
                <a:srgbClr val="A4C02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0" name="Freeform 77">
                <a:extLst>
                  <a:ext uri="{FF2B5EF4-FFF2-40B4-BE49-F238E27FC236}">
                    <a16:creationId xmlns:a16="http://schemas.microsoft.com/office/drawing/2014/main" xmlns="" id="{A9AFC235-06F7-4C6C-8F86-721985539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4" y="1514"/>
                <a:ext cx="159" cy="364"/>
              </a:xfrm>
              <a:custGeom>
                <a:avLst/>
                <a:gdLst>
                  <a:gd name="T0" fmla="*/ 364 w 386"/>
                  <a:gd name="T1" fmla="*/ 606 h 812"/>
                  <a:gd name="T2" fmla="*/ 343 w 386"/>
                  <a:gd name="T3" fmla="*/ 605 h 812"/>
                  <a:gd name="T4" fmla="*/ 351 w 386"/>
                  <a:gd name="T5" fmla="*/ 519 h 812"/>
                  <a:gd name="T6" fmla="*/ 331 w 386"/>
                  <a:gd name="T7" fmla="*/ 428 h 812"/>
                  <a:gd name="T8" fmla="*/ 311 w 386"/>
                  <a:gd name="T9" fmla="*/ 366 h 812"/>
                  <a:gd name="T10" fmla="*/ 277 w 386"/>
                  <a:gd name="T11" fmla="*/ 271 h 812"/>
                  <a:gd name="T12" fmla="*/ 226 w 386"/>
                  <a:gd name="T13" fmla="*/ 257 h 812"/>
                  <a:gd name="T14" fmla="*/ 288 w 386"/>
                  <a:gd name="T15" fmla="*/ 252 h 812"/>
                  <a:gd name="T16" fmla="*/ 287 w 386"/>
                  <a:gd name="T17" fmla="*/ 235 h 812"/>
                  <a:gd name="T18" fmla="*/ 335 w 386"/>
                  <a:gd name="T19" fmla="*/ 182 h 812"/>
                  <a:gd name="T20" fmla="*/ 358 w 386"/>
                  <a:gd name="T21" fmla="*/ 133 h 812"/>
                  <a:gd name="T22" fmla="*/ 331 w 386"/>
                  <a:gd name="T23" fmla="*/ 125 h 812"/>
                  <a:gd name="T24" fmla="*/ 303 w 386"/>
                  <a:gd name="T25" fmla="*/ 110 h 812"/>
                  <a:gd name="T26" fmla="*/ 275 w 386"/>
                  <a:gd name="T27" fmla="*/ 96 h 812"/>
                  <a:gd name="T28" fmla="*/ 258 w 386"/>
                  <a:gd name="T29" fmla="*/ 88 h 812"/>
                  <a:gd name="T30" fmla="*/ 323 w 386"/>
                  <a:gd name="T31" fmla="*/ 49 h 812"/>
                  <a:gd name="T32" fmla="*/ 279 w 386"/>
                  <a:gd name="T33" fmla="*/ 33 h 812"/>
                  <a:gd name="T34" fmla="*/ 256 w 386"/>
                  <a:gd name="T35" fmla="*/ 21 h 812"/>
                  <a:gd name="T36" fmla="*/ 204 w 386"/>
                  <a:gd name="T37" fmla="*/ 41 h 812"/>
                  <a:gd name="T38" fmla="*/ 191 w 386"/>
                  <a:gd name="T39" fmla="*/ 60 h 812"/>
                  <a:gd name="T40" fmla="*/ 164 w 386"/>
                  <a:gd name="T41" fmla="*/ 141 h 812"/>
                  <a:gd name="T42" fmla="*/ 143 w 386"/>
                  <a:gd name="T43" fmla="*/ 162 h 812"/>
                  <a:gd name="T44" fmla="*/ 131 w 386"/>
                  <a:gd name="T45" fmla="*/ 194 h 812"/>
                  <a:gd name="T46" fmla="*/ 166 w 386"/>
                  <a:gd name="T47" fmla="*/ 201 h 812"/>
                  <a:gd name="T48" fmla="*/ 113 w 386"/>
                  <a:gd name="T49" fmla="*/ 293 h 812"/>
                  <a:gd name="T50" fmla="*/ 153 w 386"/>
                  <a:gd name="T51" fmla="*/ 253 h 812"/>
                  <a:gd name="T52" fmla="*/ 162 w 386"/>
                  <a:gd name="T53" fmla="*/ 270 h 812"/>
                  <a:gd name="T54" fmla="*/ 139 w 386"/>
                  <a:gd name="T55" fmla="*/ 310 h 812"/>
                  <a:gd name="T56" fmla="*/ 145 w 386"/>
                  <a:gd name="T57" fmla="*/ 352 h 812"/>
                  <a:gd name="T58" fmla="*/ 163 w 386"/>
                  <a:gd name="T59" fmla="*/ 367 h 812"/>
                  <a:gd name="T60" fmla="*/ 172 w 386"/>
                  <a:gd name="T61" fmla="*/ 372 h 812"/>
                  <a:gd name="T62" fmla="*/ 227 w 386"/>
                  <a:gd name="T63" fmla="*/ 372 h 812"/>
                  <a:gd name="T64" fmla="*/ 221 w 386"/>
                  <a:gd name="T65" fmla="*/ 445 h 812"/>
                  <a:gd name="T66" fmla="*/ 209 w 386"/>
                  <a:gd name="T67" fmla="*/ 482 h 812"/>
                  <a:gd name="T68" fmla="*/ 139 w 386"/>
                  <a:gd name="T69" fmla="*/ 510 h 812"/>
                  <a:gd name="T70" fmla="*/ 118 w 386"/>
                  <a:gd name="T71" fmla="*/ 485 h 812"/>
                  <a:gd name="T72" fmla="*/ 94 w 386"/>
                  <a:gd name="T73" fmla="*/ 543 h 812"/>
                  <a:gd name="T74" fmla="*/ 31 w 386"/>
                  <a:gd name="T75" fmla="*/ 606 h 812"/>
                  <a:gd name="T76" fmla="*/ 46 w 386"/>
                  <a:gd name="T77" fmla="*/ 633 h 812"/>
                  <a:gd name="T78" fmla="*/ 48 w 386"/>
                  <a:gd name="T79" fmla="*/ 643 h 812"/>
                  <a:gd name="T80" fmla="*/ 73 w 386"/>
                  <a:gd name="T81" fmla="*/ 633 h 812"/>
                  <a:gd name="T82" fmla="*/ 122 w 386"/>
                  <a:gd name="T83" fmla="*/ 693 h 812"/>
                  <a:gd name="T84" fmla="*/ 171 w 386"/>
                  <a:gd name="T85" fmla="*/ 671 h 812"/>
                  <a:gd name="T86" fmla="*/ 72 w 386"/>
                  <a:gd name="T87" fmla="*/ 691 h 812"/>
                  <a:gd name="T88" fmla="*/ 12 w 386"/>
                  <a:gd name="T89" fmla="*/ 737 h 812"/>
                  <a:gd name="T90" fmla="*/ 42 w 386"/>
                  <a:gd name="T91" fmla="*/ 762 h 812"/>
                  <a:gd name="T92" fmla="*/ 88 w 386"/>
                  <a:gd name="T93" fmla="*/ 767 h 812"/>
                  <a:gd name="T94" fmla="*/ 209 w 386"/>
                  <a:gd name="T95" fmla="*/ 778 h 812"/>
                  <a:gd name="T96" fmla="*/ 218 w 386"/>
                  <a:gd name="T97" fmla="*/ 785 h 812"/>
                  <a:gd name="T98" fmla="*/ 252 w 386"/>
                  <a:gd name="T99" fmla="*/ 788 h 812"/>
                  <a:gd name="T100" fmla="*/ 331 w 386"/>
                  <a:gd name="T101" fmla="*/ 797 h 812"/>
                  <a:gd name="T102" fmla="*/ 378 w 386"/>
                  <a:gd name="T103" fmla="*/ 759 h 812"/>
                  <a:gd name="T104" fmla="*/ 351 w 386"/>
                  <a:gd name="T105" fmla="*/ 735 h 812"/>
                  <a:gd name="T106" fmla="*/ 368 w 386"/>
                  <a:gd name="T107" fmla="*/ 720 h 812"/>
                  <a:gd name="T108" fmla="*/ 365 w 386"/>
                  <a:gd name="T109" fmla="*/ 679 h 812"/>
                  <a:gd name="T110" fmla="*/ 364 w 386"/>
                  <a:gd name="T111" fmla="*/ 606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86" h="812">
                    <a:moveTo>
                      <a:pt x="364" y="606"/>
                    </a:moveTo>
                    <a:lnTo>
                      <a:pt x="364" y="606"/>
                    </a:lnTo>
                    <a:cubicBezTo>
                      <a:pt x="361" y="608"/>
                      <a:pt x="358" y="609"/>
                      <a:pt x="350" y="613"/>
                    </a:cubicBezTo>
                    <a:lnTo>
                      <a:pt x="343" y="605"/>
                    </a:lnTo>
                    <a:cubicBezTo>
                      <a:pt x="350" y="586"/>
                      <a:pt x="380" y="574"/>
                      <a:pt x="344" y="521"/>
                    </a:cubicBezTo>
                    <a:lnTo>
                      <a:pt x="351" y="519"/>
                    </a:lnTo>
                    <a:cubicBezTo>
                      <a:pt x="345" y="492"/>
                      <a:pt x="354" y="500"/>
                      <a:pt x="355" y="487"/>
                    </a:cubicBezTo>
                    <a:cubicBezTo>
                      <a:pt x="356" y="467"/>
                      <a:pt x="337" y="447"/>
                      <a:pt x="331" y="428"/>
                    </a:cubicBezTo>
                    <a:lnTo>
                      <a:pt x="315" y="429"/>
                    </a:lnTo>
                    <a:cubicBezTo>
                      <a:pt x="311" y="379"/>
                      <a:pt x="318" y="411"/>
                      <a:pt x="311" y="366"/>
                    </a:cubicBezTo>
                    <a:cubicBezTo>
                      <a:pt x="308" y="344"/>
                      <a:pt x="320" y="326"/>
                      <a:pt x="302" y="310"/>
                    </a:cubicBezTo>
                    <a:cubicBezTo>
                      <a:pt x="267" y="277"/>
                      <a:pt x="312" y="310"/>
                      <a:pt x="277" y="271"/>
                    </a:cubicBezTo>
                    <a:cubicBezTo>
                      <a:pt x="265" y="274"/>
                      <a:pt x="270" y="271"/>
                      <a:pt x="260" y="281"/>
                    </a:cubicBezTo>
                    <a:cubicBezTo>
                      <a:pt x="244" y="268"/>
                      <a:pt x="248" y="275"/>
                      <a:pt x="226" y="257"/>
                    </a:cubicBezTo>
                    <a:cubicBezTo>
                      <a:pt x="239" y="263"/>
                      <a:pt x="243" y="268"/>
                      <a:pt x="257" y="261"/>
                    </a:cubicBezTo>
                    <a:cubicBezTo>
                      <a:pt x="276" y="251"/>
                      <a:pt x="261" y="270"/>
                      <a:pt x="288" y="252"/>
                    </a:cubicBezTo>
                    <a:lnTo>
                      <a:pt x="285" y="250"/>
                    </a:lnTo>
                    <a:cubicBezTo>
                      <a:pt x="285" y="242"/>
                      <a:pt x="285" y="243"/>
                      <a:pt x="287" y="235"/>
                    </a:cubicBezTo>
                    <a:lnTo>
                      <a:pt x="268" y="231"/>
                    </a:lnTo>
                    <a:cubicBezTo>
                      <a:pt x="285" y="220"/>
                      <a:pt x="311" y="236"/>
                      <a:pt x="335" y="182"/>
                    </a:cubicBezTo>
                    <a:cubicBezTo>
                      <a:pt x="346" y="158"/>
                      <a:pt x="353" y="167"/>
                      <a:pt x="358" y="147"/>
                    </a:cubicBezTo>
                    <a:lnTo>
                      <a:pt x="358" y="133"/>
                    </a:lnTo>
                    <a:cubicBezTo>
                      <a:pt x="350" y="128"/>
                      <a:pt x="350" y="129"/>
                      <a:pt x="336" y="130"/>
                    </a:cubicBezTo>
                    <a:lnTo>
                      <a:pt x="331" y="125"/>
                    </a:lnTo>
                    <a:cubicBezTo>
                      <a:pt x="314" y="125"/>
                      <a:pt x="320" y="126"/>
                      <a:pt x="305" y="122"/>
                    </a:cubicBezTo>
                    <a:lnTo>
                      <a:pt x="303" y="110"/>
                    </a:lnTo>
                    <a:cubicBezTo>
                      <a:pt x="287" y="111"/>
                      <a:pt x="249" y="121"/>
                      <a:pt x="236" y="113"/>
                    </a:cubicBezTo>
                    <a:cubicBezTo>
                      <a:pt x="256" y="100"/>
                      <a:pt x="250" y="104"/>
                      <a:pt x="275" y="96"/>
                    </a:cubicBezTo>
                    <a:lnTo>
                      <a:pt x="259" y="92"/>
                    </a:lnTo>
                    <a:lnTo>
                      <a:pt x="258" y="88"/>
                    </a:lnTo>
                    <a:cubicBezTo>
                      <a:pt x="287" y="66"/>
                      <a:pt x="285" y="78"/>
                      <a:pt x="293" y="74"/>
                    </a:cubicBezTo>
                    <a:cubicBezTo>
                      <a:pt x="300" y="70"/>
                      <a:pt x="289" y="68"/>
                      <a:pt x="323" y="49"/>
                    </a:cubicBezTo>
                    <a:lnTo>
                      <a:pt x="324" y="28"/>
                    </a:lnTo>
                    <a:cubicBezTo>
                      <a:pt x="304" y="28"/>
                      <a:pt x="299" y="30"/>
                      <a:pt x="279" y="33"/>
                    </a:cubicBezTo>
                    <a:lnTo>
                      <a:pt x="272" y="22"/>
                    </a:lnTo>
                    <a:lnTo>
                      <a:pt x="256" y="21"/>
                    </a:lnTo>
                    <a:lnTo>
                      <a:pt x="246" y="0"/>
                    </a:lnTo>
                    <a:cubicBezTo>
                      <a:pt x="200" y="29"/>
                      <a:pt x="230" y="24"/>
                      <a:pt x="204" y="41"/>
                    </a:cubicBezTo>
                    <a:lnTo>
                      <a:pt x="202" y="61"/>
                    </a:lnTo>
                    <a:lnTo>
                      <a:pt x="191" y="60"/>
                    </a:lnTo>
                    <a:cubicBezTo>
                      <a:pt x="171" y="90"/>
                      <a:pt x="195" y="73"/>
                      <a:pt x="165" y="92"/>
                    </a:cubicBezTo>
                    <a:cubicBezTo>
                      <a:pt x="173" y="125"/>
                      <a:pt x="174" y="114"/>
                      <a:pt x="164" y="141"/>
                    </a:cubicBezTo>
                    <a:lnTo>
                      <a:pt x="154" y="142"/>
                    </a:lnTo>
                    <a:lnTo>
                      <a:pt x="143" y="162"/>
                    </a:lnTo>
                    <a:lnTo>
                      <a:pt x="133" y="164"/>
                    </a:lnTo>
                    <a:cubicBezTo>
                      <a:pt x="122" y="181"/>
                      <a:pt x="124" y="183"/>
                      <a:pt x="131" y="194"/>
                    </a:cubicBezTo>
                    <a:cubicBezTo>
                      <a:pt x="153" y="187"/>
                      <a:pt x="150" y="186"/>
                      <a:pt x="169" y="187"/>
                    </a:cubicBezTo>
                    <a:lnTo>
                      <a:pt x="166" y="201"/>
                    </a:lnTo>
                    <a:lnTo>
                      <a:pt x="147" y="197"/>
                    </a:lnTo>
                    <a:cubicBezTo>
                      <a:pt x="142" y="221"/>
                      <a:pt x="123" y="267"/>
                      <a:pt x="113" y="293"/>
                    </a:cubicBezTo>
                    <a:cubicBezTo>
                      <a:pt x="143" y="258"/>
                      <a:pt x="121" y="264"/>
                      <a:pt x="144" y="243"/>
                    </a:cubicBezTo>
                    <a:lnTo>
                      <a:pt x="153" y="253"/>
                    </a:lnTo>
                    <a:lnTo>
                      <a:pt x="176" y="240"/>
                    </a:lnTo>
                    <a:cubicBezTo>
                      <a:pt x="167" y="272"/>
                      <a:pt x="163" y="265"/>
                      <a:pt x="162" y="270"/>
                    </a:cubicBezTo>
                    <a:cubicBezTo>
                      <a:pt x="159" y="281"/>
                      <a:pt x="171" y="277"/>
                      <a:pt x="155" y="307"/>
                    </a:cubicBezTo>
                    <a:lnTo>
                      <a:pt x="139" y="310"/>
                    </a:lnTo>
                    <a:cubicBezTo>
                      <a:pt x="129" y="329"/>
                      <a:pt x="131" y="322"/>
                      <a:pt x="127" y="342"/>
                    </a:cubicBezTo>
                    <a:cubicBezTo>
                      <a:pt x="135" y="345"/>
                      <a:pt x="138" y="347"/>
                      <a:pt x="145" y="352"/>
                    </a:cubicBezTo>
                    <a:lnTo>
                      <a:pt x="142" y="365"/>
                    </a:lnTo>
                    <a:lnTo>
                      <a:pt x="163" y="367"/>
                    </a:lnTo>
                    <a:lnTo>
                      <a:pt x="160" y="351"/>
                    </a:lnTo>
                    <a:lnTo>
                      <a:pt x="172" y="372"/>
                    </a:lnTo>
                    <a:cubicBezTo>
                      <a:pt x="199" y="366"/>
                      <a:pt x="186" y="359"/>
                      <a:pt x="227" y="365"/>
                    </a:cubicBezTo>
                    <a:lnTo>
                      <a:pt x="227" y="372"/>
                    </a:lnTo>
                    <a:cubicBezTo>
                      <a:pt x="179" y="372"/>
                      <a:pt x="175" y="435"/>
                      <a:pt x="214" y="435"/>
                    </a:cubicBezTo>
                    <a:lnTo>
                      <a:pt x="221" y="445"/>
                    </a:lnTo>
                    <a:cubicBezTo>
                      <a:pt x="205" y="460"/>
                      <a:pt x="210" y="452"/>
                      <a:pt x="202" y="474"/>
                    </a:cubicBezTo>
                    <a:lnTo>
                      <a:pt x="209" y="482"/>
                    </a:lnTo>
                    <a:cubicBezTo>
                      <a:pt x="186" y="489"/>
                      <a:pt x="192" y="507"/>
                      <a:pt x="194" y="522"/>
                    </a:cubicBezTo>
                    <a:cubicBezTo>
                      <a:pt x="159" y="514"/>
                      <a:pt x="184" y="510"/>
                      <a:pt x="139" y="510"/>
                    </a:cubicBezTo>
                    <a:lnTo>
                      <a:pt x="139" y="501"/>
                    </a:lnTo>
                    <a:lnTo>
                      <a:pt x="118" y="485"/>
                    </a:lnTo>
                    <a:cubicBezTo>
                      <a:pt x="107" y="505"/>
                      <a:pt x="108" y="497"/>
                      <a:pt x="111" y="518"/>
                    </a:cubicBezTo>
                    <a:cubicBezTo>
                      <a:pt x="95" y="530"/>
                      <a:pt x="100" y="523"/>
                      <a:pt x="94" y="543"/>
                    </a:cubicBezTo>
                    <a:cubicBezTo>
                      <a:pt x="101" y="544"/>
                      <a:pt x="115" y="546"/>
                      <a:pt x="112" y="561"/>
                    </a:cubicBezTo>
                    <a:cubicBezTo>
                      <a:pt x="104" y="604"/>
                      <a:pt x="64" y="600"/>
                      <a:pt x="31" y="606"/>
                    </a:cubicBezTo>
                    <a:cubicBezTo>
                      <a:pt x="28" y="619"/>
                      <a:pt x="28" y="613"/>
                      <a:pt x="32" y="628"/>
                    </a:cubicBezTo>
                    <a:cubicBezTo>
                      <a:pt x="39" y="629"/>
                      <a:pt x="41" y="629"/>
                      <a:pt x="46" y="633"/>
                    </a:cubicBezTo>
                    <a:lnTo>
                      <a:pt x="43" y="640"/>
                    </a:lnTo>
                    <a:lnTo>
                      <a:pt x="48" y="643"/>
                    </a:lnTo>
                    <a:cubicBezTo>
                      <a:pt x="63" y="639"/>
                      <a:pt x="62" y="640"/>
                      <a:pt x="67" y="631"/>
                    </a:cubicBezTo>
                    <a:lnTo>
                      <a:pt x="73" y="633"/>
                    </a:lnTo>
                    <a:lnTo>
                      <a:pt x="74" y="641"/>
                    </a:lnTo>
                    <a:cubicBezTo>
                      <a:pt x="116" y="669"/>
                      <a:pt x="76" y="652"/>
                      <a:pt x="122" y="693"/>
                    </a:cubicBezTo>
                    <a:lnTo>
                      <a:pt x="137" y="676"/>
                    </a:lnTo>
                    <a:cubicBezTo>
                      <a:pt x="164" y="681"/>
                      <a:pt x="140" y="674"/>
                      <a:pt x="171" y="671"/>
                    </a:cubicBezTo>
                    <a:lnTo>
                      <a:pt x="145" y="692"/>
                    </a:lnTo>
                    <a:cubicBezTo>
                      <a:pt x="110" y="726"/>
                      <a:pt x="103" y="691"/>
                      <a:pt x="72" y="691"/>
                    </a:cubicBezTo>
                    <a:cubicBezTo>
                      <a:pt x="61" y="708"/>
                      <a:pt x="63" y="707"/>
                      <a:pt x="41" y="704"/>
                    </a:cubicBezTo>
                    <a:cubicBezTo>
                      <a:pt x="27" y="722"/>
                      <a:pt x="27" y="721"/>
                      <a:pt x="12" y="737"/>
                    </a:cubicBezTo>
                    <a:cubicBezTo>
                      <a:pt x="10" y="745"/>
                      <a:pt x="6" y="755"/>
                      <a:pt x="0" y="765"/>
                    </a:cubicBezTo>
                    <a:cubicBezTo>
                      <a:pt x="11" y="756"/>
                      <a:pt x="8" y="759"/>
                      <a:pt x="42" y="762"/>
                    </a:cubicBezTo>
                    <a:cubicBezTo>
                      <a:pt x="61" y="786"/>
                      <a:pt x="39" y="774"/>
                      <a:pt x="68" y="790"/>
                    </a:cubicBezTo>
                    <a:lnTo>
                      <a:pt x="88" y="767"/>
                    </a:lnTo>
                    <a:cubicBezTo>
                      <a:pt x="128" y="727"/>
                      <a:pt x="143" y="798"/>
                      <a:pt x="173" y="764"/>
                    </a:cubicBezTo>
                    <a:cubicBezTo>
                      <a:pt x="190" y="772"/>
                      <a:pt x="191" y="772"/>
                      <a:pt x="209" y="778"/>
                    </a:cubicBezTo>
                    <a:lnTo>
                      <a:pt x="209" y="789"/>
                    </a:lnTo>
                    <a:lnTo>
                      <a:pt x="218" y="785"/>
                    </a:lnTo>
                    <a:lnTo>
                      <a:pt x="222" y="771"/>
                    </a:lnTo>
                    <a:cubicBezTo>
                      <a:pt x="235" y="771"/>
                      <a:pt x="234" y="774"/>
                      <a:pt x="252" y="788"/>
                    </a:cubicBezTo>
                    <a:lnTo>
                      <a:pt x="278" y="782"/>
                    </a:lnTo>
                    <a:cubicBezTo>
                      <a:pt x="303" y="803"/>
                      <a:pt x="308" y="812"/>
                      <a:pt x="331" y="797"/>
                    </a:cubicBezTo>
                    <a:cubicBezTo>
                      <a:pt x="365" y="776"/>
                      <a:pt x="359" y="795"/>
                      <a:pt x="379" y="771"/>
                    </a:cubicBezTo>
                    <a:lnTo>
                      <a:pt x="378" y="759"/>
                    </a:lnTo>
                    <a:cubicBezTo>
                      <a:pt x="352" y="744"/>
                      <a:pt x="371" y="765"/>
                      <a:pt x="336" y="740"/>
                    </a:cubicBezTo>
                    <a:cubicBezTo>
                      <a:pt x="344" y="734"/>
                      <a:pt x="339" y="735"/>
                      <a:pt x="351" y="735"/>
                    </a:cubicBezTo>
                    <a:lnTo>
                      <a:pt x="363" y="717"/>
                    </a:lnTo>
                    <a:lnTo>
                      <a:pt x="368" y="720"/>
                    </a:lnTo>
                    <a:cubicBezTo>
                      <a:pt x="377" y="709"/>
                      <a:pt x="379" y="707"/>
                      <a:pt x="384" y="706"/>
                    </a:cubicBezTo>
                    <a:cubicBezTo>
                      <a:pt x="376" y="700"/>
                      <a:pt x="372" y="692"/>
                      <a:pt x="365" y="679"/>
                    </a:cubicBezTo>
                    <a:cubicBezTo>
                      <a:pt x="386" y="632"/>
                      <a:pt x="371" y="629"/>
                      <a:pt x="364" y="606"/>
                    </a:cubicBezTo>
                    <a:lnTo>
                      <a:pt x="364" y="60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1" name="Freeform 78">
                <a:extLst>
                  <a:ext uri="{FF2B5EF4-FFF2-40B4-BE49-F238E27FC236}">
                    <a16:creationId xmlns:a16="http://schemas.microsoft.com/office/drawing/2014/main" xmlns="" id="{6BE7B1FD-10DF-4D01-9CBE-A21872A377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" y="1628"/>
                <a:ext cx="21" cy="122"/>
              </a:xfrm>
              <a:custGeom>
                <a:avLst/>
                <a:gdLst>
                  <a:gd name="T0" fmla="*/ 0 w 50"/>
                  <a:gd name="T1" fmla="*/ 57 h 272"/>
                  <a:gd name="T2" fmla="*/ 0 w 50"/>
                  <a:gd name="T3" fmla="*/ 57 h 272"/>
                  <a:gd name="T4" fmla="*/ 4 w 50"/>
                  <a:gd name="T5" fmla="*/ 54 h 272"/>
                  <a:gd name="T6" fmla="*/ 15 w 50"/>
                  <a:gd name="T7" fmla="*/ 48 h 272"/>
                  <a:gd name="T8" fmla="*/ 22 w 50"/>
                  <a:gd name="T9" fmla="*/ 42 h 272"/>
                  <a:gd name="T10" fmla="*/ 25 w 50"/>
                  <a:gd name="T11" fmla="*/ 35 h 272"/>
                  <a:gd name="T12" fmla="*/ 35 w 50"/>
                  <a:gd name="T13" fmla="*/ 32 h 272"/>
                  <a:gd name="T14" fmla="*/ 45 w 50"/>
                  <a:gd name="T15" fmla="*/ 23 h 272"/>
                  <a:gd name="T16" fmla="*/ 15 w 50"/>
                  <a:gd name="T17" fmla="*/ 12 h 272"/>
                  <a:gd name="T18" fmla="*/ 12 w 50"/>
                  <a:gd name="T19" fmla="*/ 12 h 272"/>
                  <a:gd name="T20" fmla="*/ 7 w 50"/>
                  <a:gd name="T21" fmla="*/ 24 h 272"/>
                  <a:gd name="T22" fmla="*/ 0 w 50"/>
                  <a:gd name="T23" fmla="*/ 57 h 272"/>
                  <a:gd name="T24" fmla="*/ 12 w 50"/>
                  <a:gd name="T25" fmla="*/ 272 h 272"/>
                  <a:gd name="T26" fmla="*/ 12 w 50"/>
                  <a:gd name="T27" fmla="*/ 272 h 272"/>
                  <a:gd name="T28" fmla="*/ 32 w 50"/>
                  <a:gd name="T29" fmla="*/ 220 h 272"/>
                  <a:gd name="T30" fmla="*/ 40 w 50"/>
                  <a:gd name="T31" fmla="*/ 160 h 272"/>
                  <a:gd name="T32" fmla="*/ 43 w 50"/>
                  <a:gd name="T33" fmla="*/ 142 h 272"/>
                  <a:gd name="T34" fmla="*/ 34 w 50"/>
                  <a:gd name="T35" fmla="*/ 136 h 272"/>
                  <a:gd name="T36" fmla="*/ 28 w 50"/>
                  <a:gd name="T37" fmla="*/ 135 h 272"/>
                  <a:gd name="T38" fmla="*/ 27 w 50"/>
                  <a:gd name="T39" fmla="*/ 128 h 272"/>
                  <a:gd name="T40" fmla="*/ 28 w 50"/>
                  <a:gd name="T41" fmla="*/ 118 h 272"/>
                  <a:gd name="T42" fmla="*/ 26 w 50"/>
                  <a:gd name="T43" fmla="*/ 107 h 272"/>
                  <a:gd name="T44" fmla="*/ 21 w 50"/>
                  <a:gd name="T45" fmla="*/ 104 h 272"/>
                  <a:gd name="T46" fmla="*/ 20 w 50"/>
                  <a:gd name="T47" fmla="*/ 97 h 272"/>
                  <a:gd name="T48" fmla="*/ 15 w 50"/>
                  <a:gd name="T49" fmla="*/ 95 h 272"/>
                  <a:gd name="T50" fmla="*/ 10 w 50"/>
                  <a:gd name="T51" fmla="*/ 101 h 272"/>
                  <a:gd name="T52" fmla="*/ 5 w 50"/>
                  <a:gd name="T53" fmla="*/ 108 h 272"/>
                  <a:gd name="T54" fmla="*/ 1 w 50"/>
                  <a:gd name="T55" fmla="*/ 113 h 272"/>
                  <a:gd name="T56" fmla="*/ 4 w 50"/>
                  <a:gd name="T57" fmla="*/ 230 h 272"/>
                  <a:gd name="T58" fmla="*/ 12 w 50"/>
                  <a:gd name="T5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272">
                    <a:moveTo>
                      <a:pt x="0" y="57"/>
                    </a:moveTo>
                    <a:lnTo>
                      <a:pt x="0" y="57"/>
                    </a:lnTo>
                    <a:lnTo>
                      <a:pt x="4" y="54"/>
                    </a:lnTo>
                    <a:lnTo>
                      <a:pt x="15" y="48"/>
                    </a:lnTo>
                    <a:lnTo>
                      <a:pt x="22" y="42"/>
                    </a:lnTo>
                    <a:lnTo>
                      <a:pt x="25" y="35"/>
                    </a:lnTo>
                    <a:lnTo>
                      <a:pt x="35" y="32"/>
                    </a:lnTo>
                    <a:cubicBezTo>
                      <a:pt x="37" y="28"/>
                      <a:pt x="38" y="27"/>
                      <a:pt x="45" y="23"/>
                    </a:cubicBezTo>
                    <a:cubicBezTo>
                      <a:pt x="50" y="0"/>
                      <a:pt x="19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6"/>
                      <a:pt x="9" y="20"/>
                      <a:pt x="7" y="24"/>
                    </a:cubicBezTo>
                    <a:cubicBezTo>
                      <a:pt x="3" y="35"/>
                      <a:pt x="1" y="45"/>
                      <a:pt x="0" y="57"/>
                    </a:cubicBezTo>
                    <a:close/>
                    <a:moveTo>
                      <a:pt x="12" y="272"/>
                    </a:moveTo>
                    <a:lnTo>
                      <a:pt x="12" y="272"/>
                    </a:lnTo>
                    <a:cubicBezTo>
                      <a:pt x="48" y="235"/>
                      <a:pt x="38" y="253"/>
                      <a:pt x="32" y="220"/>
                    </a:cubicBezTo>
                    <a:cubicBezTo>
                      <a:pt x="23" y="174"/>
                      <a:pt x="41" y="188"/>
                      <a:pt x="40" y="160"/>
                    </a:cubicBezTo>
                    <a:cubicBezTo>
                      <a:pt x="39" y="151"/>
                      <a:pt x="41" y="148"/>
                      <a:pt x="43" y="142"/>
                    </a:cubicBezTo>
                    <a:lnTo>
                      <a:pt x="34" y="136"/>
                    </a:lnTo>
                    <a:lnTo>
                      <a:pt x="28" y="135"/>
                    </a:lnTo>
                    <a:lnTo>
                      <a:pt x="27" y="128"/>
                    </a:lnTo>
                    <a:lnTo>
                      <a:pt x="28" y="118"/>
                    </a:lnTo>
                    <a:lnTo>
                      <a:pt x="26" y="107"/>
                    </a:lnTo>
                    <a:lnTo>
                      <a:pt x="21" y="104"/>
                    </a:lnTo>
                    <a:lnTo>
                      <a:pt x="20" y="97"/>
                    </a:lnTo>
                    <a:lnTo>
                      <a:pt x="15" y="95"/>
                    </a:lnTo>
                    <a:lnTo>
                      <a:pt x="10" y="101"/>
                    </a:lnTo>
                    <a:lnTo>
                      <a:pt x="5" y="108"/>
                    </a:lnTo>
                    <a:lnTo>
                      <a:pt x="1" y="113"/>
                    </a:lnTo>
                    <a:cubicBezTo>
                      <a:pt x="5" y="152"/>
                      <a:pt x="12" y="193"/>
                      <a:pt x="4" y="230"/>
                    </a:cubicBezTo>
                    <a:cubicBezTo>
                      <a:pt x="0" y="247"/>
                      <a:pt x="4" y="260"/>
                      <a:pt x="12" y="272"/>
                    </a:cubicBezTo>
                    <a:close/>
                  </a:path>
                </a:pathLst>
              </a:custGeom>
              <a:solidFill>
                <a:srgbClr val="7EC0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2" name="Freeform 79">
                <a:extLst>
                  <a:ext uri="{FF2B5EF4-FFF2-40B4-BE49-F238E27FC236}">
                    <a16:creationId xmlns:a16="http://schemas.microsoft.com/office/drawing/2014/main" xmlns="" id="{2D9F0C92-2482-48E4-8595-B7DCC652BC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" y="1628"/>
                <a:ext cx="21" cy="122"/>
              </a:xfrm>
              <a:custGeom>
                <a:avLst/>
                <a:gdLst>
                  <a:gd name="T0" fmla="*/ 0 w 50"/>
                  <a:gd name="T1" fmla="*/ 57 h 272"/>
                  <a:gd name="T2" fmla="*/ 0 w 50"/>
                  <a:gd name="T3" fmla="*/ 57 h 272"/>
                  <a:gd name="T4" fmla="*/ 4 w 50"/>
                  <a:gd name="T5" fmla="*/ 54 h 272"/>
                  <a:gd name="T6" fmla="*/ 15 w 50"/>
                  <a:gd name="T7" fmla="*/ 48 h 272"/>
                  <a:gd name="T8" fmla="*/ 22 w 50"/>
                  <a:gd name="T9" fmla="*/ 42 h 272"/>
                  <a:gd name="T10" fmla="*/ 25 w 50"/>
                  <a:gd name="T11" fmla="*/ 35 h 272"/>
                  <a:gd name="T12" fmla="*/ 35 w 50"/>
                  <a:gd name="T13" fmla="*/ 32 h 272"/>
                  <a:gd name="T14" fmla="*/ 45 w 50"/>
                  <a:gd name="T15" fmla="*/ 23 h 272"/>
                  <a:gd name="T16" fmla="*/ 15 w 50"/>
                  <a:gd name="T17" fmla="*/ 12 h 272"/>
                  <a:gd name="T18" fmla="*/ 12 w 50"/>
                  <a:gd name="T19" fmla="*/ 12 h 272"/>
                  <a:gd name="T20" fmla="*/ 7 w 50"/>
                  <a:gd name="T21" fmla="*/ 24 h 272"/>
                  <a:gd name="T22" fmla="*/ 0 w 50"/>
                  <a:gd name="T23" fmla="*/ 57 h 272"/>
                  <a:gd name="T24" fmla="*/ 0 w 50"/>
                  <a:gd name="T25" fmla="*/ 57 h 272"/>
                  <a:gd name="T26" fmla="*/ 12 w 50"/>
                  <a:gd name="T27" fmla="*/ 272 h 272"/>
                  <a:gd name="T28" fmla="*/ 12 w 50"/>
                  <a:gd name="T29" fmla="*/ 272 h 272"/>
                  <a:gd name="T30" fmla="*/ 32 w 50"/>
                  <a:gd name="T31" fmla="*/ 220 h 272"/>
                  <a:gd name="T32" fmla="*/ 40 w 50"/>
                  <a:gd name="T33" fmla="*/ 160 h 272"/>
                  <a:gd name="T34" fmla="*/ 43 w 50"/>
                  <a:gd name="T35" fmla="*/ 142 h 272"/>
                  <a:gd name="T36" fmla="*/ 34 w 50"/>
                  <a:gd name="T37" fmla="*/ 136 h 272"/>
                  <a:gd name="T38" fmla="*/ 28 w 50"/>
                  <a:gd name="T39" fmla="*/ 135 h 272"/>
                  <a:gd name="T40" fmla="*/ 27 w 50"/>
                  <a:gd name="T41" fmla="*/ 128 h 272"/>
                  <a:gd name="T42" fmla="*/ 28 w 50"/>
                  <a:gd name="T43" fmla="*/ 118 h 272"/>
                  <a:gd name="T44" fmla="*/ 26 w 50"/>
                  <a:gd name="T45" fmla="*/ 107 h 272"/>
                  <a:gd name="T46" fmla="*/ 21 w 50"/>
                  <a:gd name="T47" fmla="*/ 104 h 272"/>
                  <a:gd name="T48" fmla="*/ 20 w 50"/>
                  <a:gd name="T49" fmla="*/ 97 h 272"/>
                  <a:gd name="T50" fmla="*/ 15 w 50"/>
                  <a:gd name="T51" fmla="*/ 95 h 272"/>
                  <a:gd name="T52" fmla="*/ 10 w 50"/>
                  <a:gd name="T53" fmla="*/ 101 h 272"/>
                  <a:gd name="T54" fmla="*/ 5 w 50"/>
                  <a:gd name="T55" fmla="*/ 108 h 272"/>
                  <a:gd name="T56" fmla="*/ 1 w 50"/>
                  <a:gd name="T57" fmla="*/ 113 h 272"/>
                  <a:gd name="T58" fmla="*/ 4 w 50"/>
                  <a:gd name="T59" fmla="*/ 230 h 272"/>
                  <a:gd name="T60" fmla="*/ 12 w 50"/>
                  <a:gd name="T61" fmla="*/ 272 h 272"/>
                  <a:gd name="T62" fmla="*/ 12 w 50"/>
                  <a:gd name="T63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272">
                    <a:moveTo>
                      <a:pt x="0" y="57"/>
                    </a:moveTo>
                    <a:lnTo>
                      <a:pt x="0" y="57"/>
                    </a:lnTo>
                    <a:lnTo>
                      <a:pt x="4" y="54"/>
                    </a:lnTo>
                    <a:lnTo>
                      <a:pt x="15" y="48"/>
                    </a:lnTo>
                    <a:lnTo>
                      <a:pt x="22" y="42"/>
                    </a:lnTo>
                    <a:lnTo>
                      <a:pt x="25" y="35"/>
                    </a:lnTo>
                    <a:lnTo>
                      <a:pt x="35" y="32"/>
                    </a:lnTo>
                    <a:cubicBezTo>
                      <a:pt x="37" y="28"/>
                      <a:pt x="38" y="27"/>
                      <a:pt x="45" y="23"/>
                    </a:cubicBezTo>
                    <a:cubicBezTo>
                      <a:pt x="50" y="0"/>
                      <a:pt x="19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6"/>
                      <a:pt x="9" y="20"/>
                      <a:pt x="7" y="24"/>
                    </a:cubicBezTo>
                    <a:cubicBezTo>
                      <a:pt x="3" y="35"/>
                      <a:pt x="1" y="45"/>
                      <a:pt x="0" y="57"/>
                    </a:cubicBezTo>
                    <a:lnTo>
                      <a:pt x="0" y="57"/>
                    </a:lnTo>
                    <a:close/>
                    <a:moveTo>
                      <a:pt x="12" y="272"/>
                    </a:moveTo>
                    <a:lnTo>
                      <a:pt x="12" y="272"/>
                    </a:lnTo>
                    <a:cubicBezTo>
                      <a:pt x="48" y="235"/>
                      <a:pt x="38" y="253"/>
                      <a:pt x="32" y="220"/>
                    </a:cubicBezTo>
                    <a:cubicBezTo>
                      <a:pt x="23" y="174"/>
                      <a:pt x="41" y="188"/>
                      <a:pt x="40" y="160"/>
                    </a:cubicBezTo>
                    <a:cubicBezTo>
                      <a:pt x="39" y="151"/>
                      <a:pt x="41" y="148"/>
                      <a:pt x="43" y="142"/>
                    </a:cubicBezTo>
                    <a:lnTo>
                      <a:pt x="34" y="136"/>
                    </a:lnTo>
                    <a:lnTo>
                      <a:pt x="28" y="135"/>
                    </a:lnTo>
                    <a:lnTo>
                      <a:pt x="27" y="128"/>
                    </a:lnTo>
                    <a:lnTo>
                      <a:pt x="28" y="118"/>
                    </a:lnTo>
                    <a:lnTo>
                      <a:pt x="26" y="107"/>
                    </a:lnTo>
                    <a:lnTo>
                      <a:pt x="21" y="104"/>
                    </a:lnTo>
                    <a:lnTo>
                      <a:pt x="20" y="97"/>
                    </a:lnTo>
                    <a:lnTo>
                      <a:pt x="15" y="95"/>
                    </a:lnTo>
                    <a:lnTo>
                      <a:pt x="10" y="101"/>
                    </a:lnTo>
                    <a:lnTo>
                      <a:pt x="5" y="108"/>
                    </a:lnTo>
                    <a:lnTo>
                      <a:pt x="1" y="113"/>
                    </a:lnTo>
                    <a:cubicBezTo>
                      <a:pt x="5" y="152"/>
                      <a:pt x="12" y="193"/>
                      <a:pt x="4" y="230"/>
                    </a:cubicBezTo>
                    <a:cubicBezTo>
                      <a:pt x="0" y="247"/>
                      <a:pt x="4" y="260"/>
                      <a:pt x="12" y="272"/>
                    </a:cubicBezTo>
                    <a:lnTo>
                      <a:pt x="12" y="27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3" name="Freeform 80">
                <a:extLst>
                  <a:ext uri="{FF2B5EF4-FFF2-40B4-BE49-F238E27FC236}">
                    <a16:creationId xmlns:a16="http://schemas.microsoft.com/office/drawing/2014/main" xmlns="" id="{140E6DAF-8F56-43D6-ABD2-E035DEC7E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638"/>
                <a:ext cx="44" cy="56"/>
              </a:xfrm>
              <a:custGeom>
                <a:avLst/>
                <a:gdLst>
                  <a:gd name="T0" fmla="*/ 23 w 106"/>
                  <a:gd name="T1" fmla="*/ 82 h 124"/>
                  <a:gd name="T2" fmla="*/ 23 w 106"/>
                  <a:gd name="T3" fmla="*/ 82 h 124"/>
                  <a:gd name="T4" fmla="*/ 28 w 106"/>
                  <a:gd name="T5" fmla="*/ 85 h 124"/>
                  <a:gd name="T6" fmla="*/ 30 w 106"/>
                  <a:gd name="T7" fmla="*/ 96 h 124"/>
                  <a:gd name="T8" fmla="*/ 29 w 106"/>
                  <a:gd name="T9" fmla="*/ 106 h 124"/>
                  <a:gd name="T10" fmla="*/ 30 w 106"/>
                  <a:gd name="T11" fmla="*/ 113 h 124"/>
                  <a:gd name="T12" fmla="*/ 36 w 106"/>
                  <a:gd name="T13" fmla="*/ 114 h 124"/>
                  <a:gd name="T14" fmla="*/ 45 w 106"/>
                  <a:gd name="T15" fmla="*/ 120 h 124"/>
                  <a:gd name="T16" fmla="*/ 56 w 106"/>
                  <a:gd name="T17" fmla="*/ 124 h 124"/>
                  <a:gd name="T18" fmla="*/ 73 w 106"/>
                  <a:gd name="T19" fmla="*/ 111 h 124"/>
                  <a:gd name="T20" fmla="*/ 97 w 106"/>
                  <a:gd name="T21" fmla="*/ 111 h 124"/>
                  <a:gd name="T22" fmla="*/ 96 w 106"/>
                  <a:gd name="T23" fmla="*/ 92 h 124"/>
                  <a:gd name="T24" fmla="*/ 106 w 106"/>
                  <a:gd name="T25" fmla="*/ 81 h 124"/>
                  <a:gd name="T26" fmla="*/ 101 w 106"/>
                  <a:gd name="T27" fmla="*/ 55 h 124"/>
                  <a:gd name="T28" fmla="*/ 88 w 106"/>
                  <a:gd name="T29" fmla="*/ 19 h 124"/>
                  <a:gd name="T30" fmla="*/ 35 w 106"/>
                  <a:gd name="T31" fmla="*/ 16 h 124"/>
                  <a:gd name="T32" fmla="*/ 37 w 106"/>
                  <a:gd name="T33" fmla="*/ 10 h 124"/>
                  <a:gd name="T34" fmla="*/ 27 w 106"/>
                  <a:gd name="T35" fmla="*/ 13 h 124"/>
                  <a:gd name="T36" fmla="*/ 24 w 106"/>
                  <a:gd name="T37" fmla="*/ 20 h 124"/>
                  <a:gd name="T38" fmla="*/ 17 w 106"/>
                  <a:gd name="T39" fmla="*/ 26 h 124"/>
                  <a:gd name="T40" fmla="*/ 6 w 106"/>
                  <a:gd name="T41" fmla="*/ 32 h 124"/>
                  <a:gd name="T42" fmla="*/ 2 w 106"/>
                  <a:gd name="T43" fmla="*/ 35 h 124"/>
                  <a:gd name="T44" fmla="*/ 3 w 106"/>
                  <a:gd name="T45" fmla="*/ 91 h 124"/>
                  <a:gd name="T46" fmla="*/ 7 w 106"/>
                  <a:gd name="T47" fmla="*/ 86 h 124"/>
                  <a:gd name="T48" fmla="*/ 12 w 106"/>
                  <a:gd name="T49" fmla="*/ 79 h 124"/>
                  <a:gd name="T50" fmla="*/ 17 w 106"/>
                  <a:gd name="T51" fmla="*/ 73 h 124"/>
                  <a:gd name="T52" fmla="*/ 22 w 106"/>
                  <a:gd name="T53" fmla="*/ 75 h 124"/>
                  <a:gd name="T54" fmla="*/ 23 w 106"/>
                  <a:gd name="T55" fmla="*/ 8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6" h="124">
                    <a:moveTo>
                      <a:pt x="23" y="82"/>
                    </a:moveTo>
                    <a:lnTo>
                      <a:pt x="23" y="82"/>
                    </a:lnTo>
                    <a:lnTo>
                      <a:pt x="28" y="85"/>
                    </a:lnTo>
                    <a:lnTo>
                      <a:pt x="30" y="96"/>
                    </a:lnTo>
                    <a:lnTo>
                      <a:pt x="29" y="106"/>
                    </a:lnTo>
                    <a:lnTo>
                      <a:pt x="30" y="113"/>
                    </a:lnTo>
                    <a:lnTo>
                      <a:pt x="36" y="114"/>
                    </a:lnTo>
                    <a:lnTo>
                      <a:pt x="45" y="120"/>
                    </a:lnTo>
                    <a:lnTo>
                      <a:pt x="56" y="124"/>
                    </a:lnTo>
                    <a:cubicBezTo>
                      <a:pt x="69" y="118"/>
                      <a:pt x="64" y="122"/>
                      <a:pt x="73" y="111"/>
                    </a:cubicBezTo>
                    <a:lnTo>
                      <a:pt x="97" y="111"/>
                    </a:lnTo>
                    <a:cubicBezTo>
                      <a:pt x="98" y="98"/>
                      <a:pt x="99" y="101"/>
                      <a:pt x="96" y="92"/>
                    </a:cubicBezTo>
                    <a:lnTo>
                      <a:pt x="106" y="81"/>
                    </a:lnTo>
                    <a:cubicBezTo>
                      <a:pt x="99" y="67"/>
                      <a:pt x="100" y="74"/>
                      <a:pt x="101" y="55"/>
                    </a:cubicBezTo>
                    <a:cubicBezTo>
                      <a:pt x="83" y="46"/>
                      <a:pt x="89" y="37"/>
                      <a:pt x="88" y="19"/>
                    </a:cubicBezTo>
                    <a:cubicBezTo>
                      <a:pt x="65" y="0"/>
                      <a:pt x="50" y="15"/>
                      <a:pt x="35" y="16"/>
                    </a:cubicBezTo>
                    <a:cubicBezTo>
                      <a:pt x="36" y="13"/>
                      <a:pt x="36" y="11"/>
                      <a:pt x="37" y="10"/>
                    </a:cubicBezTo>
                    <a:lnTo>
                      <a:pt x="27" y="13"/>
                    </a:lnTo>
                    <a:lnTo>
                      <a:pt x="24" y="20"/>
                    </a:lnTo>
                    <a:lnTo>
                      <a:pt x="17" y="26"/>
                    </a:lnTo>
                    <a:lnTo>
                      <a:pt x="6" y="32"/>
                    </a:lnTo>
                    <a:lnTo>
                      <a:pt x="2" y="35"/>
                    </a:lnTo>
                    <a:cubicBezTo>
                      <a:pt x="0" y="53"/>
                      <a:pt x="1" y="71"/>
                      <a:pt x="3" y="91"/>
                    </a:cubicBezTo>
                    <a:lnTo>
                      <a:pt x="7" y="86"/>
                    </a:lnTo>
                    <a:lnTo>
                      <a:pt x="12" y="79"/>
                    </a:lnTo>
                    <a:lnTo>
                      <a:pt x="17" y="73"/>
                    </a:lnTo>
                    <a:lnTo>
                      <a:pt x="22" y="75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A4C02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4" name="Freeform 81">
                <a:extLst>
                  <a:ext uri="{FF2B5EF4-FFF2-40B4-BE49-F238E27FC236}">
                    <a16:creationId xmlns:a16="http://schemas.microsoft.com/office/drawing/2014/main" xmlns="" id="{F175297B-7394-48E8-B616-9CA9346C1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638"/>
                <a:ext cx="44" cy="56"/>
              </a:xfrm>
              <a:custGeom>
                <a:avLst/>
                <a:gdLst>
                  <a:gd name="T0" fmla="*/ 23 w 106"/>
                  <a:gd name="T1" fmla="*/ 82 h 124"/>
                  <a:gd name="T2" fmla="*/ 23 w 106"/>
                  <a:gd name="T3" fmla="*/ 82 h 124"/>
                  <a:gd name="T4" fmla="*/ 28 w 106"/>
                  <a:gd name="T5" fmla="*/ 85 h 124"/>
                  <a:gd name="T6" fmla="*/ 30 w 106"/>
                  <a:gd name="T7" fmla="*/ 96 h 124"/>
                  <a:gd name="T8" fmla="*/ 29 w 106"/>
                  <a:gd name="T9" fmla="*/ 106 h 124"/>
                  <a:gd name="T10" fmla="*/ 30 w 106"/>
                  <a:gd name="T11" fmla="*/ 113 h 124"/>
                  <a:gd name="T12" fmla="*/ 36 w 106"/>
                  <a:gd name="T13" fmla="*/ 114 h 124"/>
                  <a:gd name="T14" fmla="*/ 45 w 106"/>
                  <a:gd name="T15" fmla="*/ 120 h 124"/>
                  <a:gd name="T16" fmla="*/ 56 w 106"/>
                  <a:gd name="T17" fmla="*/ 124 h 124"/>
                  <a:gd name="T18" fmla="*/ 73 w 106"/>
                  <a:gd name="T19" fmla="*/ 111 h 124"/>
                  <a:gd name="T20" fmla="*/ 97 w 106"/>
                  <a:gd name="T21" fmla="*/ 111 h 124"/>
                  <a:gd name="T22" fmla="*/ 96 w 106"/>
                  <a:gd name="T23" fmla="*/ 92 h 124"/>
                  <a:gd name="T24" fmla="*/ 106 w 106"/>
                  <a:gd name="T25" fmla="*/ 81 h 124"/>
                  <a:gd name="T26" fmla="*/ 101 w 106"/>
                  <a:gd name="T27" fmla="*/ 55 h 124"/>
                  <a:gd name="T28" fmla="*/ 88 w 106"/>
                  <a:gd name="T29" fmla="*/ 19 h 124"/>
                  <a:gd name="T30" fmla="*/ 35 w 106"/>
                  <a:gd name="T31" fmla="*/ 16 h 124"/>
                  <a:gd name="T32" fmla="*/ 37 w 106"/>
                  <a:gd name="T33" fmla="*/ 10 h 124"/>
                  <a:gd name="T34" fmla="*/ 27 w 106"/>
                  <a:gd name="T35" fmla="*/ 13 h 124"/>
                  <a:gd name="T36" fmla="*/ 24 w 106"/>
                  <a:gd name="T37" fmla="*/ 20 h 124"/>
                  <a:gd name="T38" fmla="*/ 17 w 106"/>
                  <a:gd name="T39" fmla="*/ 26 h 124"/>
                  <a:gd name="T40" fmla="*/ 6 w 106"/>
                  <a:gd name="T41" fmla="*/ 32 h 124"/>
                  <a:gd name="T42" fmla="*/ 2 w 106"/>
                  <a:gd name="T43" fmla="*/ 35 h 124"/>
                  <a:gd name="T44" fmla="*/ 3 w 106"/>
                  <a:gd name="T45" fmla="*/ 91 h 124"/>
                  <a:gd name="T46" fmla="*/ 7 w 106"/>
                  <a:gd name="T47" fmla="*/ 86 h 124"/>
                  <a:gd name="T48" fmla="*/ 12 w 106"/>
                  <a:gd name="T49" fmla="*/ 79 h 124"/>
                  <a:gd name="T50" fmla="*/ 17 w 106"/>
                  <a:gd name="T51" fmla="*/ 73 h 124"/>
                  <a:gd name="T52" fmla="*/ 22 w 106"/>
                  <a:gd name="T53" fmla="*/ 75 h 124"/>
                  <a:gd name="T54" fmla="*/ 23 w 106"/>
                  <a:gd name="T55" fmla="*/ 82 h 124"/>
                  <a:gd name="T56" fmla="*/ 23 w 106"/>
                  <a:gd name="T57" fmla="*/ 8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6" h="124">
                    <a:moveTo>
                      <a:pt x="23" y="82"/>
                    </a:moveTo>
                    <a:lnTo>
                      <a:pt x="23" y="82"/>
                    </a:lnTo>
                    <a:lnTo>
                      <a:pt x="28" y="85"/>
                    </a:lnTo>
                    <a:lnTo>
                      <a:pt x="30" y="96"/>
                    </a:lnTo>
                    <a:lnTo>
                      <a:pt x="29" y="106"/>
                    </a:lnTo>
                    <a:lnTo>
                      <a:pt x="30" y="113"/>
                    </a:lnTo>
                    <a:lnTo>
                      <a:pt x="36" y="114"/>
                    </a:lnTo>
                    <a:lnTo>
                      <a:pt x="45" y="120"/>
                    </a:lnTo>
                    <a:lnTo>
                      <a:pt x="56" y="124"/>
                    </a:lnTo>
                    <a:cubicBezTo>
                      <a:pt x="69" y="118"/>
                      <a:pt x="64" y="122"/>
                      <a:pt x="73" y="111"/>
                    </a:cubicBezTo>
                    <a:lnTo>
                      <a:pt x="97" y="111"/>
                    </a:lnTo>
                    <a:cubicBezTo>
                      <a:pt x="98" y="98"/>
                      <a:pt x="99" y="101"/>
                      <a:pt x="96" y="92"/>
                    </a:cubicBezTo>
                    <a:lnTo>
                      <a:pt x="106" y="81"/>
                    </a:lnTo>
                    <a:cubicBezTo>
                      <a:pt x="99" y="67"/>
                      <a:pt x="100" y="74"/>
                      <a:pt x="101" y="55"/>
                    </a:cubicBezTo>
                    <a:cubicBezTo>
                      <a:pt x="83" y="46"/>
                      <a:pt x="89" y="37"/>
                      <a:pt x="88" y="19"/>
                    </a:cubicBezTo>
                    <a:cubicBezTo>
                      <a:pt x="65" y="0"/>
                      <a:pt x="50" y="15"/>
                      <a:pt x="35" y="16"/>
                    </a:cubicBezTo>
                    <a:cubicBezTo>
                      <a:pt x="36" y="13"/>
                      <a:pt x="36" y="11"/>
                      <a:pt x="37" y="10"/>
                    </a:cubicBezTo>
                    <a:lnTo>
                      <a:pt x="27" y="13"/>
                    </a:lnTo>
                    <a:lnTo>
                      <a:pt x="24" y="20"/>
                    </a:lnTo>
                    <a:lnTo>
                      <a:pt x="17" y="26"/>
                    </a:lnTo>
                    <a:lnTo>
                      <a:pt x="6" y="32"/>
                    </a:lnTo>
                    <a:lnTo>
                      <a:pt x="2" y="35"/>
                    </a:lnTo>
                    <a:cubicBezTo>
                      <a:pt x="0" y="53"/>
                      <a:pt x="1" y="71"/>
                      <a:pt x="3" y="91"/>
                    </a:cubicBezTo>
                    <a:lnTo>
                      <a:pt x="7" y="86"/>
                    </a:lnTo>
                    <a:lnTo>
                      <a:pt x="12" y="79"/>
                    </a:lnTo>
                    <a:lnTo>
                      <a:pt x="17" y="73"/>
                    </a:lnTo>
                    <a:lnTo>
                      <a:pt x="22" y="75"/>
                    </a:lnTo>
                    <a:lnTo>
                      <a:pt x="23" y="82"/>
                    </a:lnTo>
                    <a:lnTo>
                      <a:pt x="23" y="8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5" name="Freeform 82">
                <a:extLst>
                  <a:ext uri="{FF2B5EF4-FFF2-40B4-BE49-F238E27FC236}">
                    <a16:creationId xmlns:a16="http://schemas.microsoft.com/office/drawing/2014/main" xmlns="" id="{C06A45B9-0E21-411F-83CD-821BBFEE7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1691"/>
                <a:ext cx="12" cy="14"/>
              </a:xfrm>
              <a:custGeom>
                <a:avLst/>
                <a:gdLst>
                  <a:gd name="T0" fmla="*/ 8 w 29"/>
                  <a:gd name="T1" fmla="*/ 8 h 30"/>
                  <a:gd name="T2" fmla="*/ 8 w 29"/>
                  <a:gd name="T3" fmla="*/ 8 h 30"/>
                  <a:gd name="T4" fmla="*/ 6 w 29"/>
                  <a:gd name="T5" fmla="*/ 16 h 30"/>
                  <a:gd name="T6" fmla="*/ 12 w 29"/>
                  <a:gd name="T7" fmla="*/ 28 h 30"/>
                  <a:gd name="T8" fmla="*/ 19 w 29"/>
                  <a:gd name="T9" fmla="*/ 19 h 30"/>
                  <a:gd name="T10" fmla="*/ 26 w 29"/>
                  <a:gd name="T11" fmla="*/ 4 h 30"/>
                  <a:gd name="T12" fmla="*/ 16 w 29"/>
                  <a:gd name="T13" fmla="*/ 1 h 30"/>
                  <a:gd name="T14" fmla="*/ 8 w 29"/>
                  <a:gd name="T15" fmla="*/ 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0">
                    <a:moveTo>
                      <a:pt x="8" y="8"/>
                    </a:moveTo>
                    <a:lnTo>
                      <a:pt x="8" y="8"/>
                    </a:lnTo>
                    <a:cubicBezTo>
                      <a:pt x="7" y="10"/>
                      <a:pt x="7" y="14"/>
                      <a:pt x="6" y="16"/>
                    </a:cubicBezTo>
                    <a:cubicBezTo>
                      <a:pt x="0" y="23"/>
                      <a:pt x="3" y="30"/>
                      <a:pt x="12" y="28"/>
                    </a:cubicBezTo>
                    <a:cubicBezTo>
                      <a:pt x="21" y="26"/>
                      <a:pt x="18" y="25"/>
                      <a:pt x="19" y="19"/>
                    </a:cubicBezTo>
                    <a:cubicBezTo>
                      <a:pt x="19" y="14"/>
                      <a:pt x="29" y="9"/>
                      <a:pt x="26" y="4"/>
                    </a:cubicBezTo>
                    <a:cubicBezTo>
                      <a:pt x="24" y="0"/>
                      <a:pt x="20" y="1"/>
                      <a:pt x="16" y="1"/>
                    </a:cubicBezTo>
                    <a:cubicBezTo>
                      <a:pt x="14" y="3"/>
                      <a:pt x="9" y="5"/>
                      <a:pt x="8" y="8"/>
                    </a:cubicBezTo>
                    <a:close/>
                  </a:path>
                </a:pathLst>
              </a:custGeom>
              <a:solidFill>
                <a:srgbClr val="A4C02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6" name="Freeform 83">
                <a:extLst>
                  <a:ext uri="{FF2B5EF4-FFF2-40B4-BE49-F238E27FC236}">
                    <a16:creationId xmlns:a16="http://schemas.microsoft.com/office/drawing/2014/main" xmlns="" id="{FD199B93-4A4F-4CD1-A4F3-768865A388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1691"/>
                <a:ext cx="12" cy="14"/>
              </a:xfrm>
              <a:custGeom>
                <a:avLst/>
                <a:gdLst>
                  <a:gd name="T0" fmla="*/ 8 w 29"/>
                  <a:gd name="T1" fmla="*/ 8 h 30"/>
                  <a:gd name="T2" fmla="*/ 8 w 29"/>
                  <a:gd name="T3" fmla="*/ 8 h 30"/>
                  <a:gd name="T4" fmla="*/ 6 w 29"/>
                  <a:gd name="T5" fmla="*/ 16 h 30"/>
                  <a:gd name="T6" fmla="*/ 12 w 29"/>
                  <a:gd name="T7" fmla="*/ 28 h 30"/>
                  <a:gd name="T8" fmla="*/ 19 w 29"/>
                  <a:gd name="T9" fmla="*/ 19 h 30"/>
                  <a:gd name="T10" fmla="*/ 26 w 29"/>
                  <a:gd name="T11" fmla="*/ 4 h 30"/>
                  <a:gd name="T12" fmla="*/ 16 w 29"/>
                  <a:gd name="T13" fmla="*/ 1 h 30"/>
                  <a:gd name="T14" fmla="*/ 8 w 29"/>
                  <a:gd name="T15" fmla="*/ 8 h 30"/>
                  <a:gd name="T16" fmla="*/ 8 w 29"/>
                  <a:gd name="T17" fmla="*/ 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30">
                    <a:moveTo>
                      <a:pt x="8" y="8"/>
                    </a:moveTo>
                    <a:lnTo>
                      <a:pt x="8" y="8"/>
                    </a:lnTo>
                    <a:cubicBezTo>
                      <a:pt x="7" y="10"/>
                      <a:pt x="7" y="14"/>
                      <a:pt x="6" y="16"/>
                    </a:cubicBezTo>
                    <a:cubicBezTo>
                      <a:pt x="0" y="23"/>
                      <a:pt x="3" y="30"/>
                      <a:pt x="12" y="28"/>
                    </a:cubicBezTo>
                    <a:cubicBezTo>
                      <a:pt x="21" y="26"/>
                      <a:pt x="18" y="25"/>
                      <a:pt x="19" y="19"/>
                    </a:cubicBezTo>
                    <a:cubicBezTo>
                      <a:pt x="19" y="14"/>
                      <a:pt x="29" y="9"/>
                      <a:pt x="26" y="4"/>
                    </a:cubicBezTo>
                    <a:cubicBezTo>
                      <a:pt x="24" y="0"/>
                      <a:pt x="20" y="1"/>
                      <a:pt x="16" y="1"/>
                    </a:cubicBezTo>
                    <a:cubicBezTo>
                      <a:pt x="14" y="3"/>
                      <a:pt x="9" y="5"/>
                      <a:pt x="8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7" name="Freeform 84">
                <a:extLst>
                  <a:ext uri="{FF2B5EF4-FFF2-40B4-BE49-F238E27FC236}">
                    <a16:creationId xmlns:a16="http://schemas.microsoft.com/office/drawing/2014/main" xmlns="" id="{2B1BB69A-3C6A-4FFA-BAF7-41194CB50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" y="1633"/>
                <a:ext cx="4" cy="11"/>
              </a:xfrm>
              <a:custGeom>
                <a:avLst/>
                <a:gdLst>
                  <a:gd name="T0" fmla="*/ 5 w 9"/>
                  <a:gd name="T1" fmla="*/ 24 h 26"/>
                  <a:gd name="T2" fmla="*/ 5 w 9"/>
                  <a:gd name="T3" fmla="*/ 24 h 26"/>
                  <a:gd name="T4" fmla="*/ 9 w 9"/>
                  <a:gd name="T5" fmla="*/ 21 h 26"/>
                  <a:gd name="T6" fmla="*/ 9 w 9"/>
                  <a:gd name="T7" fmla="*/ 16 h 26"/>
                  <a:gd name="T8" fmla="*/ 8 w 9"/>
                  <a:gd name="T9" fmla="*/ 0 h 26"/>
                  <a:gd name="T10" fmla="*/ 0 w 9"/>
                  <a:gd name="T11" fmla="*/ 7 h 26"/>
                  <a:gd name="T12" fmla="*/ 0 w 9"/>
                  <a:gd name="T13" fmla="*/ 17 h 26"/>
                  <a:gd name="T14" fmla="*/ 2 w 9"/>
                  <a:gd name="T15" fmla="*/ 24 h 26"/>
                  <a:gd name="T16" fmla="*/ 5 w 9"/>
                  <a:gd name="T17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6">
                    <a:moveTo>
                      <a:pt x="5" y="24"/>
                    </a:moveTo>
                    <a:lnTo>
                      <a:pt x="5" y="24"/>
                    </a:lnTo>
                    <a:cubicBezTo>
                      <a:pt x="7" y="23"/>
                      <a:pt x="9" y="23"/>
                      <a:pt x="9" y="21"/>
                    </a:cubicBezTo>
                    <a:cubicBezTo>
                      <a:pt x="9" y="19"/>
                      <a:pt x="9" y="18"/>
                      <a:pt x="9" y="16"/>
                    </a:cubicBezTo>
                    <a:cubicBezTo>
                      <a:pt x="7" y="11"/>
                      <a:pt x="8" y="6"/>
                      <a:pt x="8" y="0"/>
                    </a:cubicBezTo>
                    <a:cubicBezTo>
                      <a:pt x="4" y="1"/>
                      <a:pt x="0" y="3"/>
                      <a:pt x="0" y="7"/>
                    </a:cubicBezTo>
                    <a:cubicBezTo>
                      <a:pt x="0" y="9"/>
                      <a:pt x="0" y="15"/>
                      <a:pt x="0" y="17"/>
                    </a:cubicBezTo>
                    <a:cubicBezTo>
                      <a:pt x="1" y="18"/>
                      <a:pt x="1" y="23"/>
                      <a:pt x="2" y="24"/>
                    </a:cubicBezTo>
                    <a:cubicBezTo>
                      <a:pt x="3" y="26"/>
                      <a:pt x="3" y="24"/>
                      <a:pt x="5" y="24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8" name="Freeform 85">
                <a:extLst>
                  <a:ext uri="{FF2B5EF4-FFF2-40B4-BE49-F238E27FC236}">
                    <a16:creationId xmlns:a16="http://schemas.microsoft.com/office/drawing/2014/main" xmlns="" id="{DE7DD920-D10C-4C1D-B35A-2755A4895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" y="1633"/>
                <a:ext cx="4" cy="11"/>
              </a:xfrm>
              <a:custGeom>
                <a:avLst/>
                <a:gdLst>
                  <a:gd name="T0" fmla="*/ 5 w 9"/>
                  <a:gd name="T1" fmla="*/ 24 h 26"/>
                  <a:gd name="T2" fmla="*/ 5 w 9"/>
                  <a:gd name="T3" fmla="*/ 24 h 26"/>
                  <a:gd name="T4" fmla="*/ 9 w 9"/>
                  <a:gd name="T5" fmla="*/ 21 h 26"/>
                  <a:gd name="T6" fmla="*/ 9 w 9"/>
                  <a:gd name="T7" fmla="*/ 16 h 26"/>
                  <a:gd name="T8" fmla="*/ 8 w 9"/>
                  <a:gd name="T9" fmla="*/ 0 h 26"/>
                  <a:gd name="T10" fmla="*/ 0 w 9"/>
                  <a:gd name="T11" fmla="*/ 7 h 26"/>
                  <a:gd name="T12" fmla="*/ 0 w 9"/>
                  <a:gd name="T13" fmla="*/ 17 h 26"/>
                  <a:gd name="T14" fmla="*/ 2 w 9"/>
                  <a:gd name="T15" fmla="*/ 24 h 26"/>
                  <a:gd name="T16" fmla="*/ 5 w 9"/>
                  <a:gd name="T17" fmla="*/ 24 h 26"/>
                  <a:gd name="T18" fmla="*/ 5 w 9"/>
                  <a:gd name="T19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6">
                    <a:moveTo>
                      <a:pt x="5" y="24"/>
                    </a:moveTo>
                    <a:lnTo>
                      <a:pt x="5" y="24"/>
                    </a:lnTo>
                    <a:cubicBezTo>
                      <a:pt x="7" y="23"/>
                      <a:pt x="9" y="23"/>
                      <a:pt x="9" y="21"/>
                    </a:cubicBezTo>
                    <a:cubicBezTo>
                      <a:pt x="9" y="19"/>
                      <a:pt x="9" y="18"/>
                      <a:pt x="9" y="16"/>
                    </a:cubicBezTo>
                    <a:cubicBezTo>
                      <a:pt x="7" y="11"/>
                      <a:pt x="8" y="6"/>
                      <a:pt x="8" y="0"/>
                    </a:cubicBezTo>
                    <a:cubicBezTo>
                      <a:pt x="4" y="1"/>
                      <a:pt x="0" y="3"/>
                      <a:pt x="0" y="7"/>
                    </a:cubicBezTo>
                    <a:cubicBezTo>
                      <a:pt x="0" y="9"/>
                      <a:pt x="0" y="15"/>
                      <a:pt x="0" y="17"/>
                    </a:cubicBezTo>
                    <a:cubicBezTo>
                      <a:pt x="1" y="18"/>
                      <a:pt x="1" y="23"/>
                      <a:pt x="2" y="24"/>
                    </a:cubicBezTo>
                    <a:cubicBezTo>
                      <a:pt x="3" y="26"/>
                      <a:pt x="3" y="24"/>
                      <a:pt x="5" y="24"/>
                    </a:cubicBezTo>
                    <a:lnTo>
                      <a:pt x="5" y="2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09" name="Freeform 86">
                <a:extLst>
                  <a:ext uri="{FF2B5EF4-FFF2-40B4-BE49-F238E27FC236}">
                    <a16:creationId xmlns:a16="http://schemas.microsoft.com/office/drawing/2014/main" xmlns="" id="{DB545793-0B69-4D2D-B8DA-C6B4E1D41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1612"/>
                <a:ext cx="17" cy="16"/>
              </a:xfrm>
              <a:custGeom>
                <a:avLst/>
                <a:gdLst>
                  <a:gd name="T0" fmla="*/ 8 w 40"/>
                  <a:gd name="T1" fmla="*/ 33 h 36"/>
                  <a:gd name="T2" fmla="*/ 8 w 40"/>
                  <a:gd name="T3" fmla="*/ 33 h 36"/>
                  <a:gd name="T4" fmla="*/ 17 w 40"/>
                  <a:gd name="T5" fmla="*/ 11 h 36"/>
                  <a:gd name="T6" fmla="*/ 33 w 40"/>
                  <a:gd name="T7" fmla="*/ 9 h 36"/>
                  <a:gd name="T8" fmla="*/ 35 w 40"/>
                  <a:gd name="T9" fmla="*/ 1 h 36"/>
                  <a:gd name="T10" fmla="*/ 28 w 40"/>
                  <a:gd name="T11" fmla="*/ 2 h 36"/>
                  <a:gd name="T12" fmla="*/ 10 w 40"/>
                  <a:gd name="T13" fmla="*/ 5 h 36"/>
                  <a:gd name="T14" fmla="*/ 7 w 40"/>
                  <a:gd name="T15" fmla="*/ 15 h 36"/>
                  <a:gd name="T16" fmla="*/ 0 w 40"/>
                  <a:gd name="T17" fmla="*/ 25 h 36"/>
                  <a:gd name="T18" fmla="*/ 8 w 40"/>
                  <a:gd name="T19" fmla="*/ 3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6">
                    <a:moveTo>
                      <a:pt x="8" y="33"/>
                    </a:moveTo>
                    <a:lnTo>
                      <a:pt x="8" y="33"/>
                    </a:lnTo>
                    <a:cubicBezTo>
                      <a:pt x="11" y="32"/>
                      <a:pt x="15" y="16"/>
                      <a:pt x="17" y="11"/>
                    </a:cubicBezTo>
                    <a:cubicBezTo>
                      <a:pt x="18" y="8"/>
                      <a:pt x="29" y="9"/>
                      <a:pt x="33" y="9"/>
                    </a:cubicBezTo>
                    <a:cubicBezTo>
                      <a:pt x="35" y="7"/>
                      <a:pt x="40" y="0"/>
                      <a:pt x="35" y="1"/>
                    </a:cubicBezTo>
                    <a:cubicBezTo>
                      <a:pt x="33" y="1"/>
                      <a:pt x="31" y="2"/>
                      <a:pt x="28" y="2"/>
                    </a:cubicBezTo>
                    <a:cubicBezTo>
                      <a:pt x="21" y="2"/>
                      <a:pt x="15" y="1"/>
                      <a:pt x="10" y="5"/>
                    </a:cubicBezTo>
                    <a:cubicBezTo>
                      <a:pt x="8" y="8"/>
                      <a:pt x="9" y="13"/>
                      <a:pt x="7" y="15"/>
                    </a:cubicBezTo>
                    <a:cubicBezTo>
                      <a:pt x="6" y="16"/>
                      <a:pt x="0" y="22"/>
                      <a:pt x="0" y="25"/>
                    </a:cubicBezTo>
                    <a:cubicBezTo>
                      <a:pt x="0" y="30"/>
                      <a:pt x="0" y="36"/>
                      <a:pt x="8" y="33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0" name="Freeform 87">
                <a:extLst>
                  <a:ext uri="{FF2B5EF4-FFF2-40B4-BE49-F238E27FC236}">
                    <a16:creationId xmlns:a16="http://schemas.microsoft.com/office/drawing/2014/main" xmlns="" id="{EBADFDEF-4977-470D-8837-A3065A7DF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3" y="1612"/>
                <a:ext cx="17" cy="16"/>
              </a:xfrm>
              <a:custGeom>
                <a:avLst/>
                <a:gdLst>
                  <a:gd name="T0" fmla="*/ 8 w 40"/>
                  <a:gd name="T1" fmla="*/ 33 h 36"/>
                  <a:gd name="T2" fmla="*/ 8 w 40"/>
                  <a:gd name="T3" fmla="*/ 33 h 36"/>
                  <a:gd name="T4" fmla="*/ 17 w 40"/>
                  <a:gd name="T5" fmla="*/ 11 h 36"/>
                  <a:gd name="T6" fmla="*/ 33 w 40"/>
                  <a:gd name="T7" fmla="*/ 9 h 36"/>
                  <a:gd name="T8" fmla="*/ 35 w 40"/>
                  <a:gd name="T9" fmla="*/ 1 h 36"/>
                  <a:gd name="T10" fmla="*/ 28 w 40"/>
                  <a:gd name="T11" fmla="*/ 2 h 36"/>
                  <a:gd name="T12" fmla="*/ 10 w 40"/>
                  <a:gd name="T13" fmla="*/ 5 h 36"/>
                  <a:gd name="T14" fmla="*/ 7 w 40"/>
                  <a:gd name="T15" fmla="*/ 15 h 36"/>
                  <a:gd name="T16" fmla="*/ 0 w 40"/>
                  <a:gd name="T17" fmla="*/ 25 h 36"/>
                  <a:gd name="T18" fmla="*/ 8 w 40"/>
                  <a:gd name="T19" fmla="*/ 33 h 36"/>
                  <a:gd name="T20" fmla="*/ 8 w 40"/>
                  <a:gd name="T21" fmla="*/ 3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36">
                    <a:moveTo>
                      <a:pt x="8" y="33"/>
                    </a:moveTo>
                    <a:lnTo>
                      <a:pt x="8" y="33"/>
                    </a:lnTo>
                    <a:cubicBezTo>
                      <a:pt x="11" y="32"/>
                      <a:pt x="15" y="16"/>
                      <a:pt x="17" y="11"/>
                    </a:cubicBezTo>
                    <a:cubicBezTo>
                      <a:pt x="18" y="8"/>
                      <a:pt x="29" y="9"/>
                      <a:pt x="33" y="9"/>
                    </a:cubicBezTo>
                    <a:cubicBezTo>
                      <a:pt x="35" y="7"/>
                      <a:pt x="40" y="0"/>
                      <a:pt x="35" y="1"/>
                    </a:cubicBezTo>
                    <a:cubicBezTo>
                      <a:pt x="33" y="1"/>
                      <a:pt x="31" y="2"/>
                      <a:pt x="28" y="2"/>
                    </a:cubicBezTo>
                    <a:cubicBezTo>
                      <a:pt x="21" y="2"/>
                      <a:pt x="15" y="1"/>
                      <a:pt x="10" y="5"/>
                    </a:cubicBezTo>
                    <a:cubicBezTo>
                      <a:pt x="8" y="8"/>
                      <a:pt x="9" y="13"/>
                      <a:pt x="7" y="15"/>
                    </a:cubicBezTo>
                    <a:cubicBezTo>
                      <a:pt x="6" y="16"/>
                      <a:pt x="0" y="22"/>
                      <a:pt x="0" y="25"/>
                    </a:cubicBezTo>
                    <a:cubicBezTo>
                      <a:pt x="0" y="30"/>
                      <a:pt x="0" y="36"/>
                      <a:pt x="8" y="33"/>
                    </a:cubicBezTo>
                    <a:lnTo>
                      <a:pt x="8" y="3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1" name="Freeform 88">
                <a:extLst>
                  <a:ext uri="{FF2B5EF4-FFF2-40B4-BE49-F238E27FC236}">
                    <a16:creationId xmlns:a16="http://schemas.microsoft.com/office/drawing/2014/main" xmlns="" id="{0CDB68FD-332E-4999-8A43-A53F21A91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6" y="1609"/>
                <a:ext cx="3" cy="3"/>
              </a:xfrm>
              <a:custGeom>
                <a:avLst/>
                <a:gdLst>
                  <a:gd name="T0" fmla="*/ 4 w 7"/>
                  <a:gd name="T1" fmla="*/ 5 h 7"/>
                  <a:gd name="T2" fmla="*/ 4 w 7"/>
                  <a:gd name="T3" fmla="*/ 5 h 7"/>
                  <a:gd name="T4" fmla="*/ 6 w 7"/>
                  <a:gd name="T5" fmla="*/ 4 h 7"/>
                  <a:gd name="T6" fmla="*/ 7 w 7"/>
                  <a:gd name="T7" fmla="*/ 0 h 7"/>
                  <a:gd name="T8" fmla="*/ 0 w 7"/>
                  <a:gd name="T9" fmla="*/ 3 h 7"/>
                  <a:gd name="T10" fmla="*/ 0 w 7"/>
                  <a:gd name="T11" fmla="*/ 6 h 7"/>
                  <a:gd name="T12" fmla="*/ 1 w 7"/>
                  <a:gd name="T13" fmla="*/ 6 h 7"/>
                  <a:gd name="T14" fmla="*/ 1 w 7"/>
                  <a:gd name="T15" fmla="*/ 7 h 7"/>
                  <a:gd name="T16" fmla="*/ 1 w 7"/>
                  <a:gd name="T17" fmla="*/ 7 h 7"/>
                  <a:gd name="T18" fmla="*/ 3 w 7"/>
                  <a:gd name="T19" fmla="*/ 6 h 7"/>
                  <a:gd name="T20" fmla="*/ 4 w 7"/>
                  <a:gd name="T21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7">
                    <a:moveTo>
                      <a:pt x="4" y="5"/>
                    </a:moveTo>
                    <a:lnTo>
                      <a:pt x="4" y="5"/>
                    </a:lnTo>
                    <a:cubicBezTo>
                      <a:pt x="5" y="5"/>
                      <a:pt x="5" y="4"/>
                      <a:pt x="6" y="4"/>
                    </a:cubicBezTo>
                    <a:cubicBezTo>
                      <a:pt x="7" y="4"/>
                      <a:pt x="7" y="1"/>
                      <a:pt x="7" y="0"/>
                    </a:cubicBezTo>
                    <a:cubicBezTo>
                      <a:pt x="2" y="1"/>
                      <a:pt x="2" y="1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1" y="6"/>
                      <a:pt x="0" y="7"/>
                      <a:pt x="1" y="7"/>
                    </a:cubicBezTo>
                    <a:lnTo>
                      <a:pt x="1" y="7"/>
                    </a:lnTo>
                    <a:cubicBezTo>
                      <a:pt x="3" y="7"/>
                      <a:pt x="2" y="6"/>
                      <a:pt x="3" y="6"/>
                    </a:cubicBezTo>
                    <a:cubicBezTo>
                      <a:pt x="4" y="5"/>
                      <a:pt x="4" y="5"/>
                      <a:pt x="4" y="5"/>
                    </a:cubicBezTo>
                    <a:close/>
                  </a:path>
                </a:pathLst>
              </a:custGeom>
              <a:solidFill>
                <a:srgbClr val="647B9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2" name="Freeform 89">
                <a:extLst>
                  <a:ext uri="{FF2B5EF4-FFF2-40B4-BE49-F238E27FC236}">
                    <a16:creationId xmlns:a16="http://schemas.microsoft.com/office/drawing/2014/main" xmlns="" id="{EE999101-9EBF-417D-A210-42F4A59C5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6" y="1609"/>
                <a:ext cx="3" cy="3"/>
              </a:xfrm>
              <a:custGeom>
                <a:avLst/>
                <a:gdLst>
                  <a:gd name="T0" fmla="*/ 4 w 7"/>
                  <a:gd name="T1" fmla="*/ 5 h 7"/>
                  <a:gd name="T2" fmla="*/ 4 w 7"/>
                  <a:gd name="T3" fmla="*/ 5 h 7"/>
                  <a:gd name="T4" fmla="*/ 6 w 7"/>
                  <a:gd name="T5" fmla="*/ 4 h 7"/>
                  <a:gd name="T6" fmla="*/ 7 w 7"/>
                  <a:gd name="T7" fmla="*/ 0 h 7"/>
                  <a:gd name="T8" fmla="*/ 0 w 7"/>
                  <a:gd name="T9" fmla="*/ 3 h 7"/>
                  <a:gd name="T10" fmla="*/ 0 w 7"/>
                  <a:gd name="T11" fmla="*/ 6 h 7"/>
                  <a:gd name="T12" fmla="*/ 1 w 7"/>
                  <a:gd name="T13" fmla="*/ 6 h 7"/>
                  <a:gd name="T14" fmla="*/ 1 w 7"/>
                  <a:gd name="T15" fmla="*/ 7 h 7"/>
                  <a:gd name="T16" fmla="*/ 1 w 7"/>
                  <a:gd name="T17" fmla="*/ 7 h 7"/>
                  <a:gd name="T18" fmla="*/ 3 w 7"/>
                  <a:gd name="T19" fmla="*/ 6 h 7"/>
                  <a:gd name="T20" fmla="*/ 4 w 7"/>
                  <a:gd name="T21" fmla="*/ 5 h 7"/>
                  <a:gd name="T22" fmla="*/ 4 w 7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7">
                    <a:moveTo>
                      <a:pt x="4" y="5"/>
                    </a:moveTo>
                    <a:lnTo>
                      <a:pt x="4" y="5"/>
                    </a:lnTo>
                    <a:cubicBezTo>
                      <a:pt x="5" y="5"/>
                      <a:pt x="5" y="4"/>
                      <a:pt x="6" y="4"/>
                    </a:cubicBezTo>
                    <a:cubicBezTo>
                      <a:pt x="7" y="4"/>
                      <a:pt x="7" y="1"/>
                      <a:pt x="7" y="0"/>
                    </a:cubicBezTo>
                    <a:cubicBezTo>
                      <a:pt x="2" y="1"/>
                      <a:pt x="2" y="1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1" y="6"/>
                      <a:pt x="0" y="7"/>
                      <a:pt x="1" y="7"/>
                    </a:cubicBezTo>
                    <a:lnTo>
                      <a:pt x="1" y="7"/>
                    </a:lnTo>
                    <a:cubicBezTo>
                      <a:pt x="3" y="7"/>
                      <a:pt x="2" y="6"/>
                      <a:pt x="3" y="6"/>
                    </a:cubicBezTo>
                    <a:cubicBezTo>
                      <a:pt x="4" y="5"/>
                      <a:pt x="4" y="5"/>
                      <a:pt x="4" y="5"/>
                    </a:cubicBezTo>
                    <a:lnTo>
                      <a:pt x="4" y="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3" name="Freeform 90">
                <a:extLst>
                  <a:ext uri="{FF2B5EF4-FFF2-40B4-BE49-F238E27FC236}">
                    <a16:creationId xmlns:a16="http://schemas.microsoft.com/office/drawing/2014/main" xmlns="" id="{55CE8D6A-A011-4232-BA4E-F3085E10B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1583"/>
                <a:ext cx="12" cy="8"/>
              </a:xfrm>
              <a:custGeom>
                <a:avLst/>
                <a:gdLst>
                  <a:gd name="T0" fmla="*/ 0 w 29"/>
                  <a:gd name="T1" fmla="*/ 14 h 18"/>
                  <a:gd name="T2" fmla="*/ 0 w 29"/>
                  <a:gd name="T3" fmla="*/ 14 h 18"/>
                  <a:gd name="T4" fmla="*/ 9 w 29"/>
                  <a:gd name="T5" fmla="*/ 13 h 18"/>
                  <a:gd name="T6" fmla="*/ 13 w 29"/>
                  <a:gd name="T7" fmla="*/ 9 h 18"/>
                  <a:gd name="T8" fmla="*/ 24 w 29"/>
                  <a:gd name="T9" fmla="*/ 5 h 18"/>
                  <a:gd name="T10" fmla="*/ 29 w 29"/>
                  <a:gd name="T11" fmla="*/ 2 h 18"/>
                  <a:gd name="T12" fmla="*/ 26 w 29"/>
                  <a:gd name="T13" fmla="*/ 1 h 18"/>
                  <a:gd name="T14" fmla="*/ 14 w 29"/>
                  <a:gd name="T15" fmla="*/ 5 h 18"/>
                  <a:gd name="T16" fmla="*/ 0 w 29"/>
                  <a:gd name="T17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8">
                    <a:moveTo>
                      <a:pt x="0" y="14"/>
                    </a:moveTo>
                    <a:lnTo>
                      <a:pt x="0" y="14"/>
                    </a:lnTo>
                    <a:cubicBezTo>
                      <a:pt x="0" y="18"/>
                      <a:pt x="8" y="16"/>
                      <a:pt x="9" y="13"/>
                    </a:cubicBezTo>
                    <a:cubicBezTo>
                      <a:pt x="9" y="10"/>
                      <a:pt x="10" y="10"/>
                      <a:pt x="13" y="9"/>
                    </a:cubicBezTo>
                    <a:cubicBezTo>
                      <a:pt x="17" y="8"/>
                      <a:pt x="20" y="5"/>
                      <a:pt x="24" y="5"/>
                    </a:cubicBezTo>
                    <a:cubicBezTo>
                      <a:pt x="26" y="4"/>
                      <a:pt x="29" y="5"/>
                      <a:pt x="29" y="2"/>
                    </a:cubicBezTo>
                    <a:cubicBezTo>
                      <a:pt x="29" y="0"/>
                      <a:pt x="29" y="1"/>
                      <a:pt x="26" y="1"/>
                    </a:cubicBezTo>
                    <a:cubicBezTo>
                      <a:pt x="22" y="1"/>
                      <a:pt x="18" y="4"/>
                      <a:pt x="14" y="5"/>
                    </a:cubicBezTo>
                    <a:cubicBezTo>
                      <a:pt x="9" y="6"/>
                      <a:pt x="0" y="8"/>
                      <a:pt x="0" y="14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4" name="Freeform 91">
                <a:extLst>
                  <a:ext uri="{FF2B5EF4-FFF2-40B4-BE49-F238E27FC236}">
                    <a16:creationId xmlns:a16="http://schemas.microsoft.com/office/drawing/2014/main" xmlns="" id="{CF19A0CB-A412-4A38-839C-CD2F5F95F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8" y="1583"/>
                <a:ext cx="12" cy="8"/>
              </a:xfrm>
              <a:custGeom>
                <a:avLst/>
                <a:gdLst>
                  <a:gd name="T0" fmla="*/ 0 w 29"/>
                  <a:gd name="T1" fmla="*/ 14 h 18"/>
                  <a:gd name="T2" fmla="*/ 0 w 29"/>
                  <a:gd name="T3" fmla="*/ 14 h 18"/>
                  <a:gd name="T4" fmla="*/ 9 w 29"/>
                  <a:gd name="T5" fmla="*/ 13 h 18"/>
                  <a:gd name="T6" fmla="*/ 13 w 29"/>
                  <a:gd name="T7" fmla="*/ 9 h 18"/>
                  <a:gd name="T8" fmla="*/ 24 w 29"/>
                  <a:gd name="T9" fmla="*/ 5 h 18"/>
                  <a:gd name="T10" fmla="*/ 29 w 29"/>
                  <a:gd name="T11" fmla="*/ 2 h 18"/>
                  <a:gd name="T12" fmla="*/ 26 w 29"/>
                  <a:gd name="T13" fmla="*/ 1 h 18"/>
                  <a:gd name="T14" fmla="*/ 14 w 29"/>
                  <a:gd name="T15" fmla="*/ 5 h 18"/>
                  <a:gd name="T16" fmla="*/ 0 w 29"/>
                  <a:gd name="T17" fmla="*/ 14 h 18"/>
                  <a:gd name="T18" fmla="*/ 0 w 29"/>
                  <a:gd name="T19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18">
                    <a:moveTo>
                      <a:pt x="0" y="14"/>
                    </a:moveTo>
                    <a:lnTo>
                      <a:pt x="0" y="14"/>
                    </a:lnTo>
                    <a:cubicBezTo>
                      <a:pt x="0" y="18"/>
                      <a:pt x="8" y="16"/>
                      <a:pt x="9" y="13"/>
                    </a:cubicBezTo>
                    <a:cubicBezTo>
                      <a:pt x="9" y="10"/>
                      <a:pt x="10" y="10"/>
                      <a:pt x="13" y="9"/>
                    </a:cubicBezTo>
                    <a:cubicBezTo>
                      <a:pt x="17" y="8"/>
                      <a:pt x="20" y="5"/>
                      <a:pt x="24" y="5"/>
                    </a:cubicBezTo>
                    <a:cubicBezTo>
                      <a:pt x="26" y="4"/>
                      <a:pt x="29" y="5"/>
                      <a:pt x="29" y="2"/>
                    </a:cubicBezTo>
                    <a:cubicBezTo>
                      <a:pt x="29" y="0"/>
                      <a:pt x="29" y="1"/>
                      <a:pt x="26" y="1"/>
                    </a:cubicBezTo>
                    <a:cubicBezTo>
                      <a:pt x="22" y="1"/>
                      <a:pt x="18" y="4"/>
                      <a:pt x="14" y="5"/>
                    </a:cubicBezTo>
                    <a:cubicBezTo>
                      <a:pt x="9" y="6"/>
                      <a:pt x="0" y="8"/>
                      <a:pt x="0" y="14"/>
                    </a:cubicBezTo>
                    <a:lnTo>
                      <a:pt x="0" y="1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5" name="Freeform 92">
                <a:extLst>
                  <a:ext uri="{FF2B5EF4-FFF2-40B4-BE49-F238E27FC236}">
                    <a16:creationId xmlns:a16="http://schemas.microsoft.com/office/drawing/2014/main" xmlns="" id="{0E81D96F-4C85-41A9-A8FA-14F64D9B2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545"/>
                <a:ext cx="4" cy="9"/>
              </a:xfrm>
              <a:custGeom>
                <a:avLst/>
                <a:gdLst>
                  <a:gd name="T0" fmla="*/ 3 w 10"/>
                  <a:gd name="T1" fmla="*/ 20 h 20"/>
                  <a:gd name="T2" fmla="*/ 3 w 10"/>
                  <a:gd name="T3" fmla="*/ 20 h 20"/>
                  <a:gd name="T4" fmla="*/ 5 w 10"/>
                  <a:gd name="T5" fmla="*/ 15 h 20"/>
                  <a:gd name="T6" fmla="*/ 7 w 10"/>
                  <a:gd name="T7" fmla="*/ 2 h 20"/>
                  <a:gd name="T8" fmla="*/ 0 w 10"/>
                  <a:gd name="T9" fmla="*/ 1 h 20"/>
                  <a:gd name="T10" fmla="*/ 3 w 10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0">
                    <a:moveTo>
                      <a:pt x="3" y="20"/>
                    </a:moveTo>
                    <a:lnTo>
                      <a:pt x="3" y="20"/>
                    </a:lnTo>
                    <a:cubicBezTo>
                      <a:pt x="3" y="18"/>
                      <a:pt x="4" y="17"/>
                      <a:pt x="5" y="15"/>
                    </a:cubicBezTo>
                    <a:cubicBezTo>
                      <a:pt x="8" y="11"/>
                      <a:pt x="10" y="9"/>
                      <a:pt x="7" y="2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7"/>
                      <a:pt x="1" y="13"/>
                      <a:pt x="3" y="20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6" name="Freeform 93">
                <a:extLst>
                  <a:ext uri="{FF2B5EF4-FFF2-40B4-BE49-F238E27FC236}">
                    <a16:creationId xmlns:a16="http://schemas.microsoft.com/office/drawing/2014/main" xmlns="" id="{733D5042-E7B2-4BA8-9AE7-1F0BA99D5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545"/>
                <a:ext cx="4" cy="9"/>
              </a:xfrm>
              <a:custGeom>
                <a:avLst/>
                <a:gdLst>
                  <a:gd name="T0" fmla="*/ 3 w 10"/>
                  <a:gd name="T1" fmla="*/ 20 h 20"/>
                  <a:gd name="T2" fmla="*/ 3 w 10"/>
                  <a:gd name="T3" fmla="*/ 20 h 20"/>
                  <a:gd name="T4" fmla="*/ 5 w 10"/>
                  <a:gd name="T5" fmla="*/ 15 h 20"/>
                  <a:gd name="T6" fmla="*/ 7 w 10"/>
                  <a:gd name="T7" fmla="*/ 2 h 20"/>
                  <a:gd name="T8" fmla="*/ 0 w 10"/>
                  <a:gd name="T9" fmla="*/ 1 h 20"/>
                  <a:gd name="T10" fmla="*/ 3 w 10"/>
                  <a:gd name="T11" fmla="*/ 20 h 20"/>
                  <a:gd name="T12" fmla="*/ 3 w 10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0">
                    <a:moveTo>
                      <a:pt x="3" y="20"/>
                    </a:moveTo>
                    <a:lnTo>
                      <a:pt x="3" y="20"/>
                    </a:lnTo>
                    <a:cubicBezTo>
                      <a:pt x="3" y="18"/>
                      <a:pt x="4" y="17"/>
                      <a:pt x="5" y="15"/>
                    </a:cubicBezTo>
                    <a:cubicBezTo>
                      <a:pt x="8" y="11"/>
                      <a:pt x="10" y="9"/>
                      <a:pt x="7" y="2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7"/>
                      <a:pt x="1" y="13"/>
                      <a:pt x="3" y="20"/>
                    </a:cubicBezTo>
                    <a:lnTo>
                      <a:pt x="3" y="2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7" name="Freeform 94">
                <a:extLst>
                  <a:ext uri="{FF2B5EF4-FFF2-40B4-BE49-F238E27FC236}">
                    <a16:creationId xmlns:a16="http://schemas.microsoft.com/office/drawing/2014/main" xmlns="" id="{F710BBF5-E8FB-4660-9CC2-957D3E429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511"/>
                <a:ext cx="15" cy="21"/>
              </a:xfrm>
              <a:custGeom>
                <a:avLst/>
                <a:gdLst>
                  <a:gd name="T0" fmla="*/ 0 w 37"/>
                  <a:gd name="T1" fmla="*/ 45 h 47"/>
                  <a:gd name="T2" fmla="*/ 0 w 37"/>
                  <a:gd name="T3" fmla="*/ 45 h 47"/>
                  <a:gd name="T4" fmla="*/ 7 w 37"/>
                  <a:gd name="T5" fmla="*/ 46 h 47"/>
                  <a:gd name="T6" fmla="*/ 16 w 37"/>
                  <a:gd name="T7" fmla="*/ 31 h 47"/>
                  <a:gd name="T8" fmla="*/ 20 w 37"/>
                  <a:gd name="T9" fmla="*/ 23 h 47"/>
                  <a:gd name="T10" fmla="*/ 35 w 37"/>
                  <a:gd name="T11" fmla="*/ 13 h 47"/>
                  <a:gd name="T12" fmla="*/ 24 w 37"/>
                  <a:gd name="T13" fmla="*/ 4 h 47"/>
                  <a:gd name="T14" fmla="*/ 9 w 37"/>
                  <a:gd name="T15" fmla="*/ 12 h 47"/>
                  <a:gd name="T16" fmla="*/ 0 w 37"/>
                  <a:gd name="T17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47">
                    <a:moveTo>
                      <a:pt x="0" y="45"/>
                    </a:moveTo>
                    <a:lnTo>
                      <a:pt x="0" y="45"/>
                    </a:lnTo>
                    <a:cubicBezTo>
                      <a:pt x="2" y="46"/>
                      <a:pt x="4" y="47"/>
                      <a:pt x="7" y="46"/>
                    </a:cubicBezTo>
                    <a:cubicBezTo>
                      <a:pt x="12" y="42"/>
                      <a:pt x="7" y="36"/>
                      <a:pt x="16" y="31"/>
                    </a:cubicBezTo>
                    <a:cubicBezTo>
                      <a:pt x="19" y="29"/>
                      <a:pt x="16" y="25"/>
                      <a:pt x="20" y="23"/>
                    </a:cubicBezTo>
                    <a:cubicBezTo>
                      <a:pt x="25" y="20"/>
                      <a:pt x="30" y="15"/>
                      <a:pt x="35" y="13"/>
                    </a:cubicBezTo>
                    <a:cubicBezTo>
                      <a:pt x="34" y="7"/>
                      <a:pt x="37" y="0"/>
                      <a:pt x="24" y="4"/>
                    </a:cubicBezTo>
                    <a:cubicBezTo>
                      <a:pt x="18" y="6"/>
                      <a:pt x="18" y="11"/>
                      <a:pt x="9" y="12"/>
                    </a:cubicBezTo>
                    <a:cubicBezTo>
                      <a:pt x="5" y="21"/>
                      <a:pt x="1" y="31"/>
                      <a:pt x="0" y="45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8" name="Freeform 95">
                <a:extLst>
                  <a:ext uri="{FF2B5EF4-FFF2-40B4-BE49-F238E27FC236}">
                    <a16:creationId xmlns:a16="http://schemas.microsoft.com/office/drawing/2014/main" xmlns="" id="{1D3C0FEF-6A54-41C7-82F5-31BB07474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511"/>
                <a:ext cx="15" cy="21"/>
              </a:xfrm>
              <a:custGeom>
                <a:avLst/>
                <a:gdLst>
                  <a:gd name="T0" fmla="*/ 0 w 37"/>
                  <a:gd name="T1" fmla="*/ 45 h 47"/>
                  <a:gd name="T2" fmla="*/ 0 w 37"/>
                  <a:gd name="T3" fmla="*/ 45 h 47"/>
                  <a:gd name="T4" fmla="*/ 7 w 37"/>
                  <a:gd name="T5" fmla="*/ 46 h 47"/>
                  <a:gd name="T6" fmla="*/ 16 w 37"/>
                  <a:gd name="T7" fmla="*/ 31 h 47"/>
                  <a:gd name="T8" fmla="*/ 20 w 37"/>
                  <a:gd name="T9" fmla="*/ 23 h 47"/>
                  <a:gd name="T10" fmla="*/ 35 w 37"/>
                  <a:gd name="T11" fmla="*/ 13 h 47"/>
                  <a:gd name="T12" fmla="*/ 24 w 37"/>
                  <a:gd name="T13" fmla="*/ 4 h 47"/>
                  <a:gd name="T14" fmla="*/ 9 w 37"/>
                  <a:gd name="T15" fmla="*/ 12 h 47"/>
                  <a:gd name="T16" fmla="*/ 0 w 37"/>
                  <a:gd name="T17" fmla="*/ 45 h 47"/>
                  <a:gd name="T18" fmla="*/ 0 w 37"/>
                  <a:gd name="T19" fmla="*/ 4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47">
                    <a:moveTo>
                      <a:pt x="0" y="45"/>
                    </a:moveTo>
                    <a:lnTo>
                      <a:pt x="0" y="45"/>
                    </a:lnTo>
                    <a:cubicBezTo>
                      <a:pt x="2" y="46"/>
                      <a:pt x="4" y="47"/>
                      <a:pt x="7" y="46"/>
                    </a:cubicBezTo>
                    <a:cubicBezTo>
                      <a:pt x="12" y="42"/>
                      <a:pt x="7" y="36"/>
                      <a:pt x="16" y="31"/>
                    </a:cubicBezTo>
                    <a:cubicBezTo>
                      <a:pt x="19" y="29"/>
                      <a:pt x="16" y="25"/>
                      <a:pt x="20" y="23"/>
                    </a:cubicBezTo>
                    <a:cubicBezTo>
                      <a:pt x="25" y="20"/>
                      <a:pt x="30" y="15"/>
                      <a:pt x="35" y="13"/>
                    </a:cubicBezTo>
                    <a:cubicBezTo>
                      <a:pt x="34" y="7"/>
                      <a:pt x="37" y="0"/>
                      <a:pt x="24" y="4"/>
                    </a:cubicBezTo>
                    <a:cubicBezTo>
                      <a:pt x="18" y="6"/>
                      <a:pt x="18" y="11"/>
                      <a:pt x="9" y="12"/>
                    </a:cubicBezTo>
                    <a:cubicBezTo>
                      <a:pt x="5" y="21"/>
                      <a:pt x="1" y="31"/>
                      <a:pt x="0" y="45"/>
                    </a:cubicBezTo>
                    <a:lnTo>
                      <a:pt x="0" y="4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19" name="Freeform 96">
                <a:extLst>
                  <a:ext uri="{FF2B5EF4-FFF2-40B4-BE49-F238E27FC236}">
                    <a16:creationId xmlns:a16="http://schemas.microsoft.com/office/drawing/2014/main" xmlns="" id="{F0C15121-56FC-409D-9886-85B3C7929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8" y="1500"/>
                <a:ext cx="20" cy="21"/>
              </a:xfrm>
              <a:custGeom>
                <a:avLst/>
                <a:gdLst>
                  <a:gd name="T0" fmla="*/ 9 w 47"/>
                  <a:gd name="T1" fmla="*/ 12 h 47"/>
                  <a:gd name="T2" fmla="*/ 9 w 47"/>
                  <a:gd name="T3" fmla="*/ 12 h 47"/>
                  <a:gd name="T4" fmla="*/ 6 w 47"/>
                  <a:gd name="T5" fmla="*/ 30 h 47"/>
                  <a:gd name="T6" fmla="*/ 5 w 47"/>
                  <a:gd name="T7" fmla="*/ 44 h 47"/>
                  <a:gd name="T8" fmla="*/ 10 w 47"/>
                  <a:gd name="T9" fmla="*/ 44 h 47"/>
                  <a:gd name="T10" fmla="*/ 11 w 47"/>
                  <a:gd name="T11" fmla="*/ 37 h 47"/>
                  <a:gd name="T12" fmla="*/ 15 w 47"/>
                  <a:gd name="T13" fmla="*/ 31 h 47"/>
                  <a:gd name="T14" fmla="*/ 21 w 47"/>
                  <a:gd name="T15" fmla="*/ 34 h 47"/>
                  <a:gd name="T16" fmla="*/ 18 w 47"/>
                  <a:gd name="T17" fmla="*/ 43 h 47"/>
                  <a:gd name="T18" fmla="*/ 22 w 47"/>
                  <a:gd name="T19" fmla="*/ 42 h 47"/>
                  <a:gd name="T20" fmla="*/ 26 w 47"/>
                  <a:gd name="T21" fmla="*/ 23 h 47"/>
                  <a:gd name="T22" fmla="*/ 36 w 47"/>
                  <a:gd name="T23" fmla="*/ 10 h 47"/>
                  <a:gd name="T24" fmla="*/ 31 w 47"/>
                  <a:gd name="T25" fmla="*/ 2 h 47"/>
                  <a:gd name="T26" fmla="*/ 9 w 47"/>
                  <a:gd name="T27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47">
                    <a:moveTo>
                      <a:pt x="9" y="12"/>
                    </a:moveTo>
                    <a:lnTo>
                      <a:pt x="9" y="12"/>
                    </a:lnTo>
                    <a:cubicBezTo>
                      <a:pt x="0" y="18"/>
                      <a:pt x="0" y="22"/>
                      <a:pt x="6" y="30"/>
                    </a:cubicBezTo>
                    <a:cubicBezTo>
                      <a:pt x="9" y="34"/>
                      <a:pt x="5" y="42"/>
                      <a:pt x="5" y="44"/>
                    </a:cubicBezTo>
                    <a:cubicBezTo>
                      <a:pt x="4" y="45"/>
                      <a:pt x="9" y="46"/>
                      <a:pt x="10" y="44"/>
                    </a:cubicBezTo>
                    <a:cubicBezTo>
                      <a:pt x="10" y="44"/>
                      <a:pt x="11" y="38"/>
                      <a:pt x="11" y="37"/>
                    </a:cubicBezTo>
                    <a:cubicBezTo>
                      <a:pt x="12" y="34"/>
                      <a:pt x="13" y="33"/>
                      <a:pt x="15" y="31"/>
                    </a:cubicBezTo>
                    <a:cubicBezTo>
                      <a:pt x="18" y="26"/>
                      <a:pt x="21" y="29"/>
                      <a:pt x="21" y="34"/>
                    </a:cubicBezTo>
                    <a:cubicBezTo>
                      <a:pt x="21" y="39"/>
                      <a:pt x="21" y="39"/>
                      <a:pt x="18" y="43"/>
                    </a:cubicBezTo>
                    <a:cubicBezTo>
                      <a:pt x="16" y="47"/>
                      <a:pt x="21" y="44"/>
                      <a:pt x="22" y="42"/>
                    </a:cubicBezTo>
                    <a:cubicBezTo>
                      <a:pt x="27" y="36"/>
                      <a:pt x="25" y="31"/>
                      <a:pt x="26" y="23"/>
                    </a:cubicBezTo>
                    <a:cubicBezTo>
                      <a:pt x="28" y="17"/>
                      <a:pt x="30" y="12"/>
                      <a:pt x="36" y="10"/>
                    </a:cubicBezTo>
                    <a:cubicBezTo>
                      <a:pt x="47" y="7"/>
                      <a:pt x="37" y="0"/>
                      <a:pt x="31" y="2"/>
                    </a:cubicBezTo>
                    <a:cubicBezTo>
                      <a:pt x="19" y="6"/>
                      <a:pt x="28" y="15"/>
                      <a:pt x="9" y="12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0" name="Freeform 97">
                <a:extLst>
                  <a:ext uri="{FF2B5EF4-FFF2-40B4-BE49-F238E27FC236}">
                    <a16:creationId xmlns:a16="http://schemas.microsoft.com/office/drawing/2014/main" xmlns="" id="{605D807E-8B6F-4E6F-9640-79905D021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8" y="1500"/>
                <a:ext cx="20" cy="21"/>
              </a:xfrm>
              <a:custGeom>
                <a:avLst/>
                <a:gdLst>
                  <a:gd name="T0" fmla="*/ 9 w 47"/>
                  <a:gd name="T1" fmla="*/ 12 h 47"/>
                  <a:gd name="T2" fmla="*/ 9 w 47"/>
                  <a:gd name="T3" fmla="*/ 12 h 47"/>
                  <a:gd name="T4" fmla="*/ 6 w 47"/>
                  <a:gd name="T5" fmla="*/ 30 h 47"/>
                  <a:gd name="T6" fmla="*/ 5 w 47"/>
                  <a:gd name="T7" fmla="*/ 44 h 47"/>
                  <a:gd name="T8" fmla="*/ 10 w 47"/>
                  <a:gd name="T9" fmla="*/ 44 h 47"/>
                  <a:gd name="T10" fmla="*/ 11 w 47"/>
                  <a:gd name="T11" fmla="*/ 37 h 47"/>
                  <a:gd name="T12" fmla="*/ 15 w 47"/>
                  <a:gd name="T13" fmla="*/ 31 h 47"/>
                  <a:gd name="T14" fmla="*/ 21 w 47"/>
                  <a:gd name="T15" fmla="*/ 34 h 47"/>
                  <a:gd name="T16" fmla="*/ 18 w 47"/>
                  <a:gd name="T17" fmla="*/ 43 h 47"/>
                  <a:gd name="T18" fmla="*/ 22 w 47"/>
                  <a:gd name="T19" fmla="*/ 42 h 47"/>
                  <a:gd name="T20" fmla="*/ 26 w 47"/>
                  <a:gd name="T21" fmla="*/ 23 h 47"/>
                  <a:gd name="T22" fmla="*/ 36 w 47"/>
                  <a:gd name="T23" fmla="*/ 10 h 47"/>
                  <a:gd name="T24" fmla="*/ 31 w 47"/>
                  <a:gd name="T25" fmla="*/ 2 h 47"/>
                  <a:gd name="T26" fmla="*/ 9 w 47"/>
                  <a:gd name="T27" fmla="*/ 12 h 47"/>
                  <a:gd name="T28" fmla="*/ 9 w 47"/>
                  <a:gd name="T29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7">
                    <a:moveTo>
                      <a:pt x="9" y="12"/>
                    </a:moveTo>
                    <a:lnTo>
                      <a:pt x="9" y="12"/>
                    </a:lnTo>
                    <a:cubicBezTo>
                      <a:pt x="0" y="18"/>
                      <a:pt x="0" y="22"/>
                      <a:pt x="6" y="30"/>
                    </a:cubicBezTo>
                    <a:cubicBezTo>
                      <a:pt x="9" y="34"/>
                      <a:pt x="5" y="42"/>
                      <a:pt x="5" y="44"/>
                    </a:cubicBezTo>
                    <a:cubicBezTo>
                      <a:pt x="4" y="45"/>
                      <a:pt x="9" y="46"/>
                      <a:pt x="10" y="44"/>
                    </a:cubicBezTo>
                    <a:cubicBezTo>
                      <a:pt x="10" y="44"/>
                      <a:pt x="11" y="38"/>
                      <a:pt x="11" y="37"/>
                    </a:cubicBezTo>
                    <a:cubicBezTo>
                      <a:pt x="12" y="34"/>
                      <a:pt x="13" y="33"/>
                      <a:pt x="15" y="31"/>
                    </a:cubicBezTo>
                    <a:cubicBezTo>
                      <a:pt x="18" y="26"/>
                      <a:pt x="21" y="29"/>
                      <a:pt x="21" y="34"/>
                    </a:cubicBezTo>
                    <a:cubicBezTo>
                      <a:pt x="21" y="39"/>
                      <a:pt x="21" y="39"/>
                      <a:pt x="18" y="43"/>
                    </a:cubicBezTo>
                    <a:cubicBezTo>
                      <a:pt x="16" y="47"/>
                      <a:pt x="21" y="44"/>
                      <a:pt x="22" y="42"/>
                    </a:cubicBezTo>
                    <a:cubicBezTo>
                      <a:pt x="27" y="36"/>
                      <a:pt x="25" y="31"/>
                      <a:pt x="26" y="23"/>
                    </a:cubicBezTo>
                    <a:cubicBezTo>
                      <a:pt x="28" y="17"/>
                      <a:pt x="30" y="12"/>
                      <a:pt x="36" y="10"/>
                    </a:cubicBezTo>
                    <a:cubicBezTo>
                      <a:pt x="47" y="7"/>
                      <a:pt x="37" y="0"/>
                      <a:pt x="31" y="2"/>
                    </a:cubicBezTo>
                    <a:cubicBezTo>
                      <a:pt x="19" y="6"/>
                      <a:pt x="28" y="15"/>
                      <a:pt x="9" y="12"/>
                    </a:cubicBezTo>
                    <a:lnTo>
                      <a:pt x="9" y="1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1" name="Freeform 98">
                <a:extLst>
                  <a:ext uri="{FF2B5EF4-FFF2-40B4-BE49-F238E27FC236}">
                    <a16:creationId xmlns:a16="http://schemas.microsoft.com/office/drawing/2014/main" xmlns="" id="{F72BEEBB-3410-47DB-9897-FF9BF1811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1452"/>
                <a:ext cx="24" cy="36"/>
              </a:xfrm>
              <a:custGeom>
                <a:avLst/>
                <a:gdLst>
                  <a:gd name="T0" fmla="*/ 30 w 58"/>
                  <a:gd name="T1" fmla="*/ 20 h 79"/>
                  <a:gd name="T2" fmla="*/ 30 w 58"/>
                  <a:gd name="T3" fmla="*/ 20 h 79"/>
                  <a:gd name="T4" fmla="*/ 18 w 58"/>
                  <a:gd name="T5" fmla="*/ 47 h 79"/>
                  <a:gd name="T6" fmla="*/ 22 w 58"/>
                  <a:gd name="T7" fmla="*/ 69 h 79"/>
                  <a:gd name="T8" fmla="*/ 39 w 58"/>
                  <a:gd name="T9" fmla="*/ 44 h 79"/>
                  <a:gd name="T10" fmla="*/ 46 w 58"/>
                  <a:gd name="T11" fmla="*/ 22 h 79"/>
                  <a:gd name="T12" fmla="*/ 58 w 58"/>
                  <a:gd name="T13" fmla="*/ 1 h 79"/>
                  <a:gd name="T14" fmla="*/ 40 w 58"/>
                  <a:gd name="T15" fmla="*/ 13 h 79"/>
                  <a:gd name="T16" fmla="*/ 30 w 58"/>
                  <a:gd name="T17" fmla="*/ 2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79">
                    <a:moveTo>
                      <a:pt x="30" y="20"/>
                    </a:moveTo>
                    <a:lnTo>
                      <a:pt x="30" y="20"/>
                    </a:lnTo>
                    <a:cubicBezTo>
                      <a:pt x="41" y="36"/>
                      <a:pt x="0" y="36"/>
                      <a:pt x="18" y="47"/>
                    </a:cubicBezTo>
                    <a:cubicBezTo>
                      <a:pt x="26" y="52"/>
                      <a:pt x="22" y="61"/>
                      <a:pt x="22" y="69"/>
                    </a:cubicBezTo>
                    <a:cubicBezTo>
                      <a:pt x="22" y="79"/>
                      <a:pt x="38" y="45"/>
                      <a:pt x="39" y="44"/>
                    </a:cubicBezTo>
                    <a:cubicBezTo>
                      <a:pt x="44" y="37"/>
                      <a:pt x="46" y="31"/>
                      <a:pt x="46" y="22"/>
                    </a:cubicBezTo>
                    <a:cubicBezTo>
                      <a:pt x="46" y="17"/>
                      <a:pt x="54" y="6"/>
                      <a:pt x="58" y="1"/>
                    </a:cubicBezTo>
                    <a:cubicBezTo>
                      <a:pt x="54" y="0"/>
                      <a:pt x="43" y="5"/>
                      <a:pt x="40" y="13"/>
                    </a:cubicBezTo>
                    <a:cubicBezTo>
                      <a:pt x="38" y="16"/>
                      <a:pt x="24" y="13"/>
                      <a:pt x="30" y="20"/>
                    </a:cubicBezTo>
                    <a:close/>
                  </a:path>
                </a:pathLst>
              </a:custGeom>
              <a:solidFill>
                <a:srgbClr val="A8C11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2" name="Freeform 99">
                <a:extLst>
                  <a:ext uri="{FF2B5EF4-FFF2-40B4-BE49-F238E27FC236}">
                    <a16:creationId xmlns:a16="http://schemas.microsoft.com/office/drawing/2014/main" xmlns="" id="{307A1AB7-488C-4125-A15B-FEFA68D10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1452"/>
                <a:ext cx="24" cy="36"/>
              </a:xfrm>
              <a:custGeom>
                <a:avLst/>
                <a:gdLst>
                  <a:gd name="T0" fmla="*/ 30 w 58"/>
                  <a:gd name="T1" fmla="*/ 20 h 79"/>
                  <a:gd name="T2" fmla="*/ 30 w 58"/>
                  <a:gd name="T3" fmla="*/ 20 h 79"/>
                  <a:gd name="T4" fmla="*/ 18 w 58"/>
                  <a:gd name="T5" fmla="*/ 47 h 79"/>
                  <a:gd name="T6" fmla="*/ 22 w 58"/>
                  <a:gd name="T7" fmla="*/ 69 h 79"/>
                  <a:gd name="T8" fmla="*/ 39 w 58"/>
                  <a:gd name="T9" fmla="*/ 44 h 79"/>
                  <a:gd name="T10" fmla="*/ 46 w 58"/>
                  <a:gd name="T11" fmla="*/ 22 h 79"/>
                  <a:gd name="T12" fmla="*/ 58 w 58"/>
                  <a:gd name="T13" fmla="*/ 1 h 79"/>
                  <a:gd name="T14" fmla="*/ 40 w 58"/>
                  <a:gd name="T15" fmla="*/ 13 h 79"/>
                  <a:gd name="T16" fmla="*/ 30 w 58"/>
                  <a:gd name="T17" fmla="*/ 20 h 79"/>
                  <a:gd name="T18" fmla="*/ 30 w 58"/>
                  <a:gd name="T19" fmla="*/ 2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79">
                    <a:moveTo>
                      <a:pt x="30" y="20"/>
                    </a:moveTo>
                    <a:lnTo>
                      <a:pt x="30" y="20"/>
                    </a:lnTo>
                    <a:cubicBezTo>
                      <a:pt x="41" y="36"/>
                      <a:pt x="0" y="36"/>
                      <a:pt x="18" y="47"/>
                    </a:cubicBezTo>
                    <a:cubicBezTo>
                      <a:pt x="26" y="52"/>
                      <a:pt x="22" y="61"/>
                      <a:pt x="22" y="69"/>
                    </a:cubicBezTo>
                    <a:cubicBezTo>
                      <a:pt x="22" y="79"/>
                      <a:pt x="38" y="45"/>
                      <a:pt x="39" y="44"/>
                    </a:cubicBezTo>
                    <a:cubicBezTo>
                      <a:pt x="44" y="37"/>
                      <a:pt x="46" y="31"/>
                      <a:pt x="46" y="22"/>
                    </a:cubicBezTo>
                    <a:cubicBezTo>
                      <a:pt x="46" y="17"/>
                      <a:pt x="54" y="6"/>
                      <a:pt x="58" y="1"/>
                    </a:cubicBezTo>
                    <a:cubicBezTo>
                      <a:pt x="54" y="0"/>
                      <a:pt x="43" y="5"/>
                      <a:pt x="40" y="13"/>
                    </a:cubicBezTo>
                    <a:cubicBezTo>
                      <a:pt x="38" y="16"/>
                      <a:pt x="24" y="13"/>
                      <a:pt x="30" y="20"/>
                    </a:cubicBezTo>
                    <a:lnTo>
                      <a:pt x="30" y="2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3" name="Freeform 100">
                <a:extLst>
                  <a:ext uri="{FF2B5EF4-FFF2-40B4-BE49-F238E27FC236}">
                    <a16:creationId xmlns:a16="http://schemas.microsoft.com/office/drawing/2014/main" xmlns="" id="{1ACD51B4-9675-497D-A5E4-A86CE7D1F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218"/>
                <a:ext cx="401" cy="997"/>
              </a:xfrm>
              <a:custGeom>
                <a:avLst/>
                <a:gdLst>
                  <a:gd name="T0" fmla="*/ 625 w 975"/>
                  <a:gd name="T1" fmla="*/ 940 h 2225"/>
                  <a:gd name="T2" fmla="*/ 625 w 975"/>
                  <a:gd name="T3" fmla="*/ 940 h 2225"/>
                  <a:gd name="T4" fmla="*/ 789 w 975"/>
                  <a:gd name="T5" fmla="*/ 815 h 2225"/>
                  <a:gd name="T6" fmla="*/ 824 w 975"/>
                  <a:gd name="T7" fmla="*/ 754 h 2225"/>
                  <a:gd name="T8" fmla="*/ 837 w 975"/>
                  <a:gd name="T9" fmla="*/ 586 h 2225"/>
                  <a:gd name="T10" fmla="*/ 891 w 975"/>
                  <a:gd name="T11" fmla="*/ 503 h 2225"/>
                  <a:gd name="T12" fmla="*/ 906 w 975"/>
                  <a:gd name="T13" fmla="*/ 522 h 2225"/>
                  <a:gd name="T14" fmla="*/ 975 w 975"/>
                  <a:gd name="T15" fmla="*/ 510 h 2225"/>
                  <a:gd name="T16" fmla="*/ 938 w 975"/>
                  <a:gd name="T17" fmla="*/ 401 h 2225"/>
                  <a:gd name="T18" fmla="*/ 902 w 975"/>
                  <a:gd name="T19" fmla="*/ 217 h 2225"/>
                  <a:gd name="T20" fmla="*/ 735 w 975"/>
                  <a:gd name="T21" fmla="*/ 0 h 2225"/>
                  <a:gd name="T22" fmla="*/ 675 w 975"/>
                  <a:gd name="T23" fmla="*/ 103 h 2225"/>
                  <a:gd name="T24" fmla="*/ 570 w 975"/>
                  <a:gd name="T25" fmla="*/ 83 h 2225"/>
                  <a:gd name="T26" fmla="*/ 570 w 975"/>
                  <a:gd name="T27" fmla="*/ 149 h 2225"/>
                  <a:gd name="T28" fmla="*/ 561 w 975"/>
                  <a:gd name="T29" fmla="*/ 163 h 2225"/>
                  <a:gd name="T30" fmla="*/ 529 w 975"/>
                  <a:gd name="T31" fmla="*/ 157 h 2225"/>
                  <a:gd name="T32" fmla="*/ 488 w 975"/>
                  <a:gd name="T33" fmla="*/ 252 h 2225"/>
                  <a:gd name="T34" fmla="*/ 461 w 975"/>
                  <a:gd name="T35" fmla="*/ 262 h 2225"/>
                  <a:gd name="T36" fmla="*/ 333 w 975"/>
                  <a:gd name="T37" fmla="*/ 560 h 2225"/>
                  <a:gd name="T38" fmla="*/ 290 w 975"/>
                  <a:gd name="T39" fmla="*/ 760 h 2225"/>
                  <a:gd name="T40" fmla="*/ 281 w 975"/>
                  <a:gd name="T41" fmla="*/ 796 h 2225"/>
                  <a:gd name="T42" fmla="*/ 134 w 975"/>
                  <a:gd name="T43" fmla="*/ 940 h 2225"/>
                  <a:gd name="T44" fmla="*/ 131 w 975"/>
                  <a:gd name="T45" fmla="*/ 1146 h 2225"/>
                  <a:gd name="T46" fmla="*/ 174 w 975"/>
                  <a:gd name="T47" fmla="*/ 1255 h 2225"/>
                  <a:gd name="T48" fmla="*/ 128 w 975"/>
                  <a:gd name="T49" fmla="*/ 1438 h 2225"/>
                  <a:gd name="T50" fmla="*/ 94 w 975"/>
                  <a:gd name="T51" fmla="*/ 1466 h 2225"/>
                  <a:gd name="T52" fmla="*/ 58 w 975"/>
                  <a:gd name="T53" fmla="*/ 1515 h 2225"/>
                  <a:gd name="T54" fmla="*/ 31 w 975"/>
                  <a:gd name="T55" fmla="*/ 1608 h 2225"/>
                  <a:gd name="T56" fmla="*/ 10 w 975"/>
                  <a:gd name="T57" fmla="*/ 1587 h 2225"/>
                  <a:gd name="T58" fmla="*/ 1 w 975"/>
                  <a:gd name="T59" fmla="*/ 1592 h 2225"/>
                  <a:gd name="T60" fmla="*/ 6 w 975"/>
                  <a:gd name="T61" fmla="*/ 1695 h 2225"/>
                  <a:gd name="T62" fmla="*/ 43 w 975"/>
                  <a:gd name="T63" fmla="*/ 1718 h 2225"/>
                  <a:gd name="T64" fmla="*/ 29 w 975"/>
                  <a:gd name="T65" fmla="*/ 1742 h 2225"/>
                  <a:gd name="T66" fmla="*/ 31 w 975"/>
                  <a:gd name="T67" fmla="*/ 1759 h 2225"/>
                  <a:gd name="T68" fmla="*/ 104 w 975"/>
                  <a:gd name="T69" fmla="*/ 1988 h 2225"/>
                  <a:gd name="T70" fmla="*/ 100 w 975"/>
                  <a:gd name="T71" fmla="*/ 2073 h 2225"/>
                  <a:gd name="T72" fmla="*/ 84 w 975"/>
                  <a:gd name="T73" fmla="*/ 2099 h 2225"/>
                  <a:gd name="T74" fmla="*/ 117 w 975"/>
                  <a:gd name="T75" fmla="*/ 2121 h 2225"/>
                  <a:gd name="T76" fmla="*/ 108 w 975"/>
                  <a:gd name="T77" fmla="*/ 2180 h 2225"/>
                  <a:gd name="T78" fmla="*/ 116 w 975"/>
                  <a:gd name="T79" fmla="*/ 2204 h 2225"/>
                  <a:gd name="T80" fmla="*/ 241 w 975"/>
                  <a:gd name="T81" fmla="*/ 2208 h 2225"/>
                  <a:gd name="T82" fmla="*/ 256 w 975"/>
                  <a:gd name="T83" fmla="*/ 2100 h 2225"/>
                  <a:gd name="T84" fmla="*/ 465 w 975"/>
                  <a:gd name="T85" fmla="*/ 1770 h 2225"/>
                  <a:gd name="T86" fmla="*/ 471 w 975"/>
                  <a:gd name="T87" fmla="*/ 1698 h 2225"/>
                  <a:gd name="T88" fmla="*/ 613 w 975"/>
                  <a:gd name="T89" fmla="*/ 1593 h 2225"/>
                  <a:gd name="T90" fmla="*/ 537 w 975"/>
                  <a:gd name="T91" fmla="*/ 1377 h 2225"/>
                  <a:gd name="T92" fmla="*/ 500 w 975"/>
                  <a:gd name="T93" fmla="*/ 1340 h 2225"/>
                  <a:gd name="T94" fmla="*/ 525 w 975"/>
                  <a:gd name="T95" fmla="*/ 1127 h 2225"/>
                  <a:gd name="T96" fmla="*/ 525 w 975"/>
                  <a:gd name="T97" fmla="*/ 1058 h 2225"/>
                  <a:gd name="T98" fmla="*/ 540 w 975"/>
                  <a:gd name="T99" fmla="*/ 1063 h 2225"/>
                  <a:gd name="T100" fmla="*/ 559 w 975"/>
                  <a:gd name="T101" fmla="*/ 1054 h 2225"/>
                  <a:gd name="T102" fmla="*/ 561 w 975"/>
                  <a:gd name="T103" fmla="*/ 1013 h 2225"/>
                  <a:gd name="T104" fmla="*/ 613 w 975"/>
                  <a:gd name="T105" fmla="*/ 976 h 2225"/>
                  <a:gd name="T106" fmla="*/ 625 w 975"/>
                  <a:gd name="T107" fmla="*/ 940 h 2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75" h="2225">
                    <a:moveTo>
                      <a:pt x="625" y="940"/>
                    </a:moveTo>
                    <a:lnTo>
                      <a:pt x="625" y="940"/>
                    </a:lnTo>
                    <a:cubicBezTo>
                      <a:pt x="660" y="935"/>
                      <a:pt x="753" y="844"/>
                      <a:pt x="789" y="815"/>
                    </a:cubicBezTo>
                    <a:cubicBezTo>
                      <a:pt x="791" y="785"/>
                      <a:pt x="798" y="769"/>
                      <a:pt x="824" y="754"/>
                    </a:cubicBezTo>
                    <a:cubicBezTo>
                      <a:pt x="804" y="663"/>
                      <a:pt x="787" y="674"/>
                      <a:pt x="837" y="586"/>
                    </a:cubicBezTo>
                    <a:cubicBezTo>
                      <a:pt x="862" y="545"/>
                      <a:pt x="840" y="525"/>
                      <a:pt x="891" y="503"/>
                    </a:cubicBezTo>
                    <a:lnTo>
                      <a:pt x="906" y="522"/>
                    </a:lnTo>
                    <a:cubicBezTo>
                      <a:pt x="928" y="513"/>
                      <a:pt x="951" y="511"/>
                      <a:pt x="975" y="510"/>
                    </a:cubicBezTo>
                    <a:cubicBezTo>
                      <a:pt x="962" y="473"/>
                      <a:pt x="935" y="416"/>
                      <a:pt x="938" y="401"/>
                    </a:cubicBezTo>
                    <a:cubicBezTo>
                      <a:pt x="958" y="297"/>
                      <a:pt x="900" y="232"/>
                      <a:pt x="902" y="217"/>
                    </a:cubicBezTo>
                    <a:cubicBezTo>
                      <a:pt x="920" y="52"/>
                      <a:pt x="827" y="150"/>
                      <a:pt x="735" y="0"/>
                    </a:cubicBezTo>
                    <a:cubicBezTo>
                      <a:pt x="693" y="17"/>
                      <a:pt x="702" y="68"/>
                      <a:pt x="675" y="103"/>
                    </a:cubicBezTo>
                    <a:cubicBezTo>
                      <a:pt x="644" y="96"/>
                      <a:pt x="600" y="75"/>
                      <a:pt x="570" y="83"/>
                    </a:cubicBezTo>
                    <a:cubicBezTo>
                      <a:pt x="560" y="104"/>
                      <a:pt x="563" y="127"/>
                      <a:pt x="570" y="149"/>
                    </a:cubicBezTo>
                    <a:lnTo>
                      <a:pt x="561" y="163"/>
                    </a:lnTo>
                    <a:cubicBezTo>
                      <a:pt x="550" y="161"/>
                      <a:pt x="539" y="161"/>
                      <a:pt x="529" y="157"/>
                    </a:cubicBezTo>
                    <a:cubicBezTo>
                      <a:pt x="494" y="173"/>
                      <a:pt x="480" y="215"/>
                      <a:pt x="488" y="252"/>
                    </a:cubicBezTo>
                    <a:cubicBezTo>
                      <a:pt x="476" y="252"/>
                      <a:pt x="471" y="256"/>
                      <a:pt x="461" y="262"/>
                    </a:cubicBezTo>
                    <a:cubicBezTo>
                      <a:pt x="416" y="508"/>
                      <a:pt x="333" y="400"/>
                      <a:pt x="333" y="560"/>
                    </a:cubicBezTo>
                    <a:cubicBezTo>
                      <a:pt x="333" y="661"/>
                      <a:pt x="264" y="634"/>
                      <a:pt x="290" y="760"/>
                    </a:cubicBezTo>
                    <a:cubicBezTo>
                      <a:pt x="293" y="775"/>
                      <a:pt x="287" y="784"/>
                      <a:pt x="281" y="796"/>
                    </a:cubicBezTo>
                    <a:cubicBezTo>
                      <a:pt x="148" y="806"/>
                      <a:pt x="205" y="766"/>
                      <a:pt x="134" y="940"/>
                    </a:cubicBezTo>
                    <a:cubicBezTo>
                      <a:pt x="110" y="1001"/>
                      <a:pt x="146" y="1081"/>
                      <a:pt x="131" y="1146"/>
                    </a:cubicBezTo>
                    <a:cubicBezTo>
                      <a:pt x="120" y="1192"/>
                      <a:pt x="168" y="1205"/>
                      <a:pt x="174" y="1255"/>
                    </a:cubicBezTo>
                    <a:cubicBezTo>
                      <a:pt x="78" y="1353"/>
                      <a:pt x="193" y="1339"/>
                      <a:pt x="128" y="1438"/>
                    </a:cubicBezTo>
                    <a:cubicBezTo>
                      <a:pt x="119" y="1453"/>
                      <a:pt x="111" y="1461"/>
                      <a:pt x="94" y="1466"/>
                    </a:cubicBezTo>
                    <a:cubicBezTo>
                      <a:pt x="85" y="1490"/>
                      <a:pt x="80" y="1503"/>
                      <a:pt x="58" y="1515"/>
                    </a:cubicBezTo>
                    <a:cubicBezTo>
                      <a:pt x="71" y="1550"/>
                      <a:pt x="82" y="1606"/>
                      <a:pt x="31" y="1608"/>
                    </a:cubicBezTo>
                    <a:lnTo>
                      <a:pt x="10" y="1587"/>
                    </a:lnTo>
                    <a:lnTo>
                      <a:pt x="1" y="1592"/>
                    </a:lnTo>
                    <a:cubicBezTo>
                      <a:pt x="0" y="1627"/>
                      <a:pt x="0" y="1661"/>
                      <a:pt x="6" y="1695"/>
                    </a:cubicBezTo>
                    <a:cubicBezTo>
                      <a:pt x="20" y="1702"/>
                      <a:pt x="32" y="1706"/>
                      <a:pt x="43" y="1718"/>
                    </a:cubicBezTo>
                    <a:cubicBezTo>
                      <a:pt x="39" y="1729"/>
                      <a:pt x="37" y="1734"/>
                      <a:pt x="29" y="1742"/>
                    </a:cubicBezTo>
                    <a:lnTo>
                      <a:pt x="31" y="1759"/>
                    </a:lnTo>
                    <a:cubicBezTo>
                      <a:pt x="41" y="1768"/>
                      <a:pt x="63" y="1934"/>
                      <a:pt x="104" y="1988"/>
                    </a:cubicBezTo>
                    <a:cubicBezTo>
                      <a:pt x="130" y="2024"/>
                      <a:pt x="88" y="2036"/>
                      <a:pt x="100" y="2073"/>
                    </a:cubicBezTo>
                    <a:cubicBezTo>
                      <a:pt x="96" y="2086"/>
                      <a:pt x="90" y="2094"/>
                      <a:pt x="84" y="2099"/>
                    </a:cubicBezTo>
                    <a:cubicBezTo>
                      <a:pt x="93" y="2097"/>
                      <a:pt x="104" y="2104"/>
                      <a:pt x="117" y="2121"/>
                    </a:cubicBezTo>
                    <a:cubicBezTo>
                      <a:pt x="117" y="2149"/>
                      <a:pt x="129" y="2155"/>
                      <a:pt x="108" y="2180"/>
                    </a:cubicBezTo>
                    <a:lnTo>
                      <a:pt x="116" y="2204"/>
                    </a:lnTo>
                    <a:cubicBezTo>
                      <a:pt x="145" y="2214"/>
                      <a:pt x="215" y="2225"/>
                      <a:pt x="241" y="2208"/>
                    </a:cubicBezTo>
                    <a:cubicBezTo>
                      <a:pt x="241" y="2161"/>
                      <a:pt x="229" y="2145"/>
                      <a:pt x="256" y="2100"/>
                    </a:cubicBezTo>
                    <a:cubicBezTo>
                      <a:pt x="462" y="2073"/>
                      <a:pt x="407" y="2059"/>
                      <a:pt x="465" y="1770"/>
                    </a:cubicBezTo>
                    <a:cubicBezTo>
                      <a:pt x="470" y="1746"/>
                      <a:pt x="472" y="1723"/>
                      <a:pt x="471" y="1698"/>
                    </a:cubicBezTo>
                    <a:cubicBezTo>
                      <a:pt x="523" y="1661"/>
                      <a:pt x="572" y="1643"/>
                      <a:pt x="613" y="1593"/>
                    </a:cubicBezTo>
                    <a:cubicBezTo>
                      <a:pt x="600" y="1534"/>
                      <a:pt x="731" y="1452"/>
                      <a:pt x="537" y="1377"/>
                    </a:cubicBezTo>
                    <a:cubicBezTo>
                      <a:pt x="515" y="1368"/>
                      <a:pt x="511" y="1359"/>
                      <a:pt x="500" y="1340"/>
                    </a:cubicBezTo>
                    <a:cubicBezTo>
                      <a:pt x="540" y="1252"/>
                      <a:pt x="453" y="1317"/>
                      <a:pt x="525" y="1127"/>
                    </a:cubicBezTo>
                    <a:cubicBezTo>
                      <a:pt x="535" y="1100"/>
                      <a:pt x="503" y="1088"/>
                      <a:pt x="525" y="1058"/>
                    </a:cubicBezTo>
                    <a:lnTo>
                      <a:pt x="540" y="1063"/>
                    </a:lnTo>
                    <a:lnTo>
                      <a:pt x="559" y="1054"/>
                    </a:lnTo>
                    <a:lnTo>
                      <a:pt x="561" y="1013"/>
                    </a:lnTo>
                    <a:cubicBezTo>
                      <a:pt x="578" y="999"/>
                      <a:pt x="594" y="987"/>
                      <a:pt x="613" y="976"/>
                    </a:cubicBezTo>
                    <a:lnTo>
                      <a:pt x="625" y="940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4" name="Freeform 101">
                <a:extLst>
                  <a:ext uri="{FF2B5EF4-FFF2-40B4-BE49-F238E27FC236}">
                    <a16:creationId xmlns:a16="http://schemas.microsoft.com/office/drawing/2014/main" xmlns="" id="{328458C0-CDDE-499E-8768-770B700F7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264"/>
                <a:ext cx="109" cy="96"/>
              </a:xfrm>
              <a:custGeom>
                <a:avLst/>
                <a:gdLst>
                  <a:gd name="T0" fmla="*/ 132 w 265"/>
                  <a:gd name="T1" fmla="*/ 0 h 214"/>
                  <a:gd name="T2" fmla="*/ 132 w 265"/>
                  <a:gd name="T3" fmla="*/ 0 h 214"/>
                  <a:gd name="T4" fmla="*/ 265 w 265"/>
                  <a:gd name="T5" fmla="*/ 214 h 214"/>
                  <a:gd name="T6" fmla="*/ 0 w 265"/>
                  <a:gd name="T7" fmla="*/ 214 h 214"/>
                  <a:gd name="T8" fmla="*/ 132 w 265"/>
                  <a:gd name="T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4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4"/>
                    </a:lnTo>
                    <a:lnTo>
                      <a:pt x="0" y="214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5" name="Freeform 102">
                <a:extLst>
                  <a:ext uri="{FF2B5EF4-FFF2-40B4-BE49-F238E27FC236}">
                    <a16:creationId xmlns:a16="http://schemas.microsoft.com/office/drawing/2014/main" xmlns="" id="{CA19526C-8C0D-4E5B-92F3-BC883B7EF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" y="1264"/>
                <a:ext cx="69" cy="96"/>
              </a:xfrm>
              <a:custGeom>
                <a:avLst/>
                <a:gdLst>
                  <a:gd name="T0" fmla="*/ 169 w 169"/>
                  <a:gd name="T1" fmla="*/ 0 h 214"/>
                  <a:gd name="T2" fmla="*/ 169 w 169"/>
                  <a:gd name="T3" fmla="*/ 0 h 214"/>
                  <a:gd name="T4" fmla="*/ 37 w 169"/>
                  <a:gd name="T5" fmla="*/ 214 h 214"/>
                  <a:gd name="T6" fmla="*/ 0 w 169"/>
                  <a:gd name="T7" fmla="*/ 154 h 214"/>
                  <a:gd name="T8" fmla="*/ 19 w 169"/>
                  <a:gd name="T9" fmla="*/ 149 h 214"/>
                  <a:gd name="T10" fmla="*/ 60 w 169"/>
                  <a:gd name="T11" fmla="*/ 54 h 214"/>
                  <a:gd name="T12" fmla="*/ 92 w 169"/>
                  <a:gd name="T13" fmla="*/ 60 h 214"/>
                  <a:gd name="T14" fmla="*/ 101 w 169"/>
                  <a:gd name="T15" fmla="*/ 46 h 214"/>
                  <a:gd name="T16" fmla="*/ 95 w 169"/>
                  <a:gd name="T17" fmla="*/ 0 h 214"/>
                  <a:gd name="T18" fmla="*/ 169 w 169"/>
                  <a:gd name="T1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9" h="214">
                    <a:moveTo>
                      <a:pt x="169" y="0"/>
                    </a:moveTo>
                    <a:lnTo>
                      <a:pt x="169" y="0"/>
                    </a:lnTo>
                    <a:lnTo>
                      <a:pt x="37" y="214"/>
                    </a:lnTo>
                    <a:lnTo>
                      <a:pt x="0" y="154"/>
                    </a:lnTo>
                    <a:cubicBezTo>
                      <a:pt x="6" y="151"/>
                      <a:pt x="11" y="149"/>
                      <a:pt x="19" y="149"/>
                    </a:cubicBezTo>
                    <a:cubicBezTo>
                      <a:pt x="11" y="112"/>
                      <a:pt x="25" y="70"/>
                      <a:pt x="60" y="54"/>
                    </a:cubicBezTo>
                    <a:cubicBezTo>
                      <a:pt x="70" y="58"/>
                      <a:pt x="81" y="58"/>
                      <a:pt x="92" y="60"/>
                    </a:cubicBezTo>
                    <a:lnTo>
                      <a:pt x="101" y="46"/>
                    </a:lnTo>
                    <a:cubicBezTo>
                      <a:pt x="96" y="31"/>
                      <a:pt x="93" y="15"/>
                      <a:pt x="95" y="0"/>
                    </a:cubicBez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6" name="Freeform 103">
                <a:extLst>
                  <a:ext uri="{FF2B5EF4-FFF2-40B4-BE49-F238E27FC236}">
                    <a16:creationId xmlns:a16="http://schemas.microsoft.com/office/drawing/2014/main" xmlns="" id="{CDD30F4F-9B2E-419C-84BF-248FCCFC5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1" y="1253"/>
                <a:ext cx="30" cy="11"/>
              </a:xfrm>
              <a:custGeom>
                <a:avLst/>
                <a:gdLst>
                  <a:gd name="T0" fmla="*/ 74 w 74"/>
                  <a:gd name="T1" fmla="*/ 25 h 25"/>
                  <a:gd name="T2" fmla="*/ 74 w 74"/>
                  <a:gd name="T3" fmla="*/ 25 h 25"/>
                  <a:gd name="T4" fmla="*/ 0 w 74"/>
                  <a:gd name="T5" fmla="*/ 25 h 25"/>
                  <a:gd name="T6" fmla="*/ 6 w 74"/>
                  <a:gd name="T7" fmla="*/ 5 h 25"/>
                  <a:gd name="T8" fmla="*/ 66 w 74"/>
                  <a:gd name="T9" fmla="*/ 12 h 25"/>
                  <a:gd name="T10" fmla="*/ 74 w 74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25">
                    <a:moveTo>
                      <a:pt x="74" y="25"/>
                    </a:moveTo>
                    <a:lnTo>
                      <a:pt x="74" y="25"/>
                    </a:lnTo>
                    <a:lnTo>
                      <a:pt x="0" y="25"/>
                    </a:lnTo>
                    <a:cubicBezTo>
                      <a:pt x="1" y="19"/>
                      <a:pt x="3" y="12"/>
                      <a:pt x="6" y="5"/>
                    </a:cubicBezTo>
                    <a:cubicBezTo>
                      <a:pt x="23" y="0"/>
                      <a:pt x="45" y="5"/>
                      <a:pt x="66" y="12"/>
                    </a:cubicBezTo>
                    <a:lnTo>
                      <a:pt x="74" y="25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7" name="Freeform 104">
                <a:extLst>
                  <a:ext uri="{FF2B5EF4-FFF2-40B4-BE49-F238E27FC236}">
                    <a16:creationId xmlns:a16="http://schemas.microsoft.com/office/drawing/2014/main" xmlns="" id="{8569E92A-029E-4493-83F8-89909EEC2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8" y="1258"/>
                <a:ext cx="6" cy="6"/>
              </a:xfrm>
              <a:custGeom>
                <a:avLst/>
                <a:gdLst>
                  <a:gd name="T0" fmla="*/ 8 w 14"/>
                  <a:gd name="T1" fmla="*/ 13 h 13"/>
                  <a:gd name="T2" fmla="*/ 8 w 14"/>
                  <a:gd name="T3" fmla="*/ 13 h 13"/>
                  <a:gd name="T4" fmla="*/ 0 w 14"/>
                  <a:gd name="T5" fmla="*/ 0 h 13"/>
                  <a:gd name="T6" fmla="*/ 14 w 14"/>
                  <a:gd name="T7" fmla="*/ 4 h 13"/>
                  <a:gd name="T8" fmla="*/ 8 w 14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8" y="13"/>
                    </a:moveTo>
                    <a:lnTo>
                      <a:pt x="8" y="13"/>
                    </a:lnTo>
                    <a:lnTo>
                      <a:pt x="0" y="0"/>
                    </a:lnTo>
                    <a:cubicBezTo>
                      <a:pt x="5" y="1"/>
                      <a:pt x="9" y="2"/>
                      <a:pt x="14" y="4"/>
                    </a:cubicBez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8" name="Freeform 105">
                <a:extLst>
                  <a:ext uri="{FF2B5EF4-FFF2-40B4-BE49-F238E27FC236}">
                    <a16:creationId xmlns:a16="http://schemas.microsoft.com/office/drawing/2014/main" xmlns="" id="{E6DBC608-0C0C-4A21-8B18-B03C5C215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1264"/>
                <a:ext cx="104" cy="96"/>
              </a:xfrm>
              <a:custGeom>
                <a:avLst/>
                <a:gdLst>
                  <a:gd name="T0" fmla="*/ 252 w 252"/>
                  <a:gd name="T1" fmla="*/ 21 h 214"/>
                  <a:gd name="T2" fmla="*/ 252 w 252"/>
                  <a:gd name="T3" fmla="*/ 21 h 214"/>
                  <a:gd name="T4" fmla="*/ 133 w 252"/>
                  <a:gd name="T5" fmla="*/ 214 h 214"/>
                  <a:gd name="T6" fmla="*/ 0 w 252"/>
                  <a:gd name="T7" fmla="*/ 0 h 214"/>
                  <a:gd name="T8" fmla="*/ 133 w 252"/>
                  <a:gd name="T9" fmla="*/ 0 h 214"/>
                  <a:gd name="T10" fmla="*/ 223 w 252"/>
                  <a:gd name="T11" fmla="*/ 0 h 214"/>
                  <a:gd name="T12" fmla="*/ 252 w 252"/>
                  <a:gd name="T13" fmla="*/ 2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2" h="214">
                    <a:moveTo>
                      <a:pt x="252" y="21"/>
                    </a:moveTo>
                    <a:lnTo>
                      <a:pt x="252" y="21"/>
                    </a:lnTo>
                    <a:lnTo>
                      <a:pt x="133" y="214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23" y="0"/>
                    </a:lnTo>
                    <a:cubicBezTo>
                      <a:pt x="235" y="6"/>
                      <a:pt x="245" y="12"/>
                      <a:pt x="252" y="21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29" name="Freeform 106">
                <a:extLst>
                  <a:ext uri="{FF2B5EF4-FFF2-40B4-BE49-F238E27FC236}">
                    <a16:creationId xmlns:a16="http://schemas.microsoft.com/office/drawing/2014/main" xmlns="" id="{A449B11A-1B62-4702-A930-BEA15B13E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" y="1455"/>
                <a:ext cx="96" cy="96"/>
              </a:xfrm>
              <a:custGeom>
                <a:avLst/>
                <a:gdLst>
                  <a:gd name="T0" fmla="*/ 101 w 233"/>
                  <a:gd name="T1" fmla="*/ 0 h 213"/>
                  <a:gd name="T2" fmla="*/ 101 w 233"/>
                  <a:gd name="T3" fmla="*/ 0 h 213"/>
                  <a:gd name="T4" fmla="*/ 233 w 233"/>
                  <a:gd name="T5" fmla="*/ 213 h 213"/>
                  <a:gd name="T6" fmla="*/ 13 w 233"/>
                  <a:gd name="T7" fmla="*/ 213 h 213"/>
                  <a:gd name="T8" fmla="*/ 54 w 233"/>
                  <a:gd name="T9" fmla="*/ 75 h 213"/>
                  <a:gd name="T10" fmla="*/ 101 w 233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3" h="213">
                    <a:moveTo>
                      <a:pt x="101" y="0"/>
                    </a:moveTo>
                    <a:lnTo>
                      <a:pt x="101" y="0"/>
                    </a:lnTo>
                    <a:lnTo>
                      <a:pt x="233" y="213"/>
                    </a:lnTo>
                    <a:lnTo>
                      <a:pt x="13" y="213"/>
                    </a:lnTo>
                    <a:cubicBezTo>
                      <a:pt x="0" y="127"/>
                      <a:pt x="38" y="123"/>
                      <a:pt x="54" y="75"/>
                    </a:cubicBez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0" name="Freeform 107">
                <a:extLst>
                  <a:ext uri="{FF2B5EF4-FFF2-40B4-BE49-F238E27FC236}">
                    <a16:creationId xmlns:a16="http://schemas.microsoft.com/office/drawing/2014/main" xmlns="" id="{D7951DBE-D4A8-41D8-A0D2-F1DC88BA4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6" y="1435"/>
                <a:ext cx="17" cy="20"/>
              </a:xfrm>
              <a:custGeom>
                <a:avLst/>
                <a:gdLst>
                  <a:gd name="T0" fmla="*/ 40 w 40"/>
                  <a:gd name="T1" fmla="*/ 46 h 46"/>
                  <a:gd name="T2" fmla="*/ 40 w 40"/>
                  <a:gd name="T3" fmla="*/ 46 h 46"/>
                  <a:gd name="T4" fmla="*/ 0 w 40"/>
                  <a:gd name="T5" fmla="*/ 46 h 46"/>
                  <a:gd name="T6" fmla="*/ 11 w 40"/>
                  <a:gd name="T7" fmla="*/ 0 h 46"/>
                  <a:gd name="T8" fmla="*/ 40 w 4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6">
                    <a:moveTo>
                      <a:pt x="40" y="46"/>
                    </a:moveTo>
                    <a:lnTo>
                      <a:pt x="40" y="46"/>
                    </a:lnTo>
                    <a:lnTo>
                      <a:pt x="0" y="46"/>
                    </a:lnTo>
                    <a:cubicBezTo>
                      <a:pt x="2" y="26"/>
                      <a:pt x="6" y="11"/>
                      <a:pt x="11" y="0"/>
                    </a:cubicBezTo>
                    <a:lnTo>
                      <a:pt x="40" y="46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1" name="Freeform 108">
                <a:extLst>
                  <a:ext uri="{FF2B5EF4-FFF2-40B4-BE49-F238E27FC236}">
                    <a16:creationId xmlns:a16="http://schemas.microsoft.com/office/drawing/2014/main" xmlns="" id="{FC6EC3BE-0B84-4329-AAD3-53EF42837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" y="1360"/>
                <a:ext cx="66" cy="95"/>
              </a:xfrm>
              <a:custGeom>
                <a:avLst/>
                <a:gdLst>
                  <a:gd name="T0" fmla="*/ 29 w 161"/>
                  <a:gd name="T1" fmla="*/ 213 h 213"/>
                  <a:gd name="T2" fmla="*/ 29 w 161"/>
                  <a:gd name="T3" fmla="*/ 213 h 213"/>
                  <a:gd name="T4" fmla="*/ 0 w 161"/>
                  <a:gd name="T5" fmla="*/ 167 h 213"/>
                  <a:gd name="T6" fmla="*/ 104 w 161"/>
                  <a:gd name="T7" fmla="*/ 0 h 213"/>
                  <a:gd name="T8" fmla="*/ 161 w 161"/>
                  <a:gd name="T9" fmla="*/ 0 h 213"/>
                  <a:gd name="T10" fmla="*/ 29 w 161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1" h="213">
                    <a:moveTo>
                      <a:pt x="29" y="213"/>
                    </a:moveTo>
                    <a:lnTo>
                      <a:pt x="29" y="213"/>
                    </a:lnTo>
                    <a:lnTo>
                      <a:pt x="0" y="167"/>
                    </a:lnTo>
                    <a:cubicBezTo>
                      <a:pt x="22" y="120"/>
                      <a:pt x="70" y="130"/>
                      <a:pt x="104" y="0"/>
                    </a:cubicBezTo>
                    <a:lnTo>
                      <a:pt x="161" y="0"/>
                    </a:lnTo>
                    <a:lnTo>
                      <a:pt x="29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2" name="Freeform 109">
                <a:extLst>
                  <a:ext uri="{FF2B5EF4-FFF2-40B4-BE49-F238E27FC236}">
                    <a16:creationId xmlns:a16="http://schemas.microsoft.com/office/drawing/2014/main" xmlns="" id="{6E809DEE-1DB7-4661-82DD-EFC855ED9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455"/>
                <a:ext cx="109" cy="96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3" name="Freeform 110">
                <a:extLst>
                  <a:ext uri="{FF2B5EF4-FFF2-40B4-BE49-F238E27FC236}">
                    <a16:creationId xmlns:a16="http://schemas.microsoft.com/office/drawing/2014/main" xmlns="" id="{FF3D40E2-1313-4758-9050-A25685515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1360"/>
                <a:ext cx="108" cy="95"/>
              </a:xfrm>
              <a:custGeom>
                <a:avLst/>
                <a:gdLst>
                  <a:gd name="T0" fmla="*/ 264 w 264"/>
                  <a:gd name="T1" fmla="*/ 213 h 213"/>
                  <a:gd name="T2" fmla="*/ 264 w 264"/>
                  <a:gd name="T3" fmla="*/ 213 h 213"/>
                  <a:gd name="T4" fmla="*/ 132 w 264"/>
                  <a:gd name="T5" fmla="*/ 213 h 213"/>
                  <a:gd name="T6" fmla="*/ 0 w 264"/>
                  <a:gd name="T7" fmla="*/ 213 h 213"/>
                  <a:gd name="T8" fmla="*/ 132 w 264"/>
                  <a:gd name="T9" fmla="*/ 0 h 213"/>
                  <a:gd name="T10" fmla="*/ 264 w 264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4" h="213">
                    <a:moveTo>
                      <a:pt x="264" y="213"/>
                    </a:moveTo>
                    <a:lnTo>
                      <a:pt x="264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4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4" name="Freeform 111">
                <a:extLst>
                  <a:ext uri="{FF2B5EF4-FFF2-40B4-BE49-F238E27FC236}">
                    <a16:creationId xmlns:a16="http://schemas.microsoft.com/office/drawing/2014/main" xmlns="" id="{4CD760CB-B3FF-4AB0-8C17-3C4E8E422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360"/>
                <a:ext cx="109" cy="95"/>
              </a:xfrm>
              <a:custGeom>
                <a:avLst/>
                <a:gdLst>
                  <a:gd name="T0" fmla="*/ 132 w 265"/>
                  <a:gd name="T1" fmla="*/ 213 h 213"/>
                  <a:gd name="T2" fmla="*/ 132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2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5" name="Freeform 112">
                <a:extLst>
                  <a:ext uri="{FF2B5EF4-FFF2-40B4-BE49-F238E27FC236}">
                    <a16:creationId xmlns:a16="http://schemas.microsoft.com/office/drawing/2014/main" xmlns="" id="{E7BF123D-30D7-430E-8DE8-1BFCF6BCF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1455"/>
                <a:ext cx="90" cy="96"/>
              </a:xfrm>
              <a:custGeom>
                <a:avLst/>
                <a:gdLst>
                  <a:gd name="T0" fmla="*/ 168 w 219"/>
                  <a:gd name="T1" fmla="*/ 156 h 213"/>
                  <a:gd name="T2" fmla="*/ 168 w 219"/>
                  <a:gd name="T3" fmla="*/ 156 h 213"/>
                  <a:gd name="T4" fmla="*/ 133 w 219"/>
                  <a:gd name="T5" fmla="*/ 213 h 213"/>
                  <a:gd name="T6" fmla="*/ 0 w 219"/>
                  <a:gd name="T7" fmla="*/ 0 h 213"/>
                  <a:gd name="T8" fmla="*/ 133 w 219"/>
                  <a:gd name="T9" fmla="*/ 0 h 213"/>
                  <a:gd name="T10" fmla="*/ 219 w 219"/>
                  <a:gd name="T11" fmla="*/ 0 h 213"/>
                  <a:gd name="T12" fmla="*/ 199 w 219"/>
                  <a:gd name="T13" fmla="*/ 56 h 213"/>
                  <a:gd name="T14" fmla="*/ 168 w 219"/>
                  <a:gd name="T15" fmla="*/ 15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213">
                    <a:moveTo>
                      <a:pt x="168" y="156"/>
                    </a:moveTo>
                    <a:lnTo>
                      <a:pt x="168" y="156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19" y="0"/>
                    </a:lnTo>
                    <a:cubicBezTo>
                      <a:pt x="212" y="14"/>
                      <a:pt x="214" y="31"/>
                      <a:pt x="199" y="56"/>
                    </a:cubicBezTo>
                    <a:cubicBezTo>
                      <a:pt x="167" y="112"/>
                      <a:pt x="162" y="128"/>
                      <a:pt x="168" y="156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6" name="Freeform 113">
                <a:extLst>
                  <a:ext uri="{FF2B5EF4-FFF2-40B4-BE49-F238E27FC236}">
                    <a16:creationId xmlns:a16="http://schemas.microsoft.com/office/drawing/2014/main" xmlns="" id="{498D7989-3A82-4640-B628-5E9FB6F99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1360"/>
                <a:ext cx="103" cy="95"/>
              </a:xfrm>
              <a:custGeom>
                <a:avLst/>
                <a:gdLst>
                  <a:gd name="T0" fmla="*/ 219 w 250"/>
                  <a:gd name="T1" fmla="*/ 213 h 213"/>
                  <a:gd name="T2" fmla="*/ 219 w 250"/>
                  <a:gd name="T3" fmla="*/ 213 h 213"/>
                  <a:gd name="T4" fmla="*/ 133 w 250"/>
                  <a:gd name="T5" fmla="*/ 213 h 213"/>
                  <a:gd name="T6" fmla="*/ 0 w 250"/>
                  <a:gd name="T7" fmla="*/ 213 h 213"/>
                  <a:gd name="T8" fmla="*/ 133 w 250"/>
                  <a:gd name="T9" fmla="*/ 0 h 213"/>
                  <a:gd name="T10" fmla="*/ 250 w 250"/>
                  <a:gd name="T11" fmla="*/ 188 h 213"/>
                  <a:gd name="T12" fmla="*/ 219 w 250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0" h="213">
                    <a:moveTo>
                      <a:pt x="219" y="213"/>
                    </a:moveTo>
                    <a:lnTo>
                      <a:pt x="219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50" y="188"/>
                    </a:lnTo>
                    <a:cubicBezTo>
                      <a:pt x="232" y="196"/>
                      <a:pt x="223" y="204"/>
                      <a:pt x="219" y="213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7" name="Freeform 114">
                <a:extLst>
                  <a:ext uri="{FF2B5EF4-FFF2-40B4-BE49-F238E27FC236}">
                    <a16:creationId xmlns:a16="http://schemas.microsoft.com/office/drawing/2014/main" xmlns="" id="{600B42DE-F708-4346-A070-E0F1D4938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4" y="1576"/>
                <a:ext cx="20" cy="35"/>
              </a:xfrm>
              <a:custGeom>
                <a:avLst/>
                <a:gdLst>
                  <a:gd name="T0" fmla="*/ 49 w 49"/>
                  <a:gd name="T1" fmla="*/ 0 h 78"/>
                  <a:gd name="T2" fmla="*/ 49 w 49"/>
                  <a:gd name="T3" fmla="*/ 0 h 78"/>
                  <a:gd name="T4" fmla="*/ 0 w 49"/>
                  <a:gd name="T5" fmla="*/ 78 h 78"/>
                  <a:gd name="T6" fmla="*/ 49 w 4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78">
                    <a:moveTo>
                      <a:pt x="49" y="0"/>
                    </a:moveTo>
                    <a:lnTo>
                      <a:pt x="49" y="0"/>
                    </a:lnTo>
                    <a:lnTo>
                      <a:pt x="0" y="78"/>
                    </a:lnTo>
                    <a:cubicBezTo>
                      <a:pt x="23" y="11"/>
                      <a:pt x="19" y="1"/>
                      <a:pt x="49" y="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8" name="Freeform 115">
                <a:extLst>
                  <a:ext uri="{FF2B5EF4-FFF2-40B4-BE49-F238E27FC236}">
                    <a16:creationId xmlns:a16="http://schemas.microsoft.com/office/drawing/2014/main" xmlns="" id="{18B0411A-3441-4BAD-94FB-CC98AEF92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1705"/>
                <a:ext cx="125" cy="89"/>
              </a:xfrm>
              <a:custGeom>
                <a:avLst/>
                <a:gdLst>
                  <a:gd name="T0" fmla="*/ 288 w 304"/>
                  <a:gd name="T1" fmla="*/ 0 h 199"/>
                  <a:gd name="T2" fmla="*/ 304 w 304"/>
                  <a:gd name="T3" fmla="*/ 26 h 199"/>
                  <a:gd name="T4" fmla="*/ 16 w 304"/>
                  <a:gd name="T5" fmla="*/ 199 h 199"/>
                  <a:gd name="T6" fmla="*/ 0 w 304"/>
                  <a:gd name="T7" fmla="*/ 173 h 199"/>
                  <a:gd name="T8" fmla="*/ 0 w 304"/>
                  <a:gd name="T9" fmla="*/ 173 h 199"/>
                  <a:gd name="T10" fmla="*/ 288 w 304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4" h="199">
                    <a:moveTo>
                      <a:pt x="288" y="0"/>
                    </a:moveTo>
                    <a:lnTo>
                      <a:pt x="304" y="26"/>
                    </a:lnTo>
                    <a:lnTo>
                      <a:pt x="16" y="199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39" name="Freeform 116">
                <a:extLst>
                  <a:ext uri="{FF2B5EF4-FFF2-40B4-BE49-F238E27FC236}">
                    <a16:creationId xmlns:a16="http://schemas.microsoft.com/office/drawing/2014/main" xmlns="" id="{F0B74E91-7FB2-401D-9FAA-CDFEFE2ED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575"/>
                <a:ext cx="101" cy="71"/>
              </a:xfrm>
              <a:custGeom>
                <a:avLst/>
                <a:gdLst>
                  <a:gd name="T0" fmla="*/ 245 w 245"/>
                  <a:gd name="T1" fmla="*/ 160 h 160"/>
                  <a:gd name="T2" fmla="*/ 245 w 245"/>
                  <a:gd name="T3" fmla="*/ 160 h 160"/>
                  <a:gd name="T4" fmla="*/ 112 w 245"/>
                  <a:gd name="T5" fmla="*/ 160 h 160"/>
                  <a:gd name="T6" fmla="*/ 0 w 245"/>
                  <a:gd name="T7" fmla="*/ 160 h 160"/>
                  <a:gd name="T8" fmla="*/ 5 w 245"/>
                  <a:gd name="T9" fmla="*/ 144 h 160"/>
                  <a:gd name="T10" fmla="*/ 29 w 245"/>
                  <a:gd name="T11" fmla="*/ 81 h 160"/>
                  <a:gd name="T12" fmla="*/ 78 w 245"/>
                  <a:gd name="T13" fmla="*/ 3 h 160"/>
                  <a:gd name="T14" fmla="*/ 145 w 245"/>
                  <a:gd name="T15" fmla="*/ 0 h 160"/>
                  <a:gd name="T16" fmla="*/ 245 w 245"/>
                  <a:gd name="T17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5" h="160">
                    <a:moveTo>
                      <a:pt x="245" y="160"/>
                    </a:moveTo>
                    <a:lnTo>
                      <a:pt x="245" y="160"/>
                    </a:lnTo>
                    <a:lnTo>
                      <a:pt x="112" y="160"/>
                    </a:lnTo>
                    <a:lnTo>
                      <a:pt x="0" y="160"/>
                    </a:lnTo>
                    <a:cubicBezTo>
                      <a:pt x="2" y="155"/>
                      <a:pt x="3" y="150"/>
                      <a:pt x="5" y="144"/>
                    </a:cubicBezTo>
                    <a:cubicBezTo>
                      <a:pt x="16" y="119"/>
                      <a:pt x="23" y="98"/>
                      <a:pt x="29" y="81"/>
                    </a:cubicBezTo>
                    <a:lnTo>
                      <a:pt x="78" y="3"/>
                    </a:lnTo>
                    <a:cubicBezTo>
                      <a:pt x="91" y="2"/>
                      <a:pt x="112" y="3"/>
                      <a:pt x="145" y="0"/>
                    </a:cubicBezTo>
                    <a:lnTo>
                      <a:pt x="245" y="16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0" name="Freeform 117">
                <a:extLst>
                  <a:ext uri="{FF2B5EF4-FFF2-40B4-BE49-F238E27FC236}">
                    <a16:creationId xmlns:a16="http://schemas.microsoft.com/office/drawing/2014/main" xmlns="" id="{362C2771-7A32-4F2A-96D9-CD546FE26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" y="1551"/>
                <a:ext cx="96" cy="95"/>
              </a:xfrm>
              <a:custGeom>
                <a:avLst/>
                <a:gdLst>
                  <a:gd name="T0" fmla="*/ 100 w 232"/>
                  <a:gd name="T1" fmla="*/ 213 h 213"/>
                  <a:gd name="T2" fmla="*/ 100 w 232"/>
                  <a:gd name="T3" fmla="*/ 213 h 213"/>
                  <a:gd name="T4" fmla="*/ 0 w 232"/>
                  <a:gd name="T5" fmla="*/ 53 h 213"/>
                  <a:gd name="T6" fmla="*/ 7 w 232"/>
                  <a:gd name="T7" fmla="*/ 53 h 213"/>
                  <a:gd name="T8" fmla="*/ 16 w 232"/>
                  <a:gd name="T9" fmla="*/ 17 h 213"/>
                  <a:gd name="T10" fmla="*/ 12 w 232"/>
                  <a:gd name="T11" fmla="*/ 0 h 213"/>
                  <a:gd name="T12" fmla="*/ 232 w 232"/>
                  <a:gd name="T13" fmla="*/ 0 h 213"/>
                  <a:gd name="T14" fmla="*/ 100 w 23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2" h="213">
                    <a:moveTo>
                      <a:pt x="100" y="213"/>
                    </a:moveTo>
                    <a:lnTo>
                      <a:pt x="100" y="213"/>
                    </a:lnTo>
                    <a:lnTo>
                      <a:pt x="0" y="53"/>
                    </a:lnTo>
                    <a:cubicBezTo>
                      <a:pt x="3" y="53"/>
                      <a:pt x="5" y="53"/>
                      <a:pt x="7" y="53"/>
                    </a:cubicBezTo>
                    <a:cubicBezTo>
                      <a:pt x="13" y="41"/>
                      <a:pt x="19" y="32"/>
                      <a:pt x="16" y="17"/>
                    </a:cubicBezTo>
                    <a:cubicBezTo>
                      <a:pt x="14" y="11"/>
                      <a:pt x="13" y="5"/>
                      <a:pt x="12" y="0"/>
                    </a:cubicBezTo>
                    <a:lnTo>
                      <a:pt x="232" y="0"/>
                    </a:lnTo>
                    <a:lnTo>
                      <a:pt x="100" y="213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1" name="Freeform 118">
                <a:extLst>
                  <a:ext uri="{FF2B5EF4-FFF2-40B4-BE49-F238E27FC236}">
                    <a16:creationId xmlns:a16="http://schemas.microsoft.com/office/drawing/2014/main" xmlns="" id="{7813C922-2EA0-4EE4-82E5-B32335ABF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735"/>
                <a:ext cx="4" cy="7"/>
              </a:xfrm>
              <a:custGeom>
                <a:avLst/>
                <a:gdLst>
                  <a:gd name="T0" fmla="*/ 4 w 9"/>
                  <a:gd name="T1" fmla="*/ 14 h 14"/>
                  <a:gd name="T2" fmla="*/ 4 w 9"/>
                  <a:gd name="T3" fmla="*/ 14 h 14"/>
                  <a:gd name="T4" fmla="*/ 0 w 9"/>
                  <a:gd name="T5" fmla="*/ 14 h 14"/>
                  <a:gd name="T6" fmla="*/ 9 w 9"/>
                  <a:gd name="T7" fmla="*/ 0 h 14"/>
                  <a:gd name="T8" fmla="*/ 4 w 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4">
                    <a:moveTo>
                      <a:pt x="4" y="14"/>
                    </a:moveTo>
                    <a:lnTo>
                      <a:pt x="4" y="14"/>
                    </a:lnTo>
                    <a:lnTo>
                      <a:pt x="0" y="14"/>
                    </a:lnTo>
                    <a:lnTo>
                      <a:pt x="9" y="0"/>
                    </a:lnTo>
                    <a:cubicBezTo>
                      <a:pt x="7" y="5"/>
                      <a:pt x="6" y="10"/>
                      <a:pt x="4" y="14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2" name="Freeform 119">
                <a:extLst>
                  <a:ext uri="{FF2B5EF4-FFF2-40B4-BE49-F238E27FC236}">
                    <a16:creationId xmlns:a16="http://schemas.microsoft.com/office/drawing/2014/main" xmlns="" id="{5D5A22E5-368B-493B-AA69-D59E4818C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1646"/>
                <a:ext cx="101" cy="96"/>
              </a:xfrm>
              <a:custGeom>
                <a:avLst/>
                <a:gdLst>
                  <a:gd name="T0" fmla="*/ 141 w 246"/>
                  <a:gd name="T1" fmla="*/ 199 h 213"/>
                  <a:gd name="T2" fmla="*/ 141 w 246"/>
                  <a:gd name="T3" fmla="*/ 199 h 213"/>
                  <a:gd name="T4" fmla="*/ 132 w 246"/>
                  <a:gd name="T5" fmla="*/ 213 h 213"/>
                  <a:gd name="T6" fmla="*/ 0 w 246"/>
                  <a:gd name="T7" fmla="*/ 0 h 213"/>
                  <a:gd name="T8" fmla="*/ 132 w 246"/>
                  <a:gd name="T9" fmla="*/ 0 h 213"/>
                  <a:gd name="T10" fmla="*/ 246 w 246"/>
                  <a:gd name="T11" fmla="*/ 0 h 213"/>
                  <a:gd name="T12" fmla="*/ 239 w 246"/>
                  <a:gd name="T13" fmla="*/ 20 h 213"/>
                  <a:gd name="T14" fmla="*/ 187 w 246"/>
                  <a:gd name="T15" fmla="*/ 57 h 213"/>
                  <a:gd name="T16" fmla="*/ 185 w 246"/>
                  <a:gd name="T17" fmla="*/ 98 h 213"/>
                  <a:gd name="T18" fmla="*/ 166 w 246"/>
                  <a:gd name="T19" fmla="*/ 107 h 213"/>
                  <a:gd name="T20" fmla="*/ 151 w 246"/>
                  <a:gd name="T21" fmla="*/ 102 h 213"/>
                  <a:gd name="T22" fmla="*/ 151 w 246"/>
                  <a:gd name="T23" fmla="*/ 171 h 213"/>
                  <a:gd name="T24" fmla="*/ 141 w 246"/>
                  <a:gd name="T25" fmla="*/ 19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6" h="213">
                    <a:moveTo>
                      <a:pt x="141" y="199"/>
                    </a:moveTo>
                    <a:lnTo>
                      <a:pt x="141" y="199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46" y="0"/>
                    </a:lnTo>
                    <a:lnTo>
                      <a:pt x="239" y="20"/>
                    </a:lnTo>
                    <a:cubicBezTo>
                      <a:pt x="220" y="31"/>
                      <a:pt x="204" y="43"/>
                      <a:pt x="187" y="57"/>
                    </a:cubicBezTo>
                    <a:lnTo>
                      <a:pt x="185" y="98"/>
                    </a:lnTo>
                    <a:lnTo>
                      <a:pt x="166" y="107"/>
                    </a:lnTo>
                    <a:lnTo>
                      <a:pt x="151" y="102"/>
                    </a:lnTo>
                    <a:cubicBezTo>
                      <a:pt x="129" y="132"/>
                      <a:pt x="161" y="144"/>
                      <a:pt x="151" y="171"/>
                    </a:cubicBezTo>
                    <a:cubicBezTo>
                      <a:pt x="147" y="181"/>
                      <a:pt x="144" y="190"/>
                      <a:pt x="141" y="199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3" name="Freeform 120">
                <a:extLst>
                  <a:ext uri="{FF2B5EF4-FFF2-40B4-BE49-F238E27FC236}">
                    <a16:creationId xmlns:a16="http://schemas.microsoft.com/office/drawing/2014/main" xmlns="" id="{8D030297-05E6-423B-8439-698F8C28B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551"/>
                <a:ext cx="109" cy="88"/>
              </a:xfrm>
              <a:custGeom>
                <a:avLst/>
                <a:gdLst>
                  <a:gd name="T0" fmla="*/ 122 w 265"/>
                  <a:gd name="T1" fmla="*/ 197 h 197"/>
                  <a:gd name="T2" fmla="*/ 122 w 265"/>
                  <a:gd name="T3" fmla="*/ 197 h 197"/>
                  <a:gd name="T4" fmla="*/ 0 w 265"/>
                  <a:gd name="T5" fmla="*/ 0 h 197"/>
                  <a:gd name="T6" fmla="*/ 265 w 265"/>
                  <a:gd name="T7" fmla="*/ 0 h 197"/>
                  <a:gd name="T8" fmla="*/ 153 w 265"/>
                  <a:gd name="T9" fmla="*/ 180 h 197"/>
                  <a:gd name="T10" fmla="*/ 122 w 265"/>
                  <a:gd name="T1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197">
                    <a:moveTo>
                      <a:pt x="122" y="197"/>
                    </a:moveTo>
                    <a:lnTo>
                      <a:pt x="122" y="197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53" y="180"/>
                    </a:lnTo>
                    <a:cubicBezTo>
                      <a:pt x="141" y="188"/>
                      <a:pt x="130" y="194"/>
                      <a:pt x="122" y="197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4" name="Freeform 121">
                <a:extLst>
                  <a:ext uri="{FF2B5EF4-FFF2-40B4-BE49-F238E27FC236}">
                    <a16:creationId xmlns:a16="http://schemas.microsoft.com/office/drawing/2014/main" xmlns="" id="{9404D6F8-ABFB-4F4B-A9C5-11DBB6C5B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0" y="1551"/>
                <a:ext cx="56" cy="80"/>
              </a:xfrm>
              <a:custGeom>
                <a:avLst/>
                <a:gdLst>
                  <a:gd name="T0" fmla="*/ 0 w 136"/>
                  <a:gd name="T1" fmla="*/ 180 h 180"/>
                  <a:gd name="T2" fmla="*/ 0 w 136"/>
                  <a:gd name="T3" fmla="*/ 180 h 180"/>
                  <a:gd name="T4" fmla="*/ 112 w 136"/>
                  <a:gd name="T5" fmla="*/ 0 h 180"/>
                  <a:gd name="T6" fmla="*/ 136 w 136"/>
                  <a:gd name="T7" fmla="*/ 40 h 180"/>
                  <a:gd name="T8" fmla="*/ 130 w 136"/>
                  <a:gd name="T9" fmla="*/ 72 h 180"/>
                  <a:gd name="T10" fmla="*/ 0 w 136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80">
                    <a:moveTo>
                      <a:pt x="0" y="180"/>
                    </a:moveTo>
                    <a:lnTo>
                      <a:pt x="0" y="180"/>
                    </a:lnTo>
                    <a:lnTo>
                      <a:pt x="112" y="0"/>
                    </a:lnTo>
                    <a:lnTo>
                      <a:pt x="136" y="40"/>
                    </a:lnTo>
                    <a:cubicBezTo>
                      <a:pt x="132" y="49"/>
                      <a:pt x="130" y="59"/>
                      <a:pt x="130" y="72"/>
                    </a:cubicBezTo>
                    <a:cubicBezTo>
                      <a:pt x="103" y="94"/>
                      <a:pt x="43" y="151"/>
                      <a:pt x="0" y="180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5" name="Freeform 122">
                <a:extLst>
                  <a:ext uri="{FF2B5EF4-FFF2-40B4-BE49-F238E27FC236}">
                    <a16:creationId xmlns:a16="http://schemas.microsoft.com/office/drawing/2014/main" xmlns="" id="{DD480E73-D77B-4C00-AB50-E0C630496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1551"/>
                <a:ext cx="22" cy="18"/>
              </a:xfrm>
              <a:custGeom>
                <a:avLst/>
                <a:gdLst>
                  <a:gd name="T0" fmla="*/ 24 w 53"/>
                  <a:gd name="T1" fmla="*/ 40 h 40"/>
                  <a:gd name="T2" fmla="*/ 24 w 53"/>
                  <a:gd name="T3" fmla="*/ 40 h 40"/>
                  <a:gd name="T4" fmla="*/ 0 w 53"/>
                  <a:gd name="T5" fmla="*/ 0 h 40"/>
                  <a:gd name="T6" fmla="*/ 50 w 53"/>
                  <a:gd name="T7" fmla="*/ 0 h 40"/>
                  <a:gd name="T8" fmla="*/ 53 w 53"/>
                  <a:gd name="T9" fmla="*/ 11 h 40"/>
                  <a:gd name="T10" fmla="*/ 24 w 53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0">
                    <a:moveTo>
                      <a:pt x="24" y="40"/>
                    </a:moveTo>
                    <a:lnTo>
                      <a:pt x="24" y="40"/>
                    </a:lnTo>
                    <a:lnTo>
                      <a:pt x="0" y="0"/>
                    </a:lnTo>
                    <a:lnTo>
                      <a:pt x="50" y="0"/>
                    </a:lnTo>
                    <a:cubicBezTo>
                      <a:pt x="51" y="3"/>
                      <a:pt x="52" y="7"/>
                      <a:pt x="53" y="11"/>
                    </a:cubicBezTo>
                    <a:cubicBezTo>
                      <a:pt x="38" y="19"/>
                      <a:pt x="30" y="28"/>
                      <a:pt x="24" y="40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6" name="Freeform 123">
                <a:extLst>
                  <a:ext uri="{FF2B5EF4-FFF2-40B4-BE49-F238E27FC236}">
                    <a16:creationId xmlns:a16="http://schemas.microsoft.com/office/drawing/2014/main" xmlns="" id="{C9CDDC79-0048-4A95-B669-0C9834CB10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9" y="1857"/>
                <a:ext cx="99" cy="76"/>
              </a:xfrm>
              <a:custGeom>
                <a:avLst/>
                <a:gdLst>
                  <a:gd name="T0" fmla="*/ 17 w 240"/>
                  <a:gd name="T1" fmla="*/ 170 h 170"/>
                  <a:gd name="T2" fmla="*/ 17 w 240"/>
                  <a:gd name="T3" fmla="*/ 170 h 170"/>
                  <a:gd name="T4" fmla="*/ 0 w 240"/>
                  <a:gd name="T5" fmla="*/ 170 h 170"/>
                  <a:gd name="T6" fmla="*/ 0 w 240"/>
                  <a:gd name="T7" fmla="*/ 166 h 170"/>
                  <a:gd name="T8" fmla="*/ 9 w 240"/>
                  <a:gd name="T9" fmla="*/ 161 h 170"/>
                  <a:gd name="T10" fmla="*/ 17 w 240"/>
                  <a:gd name="T11" fmla="*/ 170 h 170"/>
                  <a:gd name="T12" fmla="*/ 135 w 240"/>
                  <a:gd name="T13" fmla="*/ 0 h 170"/>
                  <a:gd name="T14" fmla="*/ 135 w 240"/>
                  <a:gd name="T15" fmla="*/ 0 h 170"/>
                  <a:gd name="T16" fmla="*/ 240 w 240"/>
                  <a:gd name="T17" fmla="*/ 170 h 170"/>
                  <a:gd name="T18" fmla="*/ 59 w 240"/>
                  <a:gd name="T19" fmla="*/ 170 h 170"/>
                  <a:gd name="T20" fmla="*/ 57 w 240"/>
                  <a:gd name="T21" fmla="*/ 89 h 170"/>
                  <a:gd name="T22" fmla="*/ 93 w 240"/>
                  <a:gd name="T23" fmla="*/ 40 h 170"/>
                  <a:gd name="T24" fmla="*/ 127 w 240"/>
                  <a:gd name="T25" fmla="*/ 12 h 170"/>
                  <a:gd name="T26" fmla="*/ 135 w 240"/>
                  <a:gd name="T2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0" h="170">
                    <a:moveTo>
                      <a:pt x="17" y="170"/>
                    </a:moveTo>
                    <a:lnTo>
                      <a:pt x="17" y="170"/>
                    </a:lnTo>
                    <a:lnTo>
                      <a:pt x="0" y="170"/>
                    </a:lnTo>
                    <a:lnTo>
                      <a:pt x="0" y="166"/>
                    </a:lnTo>
                    <a:lnTo>
                      <a:pt x="9" y="161"/>
                    </a:lnTo>
                    <a:lnTo>
                      <a:pt x="17" y="170"/>
                    </a:lnTo>
                    <a:close/>
                    <a:moveTo>
                      <a:pt x="135" y="0"/>
                    </a:moveTo>
                    <a:lnTo>
                      <a:pt x="135" y="0"/>
                    </a:lnTo>
                    <a:lnTo>
                      <a:pt x="240" y="170"/>
                    </a:lnTo>
                    <a:lnTo>
                      <a:pt x="59" y="170"/>
                    </a:lnTo>
                    <a:cubicBezTo>
                      <a:pt x="75" y="151"/>
                      <a:pt x="67" y="114"/>
                      <a:pt x="57" y="89"/>
                    </a:cubicBezTo>
                    <a:cubicBezTo>
                      <a:pt x="79" y="77"/>
                      <a:pt x="84" y="64"/>
                      <a:pt x="93" y="40"/>
                    </a:cubicBezTo>
                    <a:cubicBezTo>
                      <a:pt x="110" y="35"/>
                      <a:pt x="118" y="27"/>
                      <a:pt x="127" y="12"/>
                    </a:cubicBezTo>
                    <a:cubicBezTo>
                      <a:pt x="130" y="8"/>
                      <a:pt x="133" y="4"/>
                      <a:pt x="135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7" name="Freeform 124">
                <a:extLst>
                  <a:ext uri="{FF2B5EF4-FFF2-40B4-BE49-F238E27FC236}">
                    <a16:creationId xmlns:a16="http://schemas.microsoft.com/office/drawing/2014/main" xmlns="" id="{142369BC-FE9D-4FB7-9BDA-B44A238A5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1896"/>
                <a:ext cx="125" cy="90"/>
              </a:xfrm>
              <a:custGeom>
                <a:avLst/>
                <a:gdLst>
                  <a:gd name="T0" fmla="*/ 288 w 304"/>
                  <a:gd name="T1" fmla="*/ 0 h 200"/>
                  <a:gd name="T2" fmla="*/ 304 w 304"/>
                  <a:gd name="T3" fmla="*/ 26 h 200"/>
                  <a:gd name="T4" fmla="*/ 16 w 304"/>
                  <a:gd name="T5" fmla="*/ 200 h 200"/>
                  <a:gd name="T6" fmla="*/ 0 w 304"/>
                  <a:gd name="T7" fmla="*/ 173 h 200"/>
                  <a:gd name="T8" fmla="*/ 0 w 304"/>
                  <a:gd name="T9" fmla="*/ 173 h 200"/>
                  <a:gd name="T10" fmla="*/ 288 w 304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4" h="200">
                    <a:moveTo>
                      <a:pt x="288" y="0"/>
                    </a:moveTo>
                    <a:lnTo>
                      <a:pt x="304" y="26"/>
                    </a:lnTo>
                    <a:lnTo>
                      <a:pt x="16" y="200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8" name="Freeform 125">
                <a:extLst>
                  <a:ext uri="{FF2B5EF4-FFF2-40B4-BE49-F238E27FC236}">
                    <a16:creationId xmlns:a16="http://schemas.microsoft.com/office/drawing/2014/main" xmlns="" id="{7CFDC1B2-30E6-4C99-A948-9578775AF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1837"/>
                <a:ext cx="98" cy="96"/>
              </a:xfrm>
              <a:custGeom>
                <a:avLst/>
                <a:gdLst>
                  <a:gd name="T0" fmla="*/ 238 w 238"/>
                  <a:gd name="T1" fmla="*/ 0 h 214"/>
                  <a:gd name="T2" fmla="*/ 238 w 238"/>
                  <a:gd name="T3" fmla="*/ 0 h 214"/>
                  <a:gd name="T4" fmla="*/ 105 w 238"/>
                  <a:gd name="T5" fmla="*/ 214 h 214"/>
                  <a:gd name="T6" fmla="*/ 0 w 238"/>
                  <a:gd name="T7" fmla="*/ 44 h 214"/>
                  <a:gd name="T8" fmla="*/ 13 w 238"/>
                  <a:gd name="T9" fmla="*/ 0 h 214"/>
                  <a:gd name="T10" fmla="*/ 105 w 238"/>
                  <a:gd name="T11" fmla="*/ 0 h 214"/>
                  <a:gd name="T12" fmla="*/ 238 w 238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214">
                    <a:moveTo>
                      <a:pt x="238" y="0"/>
                    </a:moveTo>
                    <a:lnTo>
                      <a:pt x="238" y="0"/>
                    </a:lnTo>
                    <a:lnTo>
                      <a:pt x="105" y="214"/>
                    </a:lnTo>
                    <a:lnTo>
                      <a:pt x="0" y="44"/>
                    </a:lnTo>
                    <a:cubicBezTo>
                      <a:pt x="10" y="26"/>
                      <a:pt x="13" y="12"/>
                      <a:pt x="13" y="0"/>
                    </a:cubicBezTo>
                    <a:lnTo>
                      <a:pt x="105" y="0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49" name="Freeform 126">
                <a:extLst>
                  <a:ext uri="{FF2B5EF4-FFF2-40B4-BE49-F238E27FC236}">
                    <a16:creationId xmlns:a16="http://schemas.microsoft.com/office/drawing/2014/main" xmlns="" id="{5241FE80-0DE0-438A-A295-D9B88164C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1742"/>
                <a:ext cx="98" cy="95"/>
              </a:xfrm>
              <a:custGeom>
                <a:avLst/>
                <a:gdLst>
                  <a:gd name="T0" fmla="*/ 238 w 238"/>
                  <a:gd name="T1" fmla="*/ 213 h 213"/>
                  <a:gd name="T2" fmla="*/ 238 w 238"/>
                  <a:gd name="T3" fmla="*/ 213 h 213"/>
                  <a:gd name="T4" fmla="*/ 105 w 238"/>
                  <a:gd name="T5" fmla="*/ 213 h 213"/>
                  <a:gd name="T6" fmla="*/ 13 w 238"/>
                  <a:gd name="T7" fmla="*/ 213 h 213"/>
                  <a:gd name="T8" fmla="*/ 0 w 238"/>
                  <a:gd name="T9" fmla="*/ 169 h 213"/>
                  <a:gd name="T10" fmla="*/ 105 w 238"/>
                  <a:gd name="T11" fmla="*/ 0 h 213"/>
                  <a:gd name="T12" fmla="*/ 238 w 238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8" h="213">
                    <a:moveTo>
                      <a:pt x="238" y="213"/>
                    </a:moveTo>
                    <a:lnTo>
                      <a:pt x="238" y="213"/>
                    </a:lnTo>
                    <a:lnTo>
                      <a:pt x="105" y="213"/>
                    </a:lnTo>
                    <a:lnTo>
                      <a:pt x="13" y="213"/>
                    </a:lnTo>
                    <a:cubicBezTo>
                      <a:pt x="13" y="195"/>
                      <a:pt x="5" y="183"/>
                      <a:pt x="0" y="169"/>
                    </a:cubicBezTo>
                    <a:lnTo>
                      <a:pt x="105" y="0"/>
                    </a:lnTo>
                    <a:lnTo>
                      <a:pt x="238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0" name="Freeform 127">
                <a:extLst>
                  <a:ext uri="{FF2B5EF4-FFF2-40B4-BE49-F238E27FC236}">
                    <a16:creationId xmlns:a16="http://schemas.microsoft.com/office/drawing/2014/main" xmlns="" id="{386D2914-B950-4326-926F-463897E99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1" y="1800"/>
                <a:ext cx="125" cy="90"/>
              </a:xfrm>
              <a:custGeom>
                <a:avLst/>
                <a:gdLst>
                  <a:gd name="T0" fmla="*/ 288 w 304"/>
                  <a:gd name="T1" fmla="*/ 0 h 199"/>
                  <a:gd name="T2" fmla="*/ 304 w 304"/>
                  <a:gd name="T3" fmla="*/ 26 h 199"/>
                  <a:gd name="T4" fmla="*/ 16 w 304"/>
                  <a:gd name="T5" fmla="*/ 199 h 199"/>
                  <a:gd name="T6" fmla="*/ 0 w 304"/>
                  <a:gd name="T7" fmla="*/ 173 h 199"/>
                  <a:gd name="T8" fmla="*/ 0 w 304"/>
                  <a:gd name="T9" fmla="*/ 173 h 199"/>
                  <a:gd name="T10" fmla="*/ 288 w 304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4" h="199">
                    <a:moveTo>
                      <a:pt x="288" y="0"/>
                    </a:moveTo>
                    <a:lnTo>
                      <a:pt x="304" y="26"/>
                    </a:lnTo>
                    <a:lnTo>
                      <a:pt x="16" y="199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1" name="Freeform 128">
                <a:extLst>
                  <a:ext uri="{FF2B5EF4-FFF2-40B4-BE49-F238E27FC236}">
                    <a16:creationId xmlns:a16="http://schemas.microsoft.com/office/drawing/2014/main" xmlns="" id="{E5FAF21F-C0DA-41F8-B1E9-7B224EB8A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854"/>
                <a:ext cx="74" cy="79"/>
              </a:xfrm>
              <a:custGeom>
                <a:avLst/>
                <a:gdLst>
                  <a:gd name="T0" fmla="*/ 105 w 180"/>
                  <a:gd name="T1" fmla="*/ 176 h 176"/>
                  <a:gd name="T2" fmla="*/ 105 w 180"/>
                  <a:gd name="T3" fmla="*/ 176 h 176"/>
                  <a:gd name="T4" fmla="*/ 0 w 180"/>
                  <a:gd name="T5" fmla="*/ 176 h 176"/>
                  <a:gd name="T6" fmla="*/ 109 w 180"/>
                  <a:gd name="T7" fmla="*/ 0 h 176"/>
                  <a:gd name="T8" fmla="*/ 107 w 180"/>
                  <a:gd name="T9" fmla="*/ 173 h 176"/>
                  <a:gd name="T10" fmla="*/ 105 w 180"/>
                  <a:gd name="T11" fmla="*/ 17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176">
                    <a:moveTo>
                      <a:pt x="105" y="176"/>
                    </a:moveTo>
                    <a:lnTo>
                      <a:pt x="105" y="176"/>
                    </a:lnTo>
                    <a:lnTo>
                      <a:pt x="0" y="176"/>
                    </a:lnTo>
                    <a:lnTo>
                      <a:pt x="109" y="0"/>
                    </a:lnTo>
                    <a:cubicBezTo>
                      <a:pt x="180" y="62"/>
                      <a:pt x="96" y="125"/>
                      <a:pt x="107" y="173"/>
                    </a:cubicBezTo>
                    <a:cubicBezTo>
                      <a:pt x="107" y="174"/>
                      <a:pt x="106" y="175"/>
                      <a:pt x="105" y="176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2" name="Freeform 129">
                <a:extLst>
                  <a:ext uri="{FF2B5EF4-FFF2-40B4-BE49-F238E27FC236}">
                    <a16:creationId xmlns:a16="http://schemas.microsoft.com/office/drawing/2014/main" xmlns="" id="{860BC300-77CA-4A8D-977B-246A1130D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1837"/>
                <a:ext cx="99" cy="96"/>
              </a:xfrm>
              <a:custGeom>
                <a:avLst/>
                <a:gdLst>
                  <a:gd name="T0" fmla="*/ 241 w 241"/>
                  <a:gd name="T1" fmla="*/ 38 h 214"/>
                  <a:gd name="T2" fmla="*/ 241 w 241"/>
                  <a:gd name="T3" fmla="*/ 38 h 214"/>
                  <a:gd name="T4" fmla="*/ 132 w 241"/>
                  <a:gd name="T5" fmla="*/ 214 h 214"/>
                  <a:gd name="T6" fmla="*/ 0 w 241"/>
                  <a:gd name="T7" fmla="*/ 0 h 214"/>
                  <a:gd name="T8" fmla="*/ 132 w 241"/>
                  <a:gd name="T9" fmla="*/ 0 h 214"/>
                  <a:gd name="T10" fmla="*/ 177 w 241"/>
                  <a:gd name="T11" fmla="*/ 0 h 214"/>
                  <a:gd name="T12" fmla="*/ 241 w 241"/>
                  <a:gd name="T13" fmla="*/ 3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14">
                    <a:moveTo>
                      <a:pt x="241" y="38"/>
                    </a:moveTo>
                    <a:lnTo>
                      <a:pt x="241" y="38"/>
                    </a:lnTo>
                    <a:lnTo>
                      <a:pt x="132" y="214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77" y="0"/>
                    </a:lnTo>
                    <a:cubicBezTo>
                      <a:pt x="206" y="13"/>
                      <a:pt x="227" y="25"/>
                      <a:pt x="241" y="38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3" name="Freeform 130">
                <a:extLst>
                  <a:ext uri="{FF2B5EF4-FFF2-40B4-BE49-F238E27FC236}">
                    <a16:creationId xmlns:a16="http://schemas.microsoft.com/office/drawing/2014/main" xmlns="" id="{63E691BF-E8CA-4D6D-B033-BDEC78E32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742"/>
                <a:ext cx="2" cy="2"/>
              </a:xfrm>
              <a:custGeom>
                <a:avLst/>
                <a:gdLst>
                  <a:gd name="T0" fmla="*/ 3 w 4"/>
                  <a:gd name="T1" fmla="*/ 5 h 5"/>
                  <a:gd name="T2" fmla="*/ 3 w 4"/>
                  <a:gd name="T3" fmla="*/ 5 h 5"/>
                  <a:gd name="T4" fmla="*/ 0 w 4"/>
                  <a:gd name="T5" fmla="*/ 0 h 5"/>
                  <a:gd name="T6" fmla="*/ 4 w 4"/>
                  <a:gd name="T7" fmla="*/ 0 h 5"/>
                  <a:gd name="T8" fmla="*/ 3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lnTo>
                      <a:pt x="3" y="5"/>
                    </a:lnTo>
                    <a:lnTo>
                      <a:pt x="0" y="0"/>
                    </a:lnTo>
                    <a:lnTo>
                      <a:pt x="4" y="0"/>
                    </a:lnTo>
                    <a:cubicBezTo>
                      <a:pt x="4" y="2"/>
                      <a:pt x="3" y="3"/>
                      <a:pt x="3" y="5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4" name="Freeform 131">
                <a:extLst>
                  <a:ext uri="{FF2B5EF4-FFF2-40B4-BE49-F238E27FC236}">
                    <a16:creationId xmlns:a16="http://schemas.microsoft.com/office/drawing/2014/main" xmlns="" id="{4BEE64F0-DEA2-40C6-A0FE-68DF0E95D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5" y="2029"/>
                <a:ext cx="73" cy="95"/>
              </a:xfrm>
              <a:custGeom>
                <a:avLst/>
                <a:gdLst>
                  <a:gd name="T0" fmla="*/ 46 w 178"/>
                  <a:gd name="T1" fmla="*/ 0 h 213"/>
                  <a:gd name="T2" fmla="*/ 46 w 178"/>
                  <a:gd name="T3" fmla="*/ 0 h 213"/>
                  <a:gd name="T4" fmla="*/ 178 w 178"/>
                  <a:gd name="T5" fmla="*/ 213 h 213"/>
                  <a:gd name="T6" fmla="*/ 48 w 178"/>
                  <a:gd name="T7" fmla="*/ 213 h 213"/>
                  <a:gd name="T8" fmla="*/ 41 w 178"/>
                  <a:gd name="T9" fmla="*/ 179 h 213"/>
                  <a:gd name="T10" fmla="*/ 0 w 178"/>
                  <a:gd name="T11" fmla="*/ 74 h 213"/>
                  <a:gd name="T12" fmla="*/ 46 w 178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213">
                    <a:moveTo>
                      <a:pt x="46" y="0"/>
                    </a:moveTo>
                    <a:lnTo>
                      <a:pt x="46" y="0"/>
                    </a:lnTo>
                    <a:lnTo>
                      <a:pt x="178" y="213"/>
                    </a:lnTo>
                    <a:lnTo>
                      <a:pt x="48" y="213"/>
                    </a:lnTo>
                    <a:cubicBezTo>
                      <a:pt x="51" y="203"/>
                      <a:pt x="51" y="193"/>
                      <a:pt x="41" y="179"/>
                    </a:cubicBezTo>
                    <a:cubicBezTo>
                      <a:pt x="24" y="157"/>
                      <a:pt x="11" y="116"/>
                      <a:pt x="0" y="74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5" name="Freeform 132">
                <a:extLst>
                  <a:ext uri="{FF2B5EF4-FFF2-40B4-BE49-F238E27FC236}">
                    <a16:creationId xmlns:a16="http://schemas.microsoft.com/office/drawing/2014/main" xmlns="" id="{83F156EE-1EBA-44E1-A8B3-C39C2E9A5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950"/>
                <a:ext cx="45" cy="79"/>
              </a:xfrm>
              <a:custGeom>
                <a:avLst/>
                <a:gdLst>
                  <a:gd name="T0" fmla="*/ 108 w 108"/>
                  <a:gd name="T1" fmla="*/ 175 h 175"/>
                  <a:gd name="T2" fmla="*/ 108 w 108"/>
                  <a:gd name="T3" fmla="*/ 175 h 175"/>
                  <a:gd name="T4" fmla="*/ 44 w 108"/>
                  <a:gd name="T5" fmla="*/ 175 h 175"/>
                  <a:gd name="T6" fmla="*/ 30 w 108"/>
                  <a:gd name="T7" fmla="*/ 125 h 175"/>
                  <a:gd name="T8" fmla="*/ 28 w 108"/>
                  <a:gd name="T9" fmla="*/ 108 h 175"/>
                  <a:gd name="T10" fmla="*/ 42 w 108"/>
                  <a:gd name="T11" fmla="*/ 84 h 175"/>
                  <a:gd name="T12" fmla="*/ 5 w 108"/>
                  <a:gd name="T13" fmla="*/ 61 h 175"/>
                  <a:gd name="T14" fmla="*/ 0 w 108"/>
                  <a:gd name="T15" fmla="*/ 0 h 175"/>
                  <a:gd name="T16" fmla="*/ 108 w 108"/>
                  <a:gd name="T17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175">
                    <a:moveTo>
                      <a:pt x="108" y="175"/>
                    </a:moveTo>
                    <a:lnTo>
                      <a:pt x="108" y="175"/>
                    </a:lnTo>
                    <a:lnTo>
                      <a:pt x="44" y="175"/>
                    </a:lnTo>
                    <a:cubicBezTo>
                      <a:pt x="38" y="148"/>
                      <a:pt x="33" y="128"/>
                      <a:pt x="30" y="125"/>
                    </a:cubicBezTo>
                    <a:lnTo>
                      <a:pt x="28" y="108"/>
                    </a:lnTo>
                    <a:cubicBezTo>
                      <a:pt x="36" y="100"/>
                      <a:pt x="38" y="95"/>
                      <a:pt x="42" y="84"/>
                    </a:cubicBezTo>
                    <a:cubicBezTo>
                      <a:pt x="31" y="72"/>
                      <a:pt x="19" y="68"/>
                      <a:pt x="5" y="61"/>
                    </a:cubicBezTo>
                    <a:cubicBezTo>
                      <a:pt x="2" y="41"/>
                      <a:pt x="0" y="21"/>
                      <a:pt x="0" y="0"/>
                    </a:cubicBezTo>
                    <a:lnTo>
                      <a:pt x="108" y="175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6" name="Freeform 133">
                <a:extLst>
                  <a:ext uri="{FF2B5EF4-FFF2-40B4-BE49-F238E27FC236}">
                    <a16:creationId xmlns:a16="http://schemas.microsoft.com/office/drawing/2014/main" xmlns="" id="{E41FEA13-54E7-4701-A8F0-DD84024BA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933"/>
                <a:ext cx="99" cy="96"/>
              </a:xfrm>
              <a:custGeom>
                <a:avLst/>
                <a:gdLst>
                  <a:gd name="T0" fmla="*/ 109 w 241"/>
                  <a:gd name="T1" fmla="*/ 213 h 213"/>
                  <a:gd name="T2" fmla="*/ 109 w 241"/>
                  <a:gd name="T3" fmla="*/ 213 h 213"/>
                  <a:gd name="T4" fmla="*/ 1 w 241"/>
                  <a:gd name="T5" fmla="*/ 38 h 213"/>
                  <a:gd name="T6" fmla="*/ 1 w 241"/>
                  <a:gd name="T7" fmla="*/ 0 h 213"/>
                  <a:gd name="T8" fmla="*/ 18 w 241"/>
                  <a:gd name="T9" fmla="*/ 0 h 213"/>
                  <a:gd name="T10" fmla="*/ 31 w 241"/>
                  <a:gd name="T11" fmla="*/ 12 h 213"/>
                  <a:gd name="T12" fmla="*/ 60 w 241"/>
                  <a:gd name="T13" fmla="*/ 0 h 213"/>
                  <a:gd name="T14" fmla="*/ 241 w 241"/>
                  <a:gd name="T15" fmla="*/ 0 h 213"/>
                  <a:gd name="T16" fmla="*/ 109 w 241"/>
                  <a:gd name="T17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1" h="213">
                    <a:moveTo>
                      <a:pt x="109" y="213"/>
                    </a:moveTo>
                    <a:lnTo>
                      <a:pt x="109" y="213"/>
                    </a:lnTo>
                    <a:lnTo>
                      <a:pt x="1" y="38"/>
                    </a:lnTo>
                    <a:cubicBezTo>
                      <a:pt x="0" y="26"/>
                      <a:pt x="0" y="13"/>
                      <a:pt x="1" y="0"/>
                    </a:cubicBezTo>
                    <a:lnTo>
                      <a:pt x="18" y="0"/>
                    </a:lnTo>
                    <a:lnTo>
                      <a:pt x="31" y="12"/>
                    </a:lnTo>
                    <a:cubicBezTo>
                      <a:pt x="45" y="12"/>
                      <a:pt x="55" y="7"/>
                      <a:pt x="60" y="0"/>
                    </a:cubicBezTo>
                    <a:lnTo>
                      <a:pt x="241" y="0"/>
                    </a:lnTo>
                    <a:lnTo>
                      <a:pt x="109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7" name="Freeform 134">
                <a:extLst>
                  <a:ext uri="{FF2B5EF4-FFF2-40B4-BE49-F238E27FC236}">
                    <a16:creationId xmlns:a16="http://schemas.microsoft.com/office/drawing/2014/main" xmlns="" id="{64E4D419-777E-450E-9B07-8E5EB4262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029"/>
                <a:ext cx="82" cy="95"/>
              </a:xfrm>
              <a:custGeom>
                <a:avLst/>
                <a:gdLst>
                  <a:gd name="T0" fmla="*/ 133 w 199"/>
                  <a:gd name="T1" fmla="*/ 0 h 213"/>
                  <a:gd name="T2" fmla="*/ 133 w 199"/>
                  <a:gd name="T3" fmla="*/ 0 h 213"/>
                  <a:gd name="T4" fmla="*/ 199 w 199"/>
                  <a:gd name="T5" fmla="*/ 107 h 213"/>
                  <a:gd name="T6" fmla="*/ 179 w 199"/>
                  <a:gd name="T7" fmla="*/ 213 h 213"/>
                  <a:gd name="T8" fmla="*/ 0 w 199"/>
                  <a:gd name="T9" fmla="*/ 213 h 213"/>
                  <a:gd name="T10" fmla="*/ 133 w 199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213">
                    <a:moveTo>
                      <a:pt x="133" y="0"/>
                    </a:moveTo>
                    <a:lnTo>
                      <a:pt x="133" y="0"/>
                    </a:lnTo>
                    <a:lnTo>
                      <a:pt x="199" y="107"/>
                    </a:lnTo>
                    <a:cubicBezTo>
                      <a:pt x="192" y="155"/>
                      <a:pt x="188" y="188"/>
                      <a:pt x="179" y="213"/>
                    </a:cubicBezTo>
                    <a:lnTo>
                      <a:pt x="0" y="21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8" name="Freeform 135">
                <a:extLst>
                  <a:ext uri="{FF2B5EF4-FFF2-40B4-BE49-F238E27FC236}">
                    <a16:creationId xmlns:a16="http://schemas.microsoft.com/office/drawing/2014/main" xmlns="" id="{11DBAB3E-F953-454F-B74D-C6C40CF13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2029"/>
                <a:ext cx="109" cy="95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2 w 265"/>
                  <a:gd name="T5" fmla="*/ 213 h 213"/>
                  <a:gd name="T6" fmla="*/ 0 w 265"/>
                  <a:gd name="T7" fmla="*/ 0 h 213"/>
                  <a:gd name="T8" fmla="*/ 132 w 265"/>
                  <a:gd name="T9" fmla="*/ 0 h 213"/>
                  <a:gd name="T10" fmla="*/ 265 w 265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59" name="Freeform 136">
                <a:extLst>
                  <a:ext uri="{FF2B5EF4-FFF2-40B4-BE49-F238E27FC236}">
                    <a16:creationId xmlns:a16="http://schemas.microsoft.com/office/drawing/2014/main" xmlns="" id="{ECB2821E-FAFE-4AF6-AE5B-D9D0A4E4B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1933"/>
                <a:ext cx="109" cy="96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2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0" name="Freeform 137">
                <a:extLst>
                  <a:ext uri="{FF2B5EF4-FFF2-40B4-BE49-F238E27FC236}">
                    <a16:creationId xmlns:a16="http://schemas.microsoft.com/office/drawing/2014/main" xmlns="" id="{489AF38D-31BF-48A1-BD25-D4F153B40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1933"/>
                <a:ext cx="109" cy="96"/>
              </a:xfrm>
              <a:custGeom>
                <a:avLst/>
                <a:gdLst>
                  <a:gd name="T0" fmla="*/ 133 w 265"/>
                  <a:gd name="T1" fmla="*/ 213 h 213"/>
                  <a:gd name="T2" fmla="*/ 133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3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3" y="213"/>
                    </a:moveTo>
                    <a:lnTo>
                      <a:pt x="133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3" y="213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1" name="Freeform 138">
                <a:extLst>
                  <a:ext uri="{FF2B5EF4-FFF2-40B4-BE49-F238E27FC236}">
                    <a16:creationId xmlns:a16="http://schemas.microsoft.com/office/drawing/2014/main" xmlns="" id="{1A06CAFF-27E5-4C52-A5FF-D04EA99B8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1933"/>
                <a:ext cx="69" cy="96"/>
              </a:xfrm>
              <a:custGeom>
                <a:avLst/>
                <a:gdLst>
                  <a:gd name="T0" fmla="*/ 83 w 168"/>
                  <a:gd name="T1" fmla="*/ 213 h 213"/>
                  <a:gd name="T2" fmla="*/ 83 w 168"/>
                  <a:gd name="T3" fmla="*/ 213 h 213"/>
                  <a:gd name="T4" fmla="*/ 0 w 168"/>
                  <a:gd name="T5" fmla="*/ 213 h 213"/>
                  <a:gd name="T6" fmla="*/ 132 w 168"/>
                  <a:gd name="T7" fmla="*/ 0 h 213"/>
                  <a:gd name="T8" fmla="*/ 168 w 168"/>
                  <a:gd name="T9" fmla="*/ 57 h 213"/>
                  <a:gd name="T10" fmla="*/ 97 w 168"/>
                  <a:gd name="T11" fmla="*/ 102 h 213"/>
                  <a:gd name="T12" fmla="*/ 91 w 168"/>
                  <a:gd name="T13" fmla="*/ 174 h 213"/>
                  <a:gd name="T14" fmla="*/ 83 w 168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8" h="213">
                    <a:moveTo>
                      <a:pt x="83" y="213"/>
                    </a:moveTo>
                    <a:lnTo>
                      <a:pt x="83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168" y="57"/>
                    </a:lnTo>
                    <a:cubicBezTo>
                      <a:pt x="145" y="72"/>
                      <a:pt x="121" y="85"/>
                      <a:pt x="97" y="102"/>
                    </a:cubicBezTo>
                    <a:cubicBezTo>
                      <a:pt x="98" y="127"/>
                      <a:pt x="96" y="150"/>
                      <a:pt x="91" y="174"/>
                    </a:cubicBezTo>
                    <a:cubicBezTo>
                      <a:pt x="88" y="187"/>
                      <a:pt x="86" y="200"/>
                      <a:pt x="83" y="213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2" name="Freeform 139">
                <a:extLst>
                  <a:ext uri="{FF2B5EF4-FFF2-40B4-BE49-F238E27FC236}">
                    <a16:creationId xmlns:a16="http://schemas.microsoft.com/office/drawing/2014/main" xmlns="" id="{522063EC-A1E4-4CD4-9BDC-FA933876F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1933"/>
                <a:ext cx="43" cy="26"/>
              </a:xfrm>
              <a:custGeom>
                <a:avLst/>
                <a:gdLst>
                  <a:gd name="T0" fmla="*/ 36 w 105"/>
                  <a:gd name="T1" fmla="*/ 57 h 57"/>
                  <a:gd name="T2" fmla="*/ 36 w 105"/>
                  <a:gd name="T3" fmla="*/ 57 h 57"/>
                  <a:gd name="T4" fmla="*/ 0 w 105"/>
                  <a:gd name="T5" fmla="*/ 0 h 57"/>
                  <a:gd name="T6" fmla="*/ 105 w 105"/>
                  <a:gd name="T7" fmla="*/ 0 h 57"/>
                  <a:gd name="T8" fmla="*/ 36 w 105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7">
                    <a:moveTo>
                      <a:pt x="36" y="57"/>
                    </a:moveTo>
                    <a:lnTo>
                      <a:pt x="36" y="57"/>
                    </a:lnTo>
                    <a:lnTo>
                      <a:pt x="0" y="0"/>
                    </a:lnTo>
                    <a:lnTo>
                      <a:pt x="105" y="0"/>
                    </a:lnTo>
                    <a:cubicBezTo>
                      <a:pt x="84" y="25"/>
                      <a:pt x="61" y="42"/>
                      <a:pt x="36" y="57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3" name="Freeform 140">
                <a:extLst>
                  <a:ext uri="{FF2B5EF4-FFF2-40B4-BE49-F238E27FC236}">
                    <a16:creationId xmlns:a16="http://schemas.microsoft.com/office/drawing/2014/main" xmlns="" id="{ABA9D63A-3208-4595-AA58-2D107A66A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3" y="2124"/>
                <a:ext cx="65" cy="83"/>
              </a:xfrm>
              <a:custGeom>
                <a:avLst/>
                <a:gdLst>
                  <a:gd name="T0" fmla="*/ 27 w 157"/>
                  <a:gd name="T1" fmla="*/ 0 h 185"/>
                  <a:gd name="T2" fmla="*/ 27 w 157"/>
                  <a:gd name="T3" fmla="*/ 0 h 185"/>
                  <a:gd name="T4" fmla="*/ 157 w 157"/>
                  <a:gd name="T5" fmla="*/ 0 h 185"/>
                  <a:gd name="T6" fmla="*/ 42 w 157"/>
                  <a:gd name="T7" fmla="*/ 185 h 185"/>
                  <a:gd name="T8" fmla="*/ 32 w 157"/>
                  <a:gd name="T9" fmla="*/ 182 h 185"/>
                  <a:gd name="T10" fmla="*/ 24 w 157"/>
                  <a:gd name="T11" fmla="*/ 158 h 185"/>
                  <a:gd name="T12" fmla="*/ 33 w 157"/>
                  <a:gd name="T13" fmla="*/ 99 h 185"/>
                  <a:gd name="T14" fmla="*/ 0 w 157"/>
                  <a:gd name="T15" fmla="*/ 77 h 185"/>
                  <a:gd name="T16" fmla="*/ 16 w 157"/>
                  <a:gd name="T17" fmla="*/ 51 h 185"/>
                  <a:gd name="T18" fmla="*/ 27 w 157"/>
                  <a:gd name="T19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7" h="185">
                    <a:moveTo>
                      <a:pt x="27" y="0"/>
                    </a:moveTo>
                    <a:lnTo>
                      <a:pt x="27" y="0"/>
                    </a:lnTo>
                    <a:lnTo>
                      <a:pt x="157" y="0"/>
                    </a:lnTo>
                    <a:lnTo>
                      <a:pt x="42" y="185"/>
                    </a:lnTo>
                    <a:cubicBezTo>
                      <a:pt x="39" y="184"/>
                      <a:pt x="35" y="183"/>
                      <a:pt x="32" y="182"/>
                    </a:cubicBezTo>
                    <a:lnTo>
                      <a:pt x="24" y="158"/>
                    </a:lnTo>
                    <a:cubicBezTo>
                      <a:pt x="45" y="133"/>
                      <a:pt x="33" y="127"/>
                      <a:pt x="33" y="99"/>
                    </a:cubicBezTo>
                    <a:cubicBezTo>
                      <a:pt x="20" y="82"/>
                      <a:pt x="9" y="75"/>
                      <a:pt x="0" y="77"/>
                    </a:cubicBezTo>
                    <a:cubicBezTo>
                      <a:pt x="6" y="72"/>
                      <a:pt x="12" y="64"/>
                      <a:pt x="16" y="51"/>
                    </a:cubicBezTo>
                    <a:cubicBezTo>
                      <a:pt x="9" y="29"/>
                      <a:pt x="22" y="15"/>
                      <a:pt x="27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4" name="Freeform 141">
                <a:extLst>
                  <a:ext uri="{FF2B5EF4-FFF2-40B4-BE49-F238E27FC236}">
                    <a16:creationId xmlns:a16="http://schemas.microsoft.com/office/drawing/2014/main" xmlns="" id="{6956CB05-1956-4A93-9539-BDE11EA8B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" y="2124"/>
                <a:ext cx="66" cy="90"/>
              </a:xfrm>
              <a:custGeom>
                <a:avLst/>
                <a:gdLst>
                  <a:gd name="T0" fmla="*/ 0 w 161"/>
                  <a:gd name="T1" fmla="*/ 185 h 201"/>
                  <a:gd name="T2" fmla="*/ 0 w 161"/>
                  <a:gd name="T3" fmla="*/ 185 h 201"/>
                  <a:gd name="T4" fmla="*/ 115 w 161"/>
                  <a:gd name="T5" fmla="*/ 0 h 201"/>
                  <a:gd name="T6" fmla="*/ 161 w 161"/>
                  <a:gd name="T7" fmla="*/ 74 h 201"/>
                  <a:gd name="T8" fmla="*/ 130 w 161"/>
                  <a:gd name="T9" fmla="*/ 78 h 201"/>
                  <a:gd name="T10" fmla="*/ 115 w 161"/>
                  <a:gd name="T11" fmla="*/ 186 h 201"/>
                  <a:gd name="T12" fmla="*/ 0 w 161"/>
                  <a:gd name="T13" fmla="*/ 185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201">
                    <a:moveTo>
                      <a:pt x="0" y="185"/>
                    </a:moveTo>
                    <a:lnTo>
                      <a:pt x="0" y="185"/>
                    </a:lnTo>
                    <a:lnTo>
                      <a:pt x="115" y="0"/>
                    </a:lnTo>
                    <a:lnTo>
                      <a:pt x="161" y="74"/>
                    </a:lnTo>
                    <a:cubicBezTo>
                      <a:pt x="151" y="75"/>
                      <a:pt x="141" y="76"/>
                      <a:pt x="130" y="78"/>
                    </a:cubicBezTo>
                    <a:cubicBezTo>
                      <a:pt x="103" y="123"/>
                      <a:pt x="115" y="139"/>
                      <a:pt x="115" y="186"/>
                    </a:cubicBezTo>
                    <a:cubicBezTo>
                      <a:pt x="92" y="201"/>
                      <a:pt x="33" y="194"/>
                      <a:pt x="0" y="185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5" name="Freeform 142">
                <a:extLst>
                  <a:ext uri="{FF2B5EF4-FFF2-40B4-BE49-F238E27FC236}">
                    <a16:creationId xmlns:a16="http://schemas.microsoft.com/office/drawing/2014/main" xmlns="" id="{113D3BC4-26BE-4DF0-BFB7-5AC308DFB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124"/>
                <a:ext cx="74" cy="33"/>
              </a:xfrm>
              <a:custGeom>
                <a:avLst/>
                <a:gdLst>
                  <a:gd name="T0" fmla="*/ 46 w 179"/>
                  <a:gd name="T1" fmla="*/ 74 h 74"/>
                  <a:gd name="T2" fmla="*/ 46 w 179"/>
                  <a:gd name="T3" fmla="*/ 74 h 74"/>
                  <a:gd name="T4" fmla="*/ 0 w 179"/>
                  <a:gd name="T5" fmla="*/ 0 h 74"/>
                  <a:gd name="T6" fmla="*/ 179 w 179"/>
                  <a:gd name="T7" fmla="*/ 0 h 74"/>
                  <a:gd name="T8" fmla="*/ 46 w 179"/>
                  <a:gd name="T9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74">
                    <a:moveTo>
                      <a:pt x="46" y="74"/>
                    </a:moveTo>
                    <a:lnTo>
                      <a:pt x="46" y="74"/>
                    </a:lnTo>
                    <a:lnTo>
                      <a:pt x="0" y="0"/>
                    </a:lnTo>
                    <a:lnTo>
                      <a:pt x="179" y="0"/>
                    </a:lnTo>
                    <a:cubicBezTo>
                      <a:pt x="163" y="47"/>
                      <a:pt x="133" y="61"/>
                      <a:pt x="46" y="74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6" name="Freeform 143">
                <a:extLst>
                  <a:ext uri="{FF2B5EF4-FFF2-40B4-BE49-F238E27FC236}">
                    <a16:creationId xmlns:a16="http://schemas.microsoft.com/office/drawing/2014/main" xmlns="" id="{D22B9F0D-5CF3-4664-951C-941047E8D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867"/>
                <a:ext cx="7" cy="5"/>
              </a:xfrm>
              <a:custGeom>
                <a:avLst/>
                <a:gdLst>
                  <a:gd name="T0" fmla="*/ 15 w 15"/>
                  <a:gd name="T1" fmla="*/ 9 h 10"/>
                  <a:gd name="T2" fmla="*/ 15 w 15"/>
                  <a:gd name="T3" fmla="*/ 9 h 10"/>
                  <a:gd name="T4" fmla="*/ 7 w 15"/>
                  <a:gd name="T5" fmla="*/ 1 h 10"/>
                  <a:gd name="T6" fmla="*/ 0 w 15"/>
                  <a:gd name="T7" fmla="*/ 0 h 10"/>
                  <a:gd name="T8" fmla="*/ 15 w 15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5" y="9"/>
                    </a:moveTo>
                    <a:lnTo>
                      <a:pt x="15" y="9"/>
                    </a:lnTo>
                    <a:lnTo>
                      <a:pt x="7" y="1"/>
                    </a:lnTo>
                    <a:lnTo>
                      <a:pt x="0" y="0"/>
                    </a:lnTo>
                    <a:cubicBezTo>
                      <a:pt x="4" y="7"/>
                      <a:pt x="9" y="10"/>
                      <a:pt x="15" y="9"/>
                    </a:cubicBezTo>
                    <a:close/>
                  </a:path>
                </a:pathLst>
              </a:custGeom>
              <a:solidFill>
                <a:srgbClr val="FFFAC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7" name="Freeform 144">
                <a:extLst>
                  <a:ext uri="{FF2B5EF4-FFF2-40B4-BE49-F238E27FC236}">
                    <a16:creationId xmlns:a16="http://schemas.microsoft.com/office/drawing/2014/main" xmlns="" id="{E473D918-5DBA-444B-8F8A-B311EE07D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0" y="1867"/>
                <a:ext cx="7" cy="5"/>
              </a:xfrm>
              <a:custGeom>
                <a:avLst/>
                <a:gdLst>
                  <a:gd name="T0" fmla="*/ 15 w 15"/>
                  <a:gd name="T1" fmla="*/ 9 h 10"/>
                  <a:gd name="T2" fmla="*/ 15 w 15"/>
                  <a:gd name="T3" fmla="*/ 9 h 10"/>
                  <a:gd name="T4" fmla="*/ 7 w 15"/>
                  <a:gd name="T5" fmla="*/ 1 h 10"/>
                  <a:gd name="T6" fmla="*/ 0 w 15"/>
                  <a:gd name="T7" fmla="*/ 0 h 10"/>
                  <a:gd name="T8" fmla="*/ 15 w 15"/>
                  <a:gd name="T9" fmla="*/ 9 h 10"/>
                  <a:gd name="T10" fmla="*/ 15 w 15"/>
                  <a:gd name="T11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0">
                    <a:moveTo>
                      <a:pt x="15" y="9"/>
                    </a:moveTo>
                    <a:lnTo>
                      <a:pt x="15" y="9"/>
                    </a:lnTo>
                    <a:lnTo>
                      <a:pt x="7" y="1"/>
                    </a:lnTo>
                    <a:lnTo>
                      <a:pt x="0" y="0"/>
                    </a:lnTo>
                    <a:cubicBezTo>
                      <a:pt x="4" y="7"/>
                      <a:pt x="9" y="10"/>
                      <a:pt x="15" y="9"/>
                    </a:cubicBezTo>
                    <a:lnTo>
                      <a:pt x="15" y="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8" name="Freeform 145">
                <a:extLst>
                  <a:ext uri="{FF2B5EF4-FFF2-40B4-BE49-F238E27FC236}">
                    <a16:creationId xmlns:a16="http://schemas.microsoft.com/office/drawing/2014/main" xmlns="" id="{39002188-AA21-4ED0-91E9-6222086B1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845"/>
                <a:ext cx="18" cy="26"/>
              </a:xfrm>
              <a:custGeom>
                <a:avLst/>
                <a:gdLst>
                  <a:gd name="T0" fmla="*/ 6 w 44"/>
                  <a:gd name="T1" fmla="*/ 49 h 58"/>
                  <a:gd name="T2" fmla="*/ 6 w 44"/>
                  <a:gd name="T3" fmla="*/ 49 h 58"/>
                  <a:gd name="T4" fmla="*/ 13 w 44"/>
                  <a:gd name="T5" fmla="*/ 50 h 58"/>
                  <a:gd name="T6" fmla="*/ 21 w 44"/>
                  <a:gd name="T7" fmla="*/ 58 h 58"/>
                  <a:gd name="T8" fmla="*/ 39 w 44"/>
                  <a:gd name="T9" fmla="*/ 45 h 58"/>
                  <a:gd name="T10" fmla="*/ 35 w 44"/>
                  <a:gd name="T11" fmla="*/ 31 h 58"/>
                  <a:gd name="T12" fmla="*/ 44 w 44"/>
                  <a:gd name="T13" fmla="*/ 19 h 58"/>
                  <a:gd name="T14" fmla="*/ 21 w 44"/>
                  <a:gd name="T15" fmla="*/ 0 h 58"/>
                  <a:gd name="T16" fmla="*/ 0 w 44"/>
                  <a:gd name="T17" fmla="*/ 38 h 58"/>
                  <a:gd name="T18" fmla="*/ 6 w 44"/>
                  <a:gd name="T19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58">
                    <a:moveTo>
                      <a:pt x="6" y="49"/>
                    </a:moveTo>
                    <a:lnTo>
                      <a:pt x="6" y="49"/>
                    </a:lnTo>
                    <a:lnTo>
                      <a:pt x="13" y="50"/>
                    </a:lnTo>
                    <a:lnTo>
                      <a:pt x="21" y="58"/>
                    </a:lnTo>
                    <a:cubicBezTo>
                      <a:pt x="26" y="58"/>
                      <a:pt x="32" y="54"/>
                      <a:pt x="39" y="45"/>
                    </a:cubicBezTo>
                    <a:cubicBezTo>
                      <a:pt x="37" y="41"/>
                      <a:pt x="36" y="36"/>
                      <a:pt x="35" y="31"/>
                    </a:cubicBezTo>
                    <a:lnTo>
                      <a:pt x="44" y="19"/>
                    </a:lnTo>
                    <a:cubicBezTo>
                      <a:pt x="36" y="5"/>
                      <a:pt x="34" y="4"/>
                      <a:pt x="21" y="0"/>
                    </a:cubicBezTo>
                    <a:cubicBezTo>
                      <a:pt x="0" y="12"/>
                      <a:pt x="20" y="13"/>
                      <a:pt x="0" y="38"/>
                    </a:cubicBezTo>
                    <a:cubicBezTo>
                      <a:pt x="2" y="42"/>
                      <a:pt x="4" y="46"/>
                      <a:pt x="6" y="49"/>
                    </a:cubicBezTo>
                    <a:close/>
                  </a:path>
                </a:pathLst>
              </a:custGeom>
              <a:solidFill>
                <a:srgbClr val="F39E1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69" name="Freeform 146">
                <a:extLst>
                  <a:ext uri="{FF2B5EF4-FFF2-40B4-BE49-F238E27FC236}">
                    <a16:creationId xmlns:a16="http://schemas.microsoft.com/office/drawing/2014/main" xmlns="" id="{03D6A819-7ED4-45D8-AF8D-ADFB1F088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845"/>
                <a:ext cx="18" cy="26"/>
              </a:xfrm>
              <a:custGeom>
                <a:avLst/>
                <a:gdLst>
                  <a:gd name="T0" fmla="*/ 6 w 44"/>
                  <a:gd name="T1" fmla="*/ 49 h 58"/>
                  <a:gd name="T2" fmla="*/ 6 w 44"/>
                  <a:gd name="T3" fmla="*/ 49 h 58"/>
                  <a:gd name="T4" fmla="*/ 13 w 44"/>
                  <a:gd name="T5" fmla="*/ 50 h 58"/>
                  <a:gd name="T6" fmla="*/ 21 w 44"/>
                  <a:gd name="T7" fmla="*/ 58 h 58"/>
                  <a:gd name="T8" fmla="*/ 39 w 44"/>
                  <a:gd name="T9" fmla="*/ 45 h 58"/>
                  <a:gd name="T10" fmla="*/ 35 w 44"/>
                  <a:gd name="T11" fmla="*/ 31 h 58"/>
                  <a:gd name="T12" fmla="*/ 44 w 44"/>
                  <a:gd name="T13" fmla="*/ 19 h 58"/>
                  <a:gd name="T14" fmla="*/ 21 w 44"/>
                  <a:gd name="T15" fmla="*/ 0 h 58"/>
                  <a:gd name="T16" fmla="*/ 0 w 44"/>
                  <a:gd name="T17" fmla="*/ 38 h 58"/>
                  <a:gd name="T18" fmla="*/ 6 w 44"/>
                  <a:gd name="T19" fmla="*/ 49 h 58"/>
                  <a:gd name="T20" fmla="*/ 6 w 44"/>
                  <a:gd name="T2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58">
                    <a:moveTo>
                      <a:pt x="6" y="49"/>
                    </a:moveTo>
                    <a:lnTo>
                      <a:pt x="6" y="49"/>
                    </a:lnTo>
                    <a:lnTo>
                      <a:pt x="13" y="50"/>
                    </a:lnTo>
                    <a:lnTo>
                      <a:pt x="21" y="58"/>
                    </a:lnTo>
                    <a:cubicBezTo>
                      <a:pt x="26" y="58"/>
                      <a:pt x="32" y="54"/>
                      <a:pt x="39" y="45"/>
                    </a:cubicBezTo>
                    <a:cubicBezTo>
                      <a:pt x="37" y="41"/>
                      <a:pt x="36" y="36"/>
                      <a:pt x="35" y="31"/>
                    </a:cubicBezTo>
                    <a:lnTo>
                      <a:pt x="44" y="19"/>
                    </a:lnTo>
                    <a:cubicBezTo>
                      <a:pt x="36" y="5"/>
                      <a:pt x="34" y="4"/>
                      <a:pt x="21" y="0"/>
                    </a:cubicBezTo>
                    <a:cubicBezTo>
                      <a:pt x="0" y="12"/>
                      <a:pt x="20" y="13"/>
                      <a:pt x="0" y="38"/>
                    </a:cubicBezTo>
                    <a:cubicBezTo>
                      <a:pt x="2" y="42"/>
                      <a:pt x="4" y="46"/>
                      <a:pt x="6" y="49"/>
                    </a:cubicBezTo>
                    <a:lnTo>
                      <a:pt x="6" y="4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0" name="Freeform 147">
                <a:extLst>
                  <a:ext uri="{FF2B5EF4-FFF2-40B4-BE49-F238E27FC236}">
                    <a16:creationId xmlns:a16="http://schemas.microsoft.com/office/drawing/2014/main" xmlns="" id="{67ABA075-E8C8-4484-A74A-D15E41FE3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845"/>
                <a:ext cx="18" cy="30"/>
              </a:xfrm>
              <a:custGeom>
                <a:avLst/>
                <a:gdLst>
                  <a:gd name="T0" fmla="*/ 44 w 44"/>
                  <a:gd name="T1" fmla="*/ 19 h 67"/>
                  <a:gd name="T2" fmla="*/ 44 w 44"/>
                  <a:gd name="T3" fmla="*/ 19 h 67"/>
                  <a:gd name="T4" fmla="*/ 21 w 44"/>
                  <a:gd name="T5" fmla="*/ 0 h 67"/>
                  <a:gd name="T6" fmla="*/ 0 w 44"/>
                  <a:gd name="T7" fmla="*/ 38 h 67"/>
                  <a:gd name="T8" fmla="*/ 39 w 44"/>
                  <a:gd name="T9" fmla="*/ 45 h 67"/>
                  <a:gd name="T10" fmla="*/ 35 w 44"/>
                  <a:gd name="T11" fmla="*/ 31 h 67"/>
                  <a:gd name="T12" fmla="*/ 44 w 44"/>
                  <a:gd name="T13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67">
                    <a:moveTo>
                      <a:pt x="44" y="19"/>
                    </a:moveTo>
                    <a:lnTo>
                      <a:pt x="44" y="19"/>
                    </a:lnTo>
                    <a:cubicBezTo>
                      <a:pt x="36" y="5"/>
                      <a:pt x="34" y="4"/>
                      <a:pt x="21" y="0"/>
                    </a:cubicBezTo>
                    <a:cubicBezTo>
                      <a:pt x="0" y="12"/>
                      <a:pt x="20" y="13"/>
                      <a:pt x="0" y="38"/>
                    </a:cubicBezTo>
                    <a:cubicBezTo>
                      <a:pt x="10" y="60"/>
                      <a:pt x="22" y="67"/>
                      <a:pt x="39" y="45"/>
                    </a:cubicBezTo>
                    <a:cubicBezTo>
                      <a:pt x="37" y="41"/>
                      <a:pt x="36" y="36"/>
                      <a:pt x="35" y="31"/>
                    </a:cubicBezTo>
                    <a:lnTo>
                      <a:pt x="44" y="19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1" name="Freeform 148">
                <a:extLst>
                  <a:ext uri="{FF2B5EF4-FFF2-40B4-BE49-F238E27FC236}">
                    <a16:creationId xmlns:a16="http://schemas.microsoft.com/office/drawing/2014/main" xmlns="" id="{89B05715-F922-48B1-ADBC-F2848938E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845"/>
                <a:ext cx="18" cy="30"/>
              </a:xfrm>
              <a:custGeom>
                <a:avLst/>
                <a:gdLst>
                  <a:gd name="T0" fmla="*/ 44 w 44"/>
                  <a:gd name="T1" fmla="*/ 19 h 67"/>
                  <a:gd name="T2" fmla="*/ 44 w 44"/>
                  <a:gd name="T3" fmla="*/ 19 h 67"/>
                  <a:gd name="T4" fmla="*/ 21 w 44"/>
                  <a:gd name="T5" fmla="*/ 0 h 67"/>
                  <a:gd name="T6" fmla="*/ 0 w 44"/>
                  <a:gd name="T7" fmla="*/ 38 h 67"/>
                  <a:gd name="T8" fmla="*/ 39 w 44"/>
                  <a:gd name="T9" fmla="*/ 45 h 67"/>
                  <a:gd name="T10" fmla="*/ 35 w 44"/>
                  <a:gd name="T11" fmla="*/ 31 h 67"/>
                  <a:gd name="T12" fmla="*/ 44 w 44"/>
                  <a:gd name="T13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67">
                    <a:moveTo>
                      <a:pt x="44" y="19"/>
                    </a:moveTo>
                    <a:lnTo>
                      <a:pt x="44" y="19"/>
                    </a:lnTo>
                    <a:cubicBezTo>
                      <a:pt x="36" y="5"/>
                      <a:pt x="34" y="4"/>
                      <a:pt x="21" y="0"/>
                    </a:cubicBezTo>
                    <a:cubicBezTo>
                      <a:pt x="0" y="12"/>
                      <a:pt x="20" y="13"/>
                      <a:pt x="0" y="38"/>
                    </a:cubicBezTo>
                    <a:cubicBezTo>
                      <a:pt x="10" y="60"/>
                      <a:pt x="22" y="67"/>
                      <a:pt x="39" y="45"/>
                    </a:cubicBezTo>
                    <a:cubicBezTo>
                      <a:pt x="37" y="41"/>
                      <a:pt x="36" y="36"/>
                      <a:pt x="35" y="31"/>
                    </a:cubicBezTo>
                    <a:lnTo>
                      <a:pt x="44" y="19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2" name="Freeform 149">
                <a:extLst>
                  <a:ext uri="{FF2B5EF4-FFF2-40B4-BE49-F238E27FC236}">
                    <a16:creationId xmlns:a16="http://schemas.microsoft.com/office/drawing/2014/main" xmlns="" id="{B3580B6D-97F7-461A-926D-62D226399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" y="1934"/>
                <a:ext cx="40" cy="24"/>
              </a:xfrm>
              <a:custGeom>
                <a:avLst/>
                <a:gdLst>
                  <a:gd name="T0" fmla="*/ 38 w 97"/>
                  <a:gd name="T1" fmla="*/ 0 h 54"/>
                  <a:gd name="T2" fmla="*/ 38 w 97"/>
                  <a:gd name="T3" fmla="*/ 0 h 54"/>
                  <a:gd name="T4" fmla="*/ 7 w 97"/>
                  <a:gd name="T5" fmla="*/ 23 h 54"/>
                  <a:gd name="T6" fmla="*/ 0 w 97"/>
                  <a:gd name="T7" fmla="*/ 39 h 54"/>
                  <a:gd name="T8" fmla="*/ 35 w 97"/>
                  <a:gd name="T9" fmla="*/ 52 h 54"/>
                  <a:gd name="T10" fmla="*/ 35 w 97"/>
                  <a:gd name="T11" fmla="*/ 54 h 54"/>
                  <a:gd name="T12" fmla="*/ 66 w 97"/>
                  <a:gd name="T13" fmla="*/ 41 h 54"/>
                  <a:gd name="T14" fmla="*/ 90 w 97"/>
                  <a:gd name="T15" fmla="*/ 23 h 54"/>
                  <a:gd name="T16" fmla="*/ 38 w 97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54">
                    <a:moveTo>
                      <a:pt x="38" y="0"/>
                    </a:moveTo>
                    <a:lnTo>
                      <a:pt x="38" y="0"/>
                    </a:lnTo>
                    <a:cubicBezTo>
                      <a:pt x="28" y="13"/>
                      <a:pt x="23" y="21"/>
                      <a:pt x="7" y="23"/>
                    </a:cubicBezTo>
                    <a:cubicBezTo>
                      <a:pt x="3" y="28"/>
                      <a:pt x="0" y="32"/>
                      <a:pt x="0" y="39"/>
                    </a:cubicBezTo>
                    <a:cubicBezTo>
                      <a:pt x="12" y="39"/>
                      <a:pt x="23" y="48"/>
                      <a:pt x="35" y="52"/>
                    </a:cubicBezTo>
                    <a:lnTo>
                      <a:pt x="35" y="54"/>
                    </a:lnTo>
                    <a:cubicBezTo>
                      <a:pt x="35" y="53"/>
                      <a:pt x="47" y="47"/>
                      <a:pt x="66" y="41"/>
                    </a:cubicBezTo>
                    <a:cubicBezTo>
                      <a:pt x="84" y="35"/>
                      <a:pt x="90" y="24"/>
                      <a:pt x="90" y="23"/>
                    </a:cubicBezTo>
                    <a:cubicBezTo>
                      <a:pt x="97" y="1"/>
                      <a:pt x="66" y="21"/>
                      <a:pt x="38" y="0"/>
                    </a:cubicBezTo>
                    <a:close/>
                  </a:path>
                </a:pathLst>
              </a:custGeom>
              <a:solidFill>
                <a:srgbClr val="DB90A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3" name="Freeform 150">
                <a:extLst>
                  <a:ext uri="{FF2B5EF4-FFF2-40B4-BE49-F238E27FC236}">
                    <a16:creationId xmlns:a16="http://schemas.microsoft.com/office/drawing/2014/main" xmlns="" id="{D0BA477B-9BAE-45B6-A260-5CA920DA2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" y="1934"/>
                <a:ext cx="40" cy="24"/>
              </a:xfrm>
              <a:custGeom>
                <a:avLst/>
                <a:gdLst>
                  <a:gd name="T0" fmla="*/ 38 w 97"/>
                  <a:gd name="T1" fmla="*/ 0 h 54"/>
                  <a:gd name="T2" fmla="*/ 38 w 97"/>
                  <a:gd name="T3" fmla="*/ 0 h 54"/>
                  <a:gd name="T4" fmla="*/ 7 w 97"/>
                  <a:gd name="T5" fmla="*/ 23 h 54"/>
                  <a:gd name="T6" fmla="*/ 0 w 97"/>
                  <a:gd name="T7" fmla="*/ 39 h 54"/>
                  <a:gd name="T8" fmla="*/ 35 w 97"/>
                  <a:gd name="T9" fmla="*/ 52 h 54"/>
                  <a:gd name="T10" fmla="*/ 35 w 97"/>
                  <a:gd name="T11" fmla="*/ 54 h 54"/>
                  <a:gd name="T12" fmla="*/ 66 w 97"/>
                  <a:gd name="T13" fmla="*/ 41 h 54"/>
                  <a:gd name="T14" fmla="*/ 90 w 97"/>
                  <a:gd name="T15" fmla="*/ 23 h 54"/>
                  <a:gd name="T16" fmla="*/ 38 w 97"/>
                  <a:gd name="T17" fmla="*/ 0 h 54"/>
                  <a:gd name="T18" fmla="*/ 38 w 97"/>
                  <a:gd name="T1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7" h="54">
                    <a:moveTo>
                      <a:pt x="38" y="0"/>
                    </a:moveTo>
                    <a:lnTo>
                      <a:pt x="38" y="0"/>
                    </a:lnTo>
                    <a:cubicBezTo>
                      <a:pt x="28" y="13"/>
                      <a:pt x="23" y="21"/>
                      <a:pt x="7" y="23"/>
                    </a:cubicBezTo>
                    <a:cubicBezTo>
                      <a:pt x="3" y="28"/>
                      <a:pt x="0" y="32"/>
                      <a:pt x="0" y="39"/>
                    </a:cubicBezTo>
                    <a:cubicBezTo>
                      <a:pt x="12" y="39"/>
                      <a:pt x="23" y="48"/>
                      <a:pt x="35" y="52"/>
                    </a:cubicBezTo>
                    <a:lnTo>
                      <a:pt x="35" y="54"/>
                    </a:lnTo>
                    <a:cubicBezTo>
                      <a:pt x="35" y="53"/>
                      <a:pt x="47" y="47"/>
                      <a:pt x="66" y="41"/>
                    </a:cubicBezTo>
                    <a:cubicBezTo>
                      <a:pt x="84" y="35"/>
                      <a:pt x="90" y="24"/>
                      <a:pt x="90" y="23"/>
                    </a:cubicBezTo>
                    <a:cubicBezTo>
                      <a:pt x="97" y="1"/>
                      <a:pt x="66" y="21"/>
                      <a:pt x="38" y="0"/>
                    </a:cubicBezTo>
                    <a:lnTo>
                      <a:pt x="38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4" name="Freeform 151">
                <a:extLst>
                  <a:ext uri="{FF2B5EF4-FFF2-40B4-BE49-F238E27FC236}">
                    <a16:creationId xmlns:a16="http://schemas.microsoft.com/office/drawing/2014/main" xmlns="" id="{EAEA92B3-FA41-444E-A8C9-2BC22D6D6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" y="1934"/>
                <a:ext cx="40" cy="24"/>
              </a:xfrm>
              <a:custGeom>
                <a:avLst/>
                <a:gdLst>
                  <a:gd name="T0" fmla="*/ 38 w 97"/>
                  <a:gd name="T1" fmla="*/ 0 h 54"/>
                  <a:gd name="T2" fmla="*/ 38 w 97"/>
                  <a:gd name="T3" fmla="*/ 0 h 54"/>
                  <a:gd name="T4" fmla="*/ 7 w 97"/>
                  <a:gd name="T5" fmla="*/ 23 h 54"/>
                  <a:gd name="T6" fmla="*/ 0 w 97"/>
                  <a:gd name="T7" fmla="*/ 39 h 54"/>
                  <a:gd name="T8" fmla="*/ 35 w 97"/>
                  <a:gd name="T9" fmla="*/ 52 h 54"/>
                  <a:gd name="T10" fmla="*/ 35 w 97"/>
                  <a:gd name="T11" fmla="*/ 54 h 54"/>
                  <a:gd name="T12" fmla="*/ 66 w 97"/>
                  <a:gd name="T13" fmla="*/ 41 h 54"/>
                  <a:gd name="T14" fmla="*/ 90 w 97"/>
                  <a:gd name="T15" fmla="*/ 23 h 54"/>
                  <a:gd name="T16" fmla="*/ 38 w 97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54">
                    <a:moveTo>
                      <a:pt x="38" y="0"/>
                    </a:moveTo>
                    <a:lnTo>
                      <a:pt x="38" y="0"/>
                    </a:lnTo>
                    <a:cubicBezTo>
                      <a:pt x="28" y="13"/>
                      <a:pt x="23" y="21"/>
                      <a:pt x="7" y="23"/>
                    </a:cubicBezTo>
                    <a:cubicBezTo>
                      <a:pt x="3" y="28"/>
                      <a:pt x="0" y="32"/>
                      <a:pt x="0" y="39"/>
                    </a:cubicBezTo>
                    <a:cubicBezTo>
                      <a:pt x="12" y="39"/>
                      <a:pt x="23" y="48"/>
                      <a:pt x="35" y="52"/>
                    </a:cubicBezTo>
                    <a:lnTo>
                      <a:pt x="35" y="54"/>
                    </a:lnTo>
                    <a:cubicBezTo>
                      <a:pt x="35" y="53"/>
                      <a:pt x="47" y="47"/>
                      <a:pt x="66" y="41"/>
                    </a:cubicBezTo>
                    <a:cubicBezTo>
                      <a:pt x="84" y="35"/>
                      <a:pt x="90" y="24"/>
                      <a:pt x="90" y="23"/>
                    </a:cubicBezTo>
                    <a:cubicBezTo>
                      <a:pt x="97" y="1"/>
                      <a:pt x="66" y="21"/>
                      <a:pt x="38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5" name="Freeform 152">
                <a:extLst>
                  <a:ext uri="{FF2B5EF4-FFF2-40B4-BE49-F238E27FC236}">
                    <a16:creationId xmlns:a16="http://schemas.microsoft.com/office/drawing/2014/main" xmlns="" id="{5A2DE94E-874D-4F45-9DEB-4DFB9616A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2" y="1934"/>
                <a:ext cx="40" cy="24"/>
              </a:xfrm>
              <a:custGeom>
                <a:avLst/>
                <a:gdLst>
                  <a:gd name="T0" fmla="*/ 38 w 97"/>
                  <a:gd name="T1" fmla="*/ 0 h 54"/>
                  <a:gd name="T2" fmla="*/ 38 w 97"/>
                  <a:gd name="T3" fmla="*/ 0 h 54"/>
                  <a:gd name="T4" fmla="*/ 7 w 97"/>
                  <a:gd name="T5" fmla="*/ 23 h 54"/>
                  <a:gd name="T6" fmla="*/ 0 w 97"/>
                  <a:gd name="T7" fmla="*/ 39 h 54"/>
                  <a:gd name="T8" fmla="*/ 35 w 97"/>
                  <a:gd name="T9" fmla="*/ 52 h 54"/>
                  <a:gd name="T10" fmla="*/ 35 w 97"/>
                  <a:gd name="T11" fmla="*/ 54 h 54"/>
                  <a:gd name="T12" fmla="*/ 66 w 97"/>
                  <a:gd name="T13" fmla="*/ 41 h 54"/>
                  <a:gd name="T14" fmla="*/ 90 w 97"/>
                  <a:gd name="T15" fmla="*/ 23 h 54"/>
                  <a:gd name="T16" fmla="*/ 38 w 97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54">
                    <a:moveTo>
                      <a:pt x="38" y="0"/>
                    </a:moveTo>
                    <a:lnTo>
                      <a:pt x="38" y="0"/>
                    </a:lnTo>
                    <a:cubicBezTo>
                      <a:pt x="28" y="13"/>
                      <a:pt x="23" y="21"/>
                      <a:pt x="7" y="23"/>
                    </a:cubicBezTo>
                    <a:cubicBezTo>
                      <a:pt x="3" y="28"/>
                      <a:pt x="0" y="32"/>
                      <a:pt x="0" y="39"/>
                    </a:cubicBezTo>
                    <a:cubicBezTo>
                      <a:pt x="12" y="39"/>
                      <a:pt x="23" y="48"/>
                      <a:pt x="35" y="52"/>
                    </a:cubicBezTo>
                    <a:lnTo>
                      <a:pt x="35" y="54"/>
                    </a:lnTo>
                    <a:cubicBezTo>
                      <a:pt x="35" y="53"/>
                      <a:pt x="47" y="47"/>
                      <a:pt x="66" y="41"/>
                    </a:cubicBezTo>
                    <a:cubicBezTo>
                      <a:pt x="84" y="35"/>
                      <a:pt x="90" y="24"/>
                      <a:pt x="90" y="23"/>
                    </a:cubicBezTo>
                    <a:cubicBezTo>
                      <a:pt x="97" y="1"/>
                      <a:pt x="66" y="21"/>
                      <a:pt x="38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6" name="Freeform 153">
                <a:extLst>
                  <a:ext uri="{FF2B5EF4-FFF2-40B4-BE49-F238E27FC236}">
                    <a16:creationId xmlns:a16="http://schemas.microsoft.com/office/drawing/2014/main" xmlns="" id="{1C2CDD40-61B1-454C-9260-270DF17AB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3" y="1959"/>
                <a:ext cx="51" cy="66"/>
              </a:xfrm>
              <a:custGeom>
                <a:avLst/>
                <a:gdLst>
                  <a:gd name="T0" fmla="*/ 99 w 125"/>
                  <a:gd name="T1" fmla="*/ 2 h 147"/>
                  <a:gd name="T2" fmla="*/ 99 w 125"/>
                  <a:gd name="T3" fmla="*/ 2 h 147"/>
                  <a:gd name="T4" fmla="*/ 58 w 125"/>
                  <a:gd name="T5" fmla="*/ 1 h 147"/>
                  <a:gd name="T6" fmla="*/ 59 w 125"/>
                  <a:gd name="T7" fmla="*/ 20 h 147"/>
                  <a:gd name="T8" fmla="*/ 5 w 125"/>
                  <a:gd name="T9" fmla="*/ 31 h 147"/>
                  <a:gd name="T10" fmla="*/ 16 w 125"/>
                  <a:gd name="T11" fmla="*/ 65 h 147"/>
                  <a:gd name="T12" fmla="*/ 16 w 125"/>
                  <a:gd name="T13" fmla="*/ 70 h 147"/>
                  <a:gd name="T14" fmla="*/ 2 w 125"/>
                  <a:gd name="T15" fmla="*/ 82 h 147"/>
                  <a:gd name="T16" fmla="*/ 5 w 125"/>
                  <a:gd name="T17" fmla="*/ 93 h 147"/>
                  <a:gd name="T18" fmla="*/ 16 w 125"/>
                  <a:gd name="T19" fmla="*/ 136 h 147"/>
                  <a:gd name="T20" fmla="*/ 23 w 125"/>
                  <a:gd name="T21" fmla="*/ 147 h 147"/>
                  <a:gd name="T22" fmla="*/ 72 w 125"/>
                  <a:gd name="T23" fmla="*/ 86 h 147"/>
                  <a:gd name="T24" fmla="*/ 117 w 125"/>
                  <a:gd name="T25" fmla="*/ 68 h 147"/>
                  <a:gd name="T26" fmla="*/ 125 w 125"/>
                  <a:gd name="T27" fmla="*/ 7 h 147"/>
                  <a:gd name="T28" fmla="*/ 99 w 125"/>
                  <a:gd name="T29" fmla="*/ 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47">
                    <a:moveTo>
                      <a:pt x="99" y="2"/>
                    </a:moveTo>
                    <a:lnTo>
                      <a:pt x="99" y="2"/>
                    </a:lnTo>
                    <a:cubicBezTo>
                      <a:pt x="81" y="4"/>
                      <a:pt x="60" y="6"/>
                      <a:pt x="58" y="1"/>
                    </a:cubicBezTo>
                    <a:lnTo>
                      <a:pt x="59" y="20"/>
                    </a:lnTo>
                    <a:cubicBezTo>
                      <a:pt x="40" y="30"/>
                      <a:pt x="26" y="31"/>
                      <a:pt x="5" y="31"/>
                    </a:cubicBezTo>
                    <a:cubicBezTo>
                      <a:pt x="0" y="46"/>
                      <a:pt x="5" y="53"/>
                      <a:pt x="16" y="65"/>
                    </a:cubicBezTo>
                    <a:lnTo>
                      <a:pt x="16" y="70"/>
                    </a:lnTo>
                    <a:lnTo>
                      <a:pt x="2" y="82"/>
                    </a:lnTo>
                    <a:lnTo>
                      <a:pt x="5" y="93"/>
                    </a:lnTo>
                    <a:cubicBezTo>
                      <a:pt x="31" y="102"/>
                      <a:pt x="27" y="114"/>
                      <a:pt x="16" y="136"/>
                    </a:cubicBezTo>
                    <a:lnTo>
                      <a:pt x="23" y="147"/>
                    </a:lnTo>
                    <a:cubicBezTo>
                      <a:pt x="54" y="147"/>
                      <a:pt x="50" y="100"/>
                      <a:pt x="72" y="86"/>
                    </a:cubicBezTo>
                    <a:cubicBezTo>
                      <a:pt x="85" y="77"/>
                      <a:pt x="114" y="86"/>
                      <a:pt x="117" y="68"/>
                    </a:cubicBezTo>
                    <a:cubicBezTo>
                      <a:pt x="119" y="60"/>
                      <a:pt x="103" y="28"/>
                      <a:pt x="125" y="7"/>
                    </a:cubicBezTo>
                    <a:cubicBezTo>
                      <a:pt x="112" y="12"/>
                      <a:pt x="110" y="0"/>
                      <a:pt x="99" y="2"/>
                    </a:cubicBezTo>
                    <a:close/>
                  </a:path>
                </a:pathLst>
              </a:custGeom>
              <a:solidFill>
                <a:srgbClr val="DB90A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7" name="Freeform 154">
                <a:extLst>
                  <a:ext uri="{FF2B5EF4-FFF2-40B4-BE49-F238E27FC236}">
                    <a16:creationId xmlns:a16="http://schemas.microsoft.com/office/drawing/2014/main" xmlns="" id="{3DF68E70-6E36-4BE7-8C43-D7C85C447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3" y="1959"/>
                <a:ext cx="51" cy="66"/>
              </a:xfrm>
              <a:custGeom>
                <a:avLst/>
                <a:gdLst>
                  <a:gd name="T0" fmla="*/ 99 w 125"/>
                  <a:gd name="T1" fmla="*/ 2 h 147"/>
                  <a:gd name="T2" fmla="*/ 99 w 125"/>
                  <a:gd name="T3" fmla="*/ 2 h 147"/>
                  <a:gd name="T4" fmla="*/ 58 w 125"/>
                  <a:gd name="T5" fmla="*/ 1 h 147"/>
                  <a:gd name="T6" fmla="*/ 59 w 125"/>
                  <a:gd name="T7" fmla="*/ 20 h 147"/>
                  <a:gd name="T8" fmla="*/ 5 w 125"/>
                  <a:gd name="T9" fmla="*/ 31 h 147"/>
                  <a:gd name="T10" fmla="*/ 16 w 125"/>
                  <a:gd name="T11" fmla="*/ 65 h 147"/>
                  <a:gd name="T12" fmla="*/ 16 w 125"/>
                  <a:gd name="T13" fmla="*/ 70 h 147"/>
                  <a:gd name="T14" fmla="*/ 2 w 125"/>
                  <a:gd name="T15" fmla="*/ 82 h 147"/>
                  <a:gd name="T16" fmla="*/ 5 w 125"/>
                  <a:gd name="T17" fmla="*/ 93 h 147"/>
                  <a:gd name="T18" fmla="*/ 16 w 125"/>
                  <a:gd name="T19" fmla="*/ 136 h 147"/>
                  <a:gd name="T20" fmla="*/ 23 w 125"/>
                  <a:gd name="T21" fmla="*/ 147 h 147"/>
                  <a:gd name="T22" fmla="*/ 72 w 125"/>
                  <a:gd name="T23" fmla="*/ 86 h 147"/>
                  <a:gd name="T24" fmla="*/ 117 w 125"/>
                  <a:gd name="T25" fmla="*/ 68 h 147"/>
                  <a:gd name="T26" fmla="*/ 125 w 125"/>
                  <a:gd name="T27" fmla="*/ 7 h 147"/>
                  <a:gd name="T28" fmla="*/ 99 w 125"/>
                  <a:gd name="T29" fmla="*/ 2 h 147"/>
                  <a:gd name="T30" fmla="*/ 99 w 125"/>
                  <a:gd name="T31" fmla="*/ 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5" h="147">
                    <a:moveTo>
                      <a:pt x="99" y="2"/>
                    </a:moveTo>
                    <a:lnTo>
                      <a:pt x="99" y="2"/>
                    </a:lnTo>
                    <a:cubicBezTo>
                      <a:pt x="81" y="4"/>
                      <a:pt x="60" y="6"/>
                      <a:pt x="58" y="1"/>
                    </a:cubicBezTo>
                    <a:lnTo>
                      <a:pt x="59" y="20"/>
                    </a:lnTo>
                    <a:cubicBezTo>
                      <a:pt x="40" y="30"/>
                      <a:pt x="26" y="31"/>
                      <a:pt x="5" y="31"/>
                    </a:cubicBezTo>
                    <a:cubicBezTo>
                      <a:pt x="0" y="46"/>
                      <a:pt x="5" y="53"/>
                      <a:pt x="16" y="65"/>
                    </a:cubicBezTo>
                    <a:lnTo>
                      <a:pt x="16" y="70"/>
                    </a:lnTo>
                    <a:lnTo>
                      <a:pt x="2" y="82"/>
                    </a:lnTo>
                    <a:lnTo>
                      <a:pt x="5" y="93"/>
                    </a:lnTo>
                    <a:cubicBezTo>
                      <a:pt x="31" y="102"/>
                      <a:pt x="27" y="114"/>
                      <a:pt x="16" y="136"/>
                    </a:cubicBezTo>
                    <a:lnTo>
                      <a:pt x="23" y="147"/>
                    </a:lnTo>
                    <a:cubicBezTo>
                      <a:pt x="54" y="147"/>
                      <a:pt x="50" y="100"/>
                      <a:pt x="72" y="86"/>
                    </a:cubicBezTo>
                    <a:cubicBezTo>
                      <a:pt x="85" y="77"/>
                      <a:pt x="114" y="86"/>
                      <a:pt x="117" y="68"/>
                    </a:cubicBezTo>
                    <a:cubicBezTo>
                      <a:pt x="119" y="60"/>
                      <a:pt x="103" y="28"/>
                      <a:pt x="125" y="7"/>
                    </a:cubicBezTo>
                    <a:cubicBezTo>
                      <a:pt x="112" y="12"/>
                      <a:pt x="110" y="0"/>
                      <a:pt x="99" y="2"/>
                    </a:cubicBezTo>
                    <a:lnTo>
                      <a:pt x="99" y="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8" name="Freeform 155">
                <a:extLst>
                  <a:ext uri="{FF2B5EF4-FFF2-40B4-BE49-F238E27FC236}">
                    <a16:creationId xmlns:a16="http://schemas.microsoft.com/office/drawing/2014/main" xmlns="" id="{797E90EE-5281-4E51-ADA3-6BB77EABC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3" y="1959"/>
                <a:ext cx="51" cy="66"/>
              </a:xfrm>
              <a:custGeom>
                <a:avLst/>
                <a:gdLst>
                  <a:gd name="T0" fmla="*/ 99 w 125"/>
                  <a:gd name="T1" fmla="*/ 2 h 147"/>
                  <a:gd name="T2" fmla="*/ 99 w 125"/>
                  <a:gd name="T3" fmla="*/ 2 h 147"/>
                  <a:gd name="T4" fmla="*/ 58 w 125"/>
                  <a:gd name="T5" fmla="*/ 1 h 147"/>
                  <a:gd name="T6" fmla="*/ 59 w 125"/>
                  <a:gd name="T7" fmla="*/ 20 h 147"/>
                  <a:gd name="T8" fmla="*/ 5 w 125"/>
                  <a:gd name="T9" fmla="*/ 31 h 147"/>
                  <a:gd name="T10" fmla="*/ 16 w 125"/>
                  <a:gd name="T11" fmla="*/ 65 h 147"/>
                  <a:gd name="T12" fmla="*/ 16 w 125"/>
                  <a:gd name="T13" fmla="*/ 70 h 147"/>
                  <a:gd name="T14" fmla="*/ 2 w 125"/>
                  <a:gd name="T15" fmla="*/ 82 h 147"/>
                  <a:gd name="T16" fmla="*/ 5 w 125"/>
                  <a:gd name="T17" fmla="*/ 93 h 147"/>
                  <a:gd name="T18" fmla="*/ 16 w 125"/>
                  <a:gd name="T19" fmla="*/ 136 h 147"/>
                  <a:gd name="T20" fmla="*/ 23 w 125"/>
                  <a:gd name="T21" fmla="*/ 147 h 147"/>
                  <a:gd name="T22" fmla="*/ 72 w 125"/>
                  <a:gd name="T23" fmla="*/ 86 h 147"/>
                  <a:gd name="T24" fmla="*/ 117 w 125"/>
                  <a:gd name="T25" fmla="*/ 68 h 147"/>
                  <a:gd name="T26" fmla="*/ 125 w 125"/>
                  <a:gd name="T27" fmla="*/ 7 h 147"/>
                  <a:gd name="T28" fmla="*/ 99 w 125"/>
                  <a:gd name="T29" fmla="*/ 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5" h="147">
                    <a:moveTo>
                      <a:pt x="99" y="2"/>
                    </a:moveTo>
                    <a:lnTo>
                      <a:pt x="99" y="2"/>
                    </a:lnTo>
                    <a:cubicBezTo>
                      <a:pt x="81" y="4"/>
                      <a:pt x="60" y="6"/>
                      <a:pt x="58" y="1"/>
                    </a:cubicBezTo>
                    <a:lnTo>
                      <a:pt x="59" y="20"/>
                    </a:lnTo>
                    <a:cubicBezTo>
                      <a:pt x="40" y="30"/>
                      <a:pt x="26" y="31"/>
                      <a:pt x="5" y="31"/>
                    </a:cubicBezTo>
                    <a:cubicBezTo>
                      <a:pt x="0" y="46"/>
                      <a:pt x="5" y="53"/>
                      <a:pt x="16" y="65"/>
                    </a:cubicBezTo>
                    <a:lnTo>
                      <a:pt x="16" y="70"/>
                    </a:lnTo>
                    <a:lnTo>
                      <a:pt x="2" y="82"/>
                    </a:lnTo>
                    <a:lnTo>
                      <a:pt x="5" y="93"/>
                    </a:lnTo>
                    <a:cubicBezTo>
                      <a:pt x="31" y="102"/>
                      <a:pt x="27" y="114"/>
                      <a:pt x="16" y="136"/>
                    </a:cubicBezTo>
                    <a:lnTo>
                      <a:pt x="23" y="147"/>
                    </a:lnTo>
                    <a:cubicBezTo>
                      <a:pt x="54" y="147"/>
                      <a:pt x="50" y="100"/>
                      <a:pt x="72" y="86"/>
                    </a:cubicBezTo>
                    <a:cubicBezTo>
                      <a:pt x="85" y="77"/>
                      <a:pt x="114" y="86"/>
                      <a:pt x="117" y="68"/>
                    </a:cubicBezTo>
                    <a:cubicBezTo>
                      <a:pt x="119" y="60"/>
                      <a:pt x="103" y="28"/>
                      <a:pt x="125" y="7"/>
                    </a:cubicBezTo>
                    <a:cubicBezTo>
                      <a:pt x="112" y="12"/>
                      <a:pt x="110" y="0"/>
                      <a:pt x="99" y="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79" name="Freeform 156">
                <a:extLst>
                  <a:ext uri="{FF2B5EF4-FFF2-40B4-BE49-F238E27FC236}">
                    <a16:creationId xmlns:a16="http://schemas.microsoft.com/office/drawing/2014/main" xmlns="" id="{18CEF687-CAFD-4253-A4B5-A99452E14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3" y="1959"/>
                <a:ext cx="45" cy="66"/>
              </a:xfrm>
              <a:custGeom>
                <a:avLst/>
                <a:gdLst>
                  <a:gd name="T0" fmla="*/ 111 w 111"/>
                  <a:gd name="T1" fmla="*/ 5 h 146"/>
                  <a:gd name="T2" fmla="*/ 111 w 111"/>
                  <a:gd name="T3" fmla="*/ 5 h 146"/>
                  <a:gd name="T4" fmla="*/ 24 w 111"/>
                  <a:gd name="T5" fmla="*/ 146 h 146"/>
                  <a:gd name="T6" fmla="*/ 23 w 111"/>
                  <a:gd name="T7" fmla="*/ 146 h 146"/>
                  <a:gd name="T8" fmla="*/ 16 w 111"/>
                  <a:gd name="T9" fmla="*/ 135 h 146"/>
                  <a:gd name="T10" fmla="*/ 5 w 111"/>
                  <a:gd name="T11" fmla="*/ 92 h 146"/>
                  <a:gd name="T12" fmla="*/ 2 w 111"/>
                  <a:gd name="T13" fmla="*/ 81 h 146"/>
                  <a:gd name="T14" fmla="*/ 16 w 111"/>
                  <a:gd name="T15" fmla="*/ 69 h 146"/>
                  <a:gd name="T16" fmla="*/ 16 w 111"/>
                  <a:gd name="T17" fmla="*/ 63 h 146"/>
                  <a:gd name="T18" fmla="*/ 5 w 111"/>
                  <a:gd name="T19" fmla="*/ 30 h 146"/>
                  <a:gd name="T20" fmla="*/ 59 w 111"/>
                  <a:gd name="T21" fmla="*/ 19 h 146"/>
                  <a:gd name="T22" fmla="*/ 58 w 111"/>
                  <a:gd name="T23" fmla="*/ 0 h 146"/>
                  <a:gd name="T24" fmla="*/ 99 w 111"/>
                  <a:gd name="T25" fmla="*/ 1 h 146"/>
                  <a:gd name="T26" fmla="*/ 111 w 111"/>
                  <a:gd name="T27" fmla="*/ 5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1" h="146">
                    <a:moveTo>
                      <a:pt x="111" y="5"/>
                    </a:moveTo>
                    <a:lnTo>
                      <a:pt x="111" y="5"/>
                    </a:lnTo>
                    <a:lnTo>
                      <a:pt x="24" y="146"/>
                    </a:lnTo>
                    <a:cubicBezTo>
                      <a:pt x="23" y="146"/>
                      <a:pt x="23" y="146"/>
                      <a:pt x="23" y="146"/>
                    </a:cubicBezTo>
                    <a:lnTo>
                      <a:pt x="16" y="135"/>
                    </a:lnTo>
                    <a:cubicBezTo>
                      <a:pt x="27" y="113"/>
                      <a:pt x="31" y="101"/>
                      <a:pt x="5" y="92"/>
                    </a:cubicBezTo>
                    <a:lnTo>
                      <a:pt x="2" y="81"/>
                    </a:lnTo>
                    <a:lnTo>
                      <a:pt x="16" y="69"/>
                    </a:lnTo>
                    <a:lnTo>
                      <a:pt x="16" y="63"/>
                    </a:lnTo>
                    <a:cubicBezTo>
                      <a:pt x="5" y="52"/>
                      <a:pt x="0" y="45"/>
                      <a:pt x="5" y="30"/>
                    </a:cubicBezTo>
                    <a:cubicBezTo>
                      <a:pt x="26" y="30"/>
                      <a:pt x="40" y="29"/>
                      <a:pt x="59" y="19"/>
                    </a:cubicBezTo>
                    <a:lnTo>
                      <a:pt x="58" y="0"/>
                    </a:lnTo>
                    <a:cubicBezTo>
                      <a:pt x="60" y="5"/>
                      <a:pt x="81" y="3"/>
                      <a:pt x="99" y="1"/>
                    </a:cubicBezTo>
                    <a:cubicBezTo>
                      <a:pt x="104" y="0"/>
                      <a:pt x="108" y="3"/>
                      <a:pt x="111" y="5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0" name="Freeform 157">
                <a:extLst>
                  <a:ext uri="{FF2B5EF4-FFF2-40B4-BE49-F238E27FC236}">
                    <a16:creationId xmlns:a16="http://schemas.microsoft.com/office/drawing/2014/main" xmlns="" id="{5A8574B5-979C-43C3-B8B4-6F9E8541F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887"/>
                <a:ext cx="52" cy="46"/>
              </a:xfrm>
              <a:custGeom>
                <a:avLst/>
                <a:gdLst>
                  <a:gd name="T0" fmla="*/ 0 w 128"/>
                  <a:gd name="T1" fmla="*/ 13 h 104"/>
                  <a:gd name="T2" fmla="*/ 0 w 128"/>
                  <a:gd name="T3" fmla="*/ 13 h 104"/>
                  <a:gd name="T4" fmla="*/ 2 w 128"/>
                  <a:gd name="T5" fmla="*/ 20 h 104"/>
                  <a:gd name="T6" fmla="*/ 10 w 128"/>
                  <a:gd name="T7" fmla="*/ 23 h 104"/>
                  <a:gd name="T8" fmla="*/ 17 w 128"/>
                  <a:gd name="T9" fmla="*/ 68 h 104"/>
                  <a:gd name="T10" fmla="*/ 17 w 128"/>
                  <a:gd name="T11" fmla="*/ 77 h 104"/>
                  <a:gd name="T12" fmla="*/ 41 w 128"/>
                  <a:gd name="T13" fmla="*/ 84 h 104"/>
                  <a:gd name="T14" fmla="*/ 67 w 128"/>
                  <a:gd name="T15" fmla="*/ 104 h 104"/>
                  <a:gd name="T16" fmla="*/ 120 w 128"/>
                  <a:gd name="T17" fmla="*/ 38 h 104"/>
                  <a:gd name="T18" fmla="*/ 103 w 128"/>
                  <a:gd name="T19" fmla="*/ 18 h 104"/>
                  <a:gd name="T20" fmla="*/ 0 w 128"/>
                  <a:gd name="T21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" h="104">
                    <a:moveTo>
                      <a:pt x="0" y="13"/>
                    </a:moveTo>
                    <a:lnTo>
                      <a:pt x="0" y="13"/>
                    </a:lnTo>
                    <a:cubicBezTo>
                      <a:pt x="0" y="15"/>
                      <a:pt x="1" y="18"/>
                      <a:pt x="2" y="20"/>
                    </a:cubicBezTo>
                    <a:lnTo>
                      <a:pt x="10" y="23"/>
                    </a:lnTo>
                    <a:cubicBezTo>
                      <a:pt x="18" y="28"/>
                      <a:pt x="17" y="52"/>
                      <a:pt x="17" y="68"/>
                    </a:cubicBezTo>
                    <a:cubicBezTo>
                      <a:pt x="17" y="71"/>
                      <a:pt x="17" y="75"/>
                      <a:pt x="17" y="77"/>
                    </a:cubicBezTo>
                    <a:lnTo>
                      <a:pt x="41" y="84"/>
                    </a:lnTo>
                    <a:cubicBezTo>
                      <a:pt x="57" y="91"/>
                      <a:pt x="51" y="100"/>
                      <a:pt x="67" y="104"/>
                    </a:cubicBezTo>
                    <a:cubicBezTo>
                      <a:pt x="91" y="96"/>
                      <a:pt x="128" y="61"/>
                      <a:pt x="120" y="38"/>
                    </a:cubicBezTo>
                    <a:lnTo>
                      <a:pt x="103" y="18"/>
                    </a:lnTo>
                    <a:cubicBezTo>
                      <a:pt x="1" y="0"/>
                      <a:pt x="42" y="29"/>
                      <a:pt x="0" y="13"/>
                    </a:cubicBezTo>
                    <a:close/>
                  </a:path>
                </a:pathLst>
              </a:custGeom>
              <a:solidFill>
                <a:srgbClr val="95BF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1" name="Freeform 158">
                <a:extLst>
                  <a:ext uri="{FF2B5EF4-FFF2-40B4-BE49-F238E27FC236}">
                    <a16:creationId xmlns:a16="http://schemas.microsoft.com/office/drawing/2014/main" xmlns="" id="{727DDFBC-6062-44FF-A655-7FE35742F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6" y="1887"/>
                <a:ext cx="52" cy="46"/>
              </a:xfrm>
              <a:custGeom>
                <a:avLst/>
                <a:gdLst>
                  <a:gd name="T0" fmla="*/ 0 w 128"/>
                  <a:gd name="T1" fmla="*/ 13 h 104"/>
                  <a:gd name="T2" fmla="*/ 0 w 128"/>
                  <a:gd name="T3" fmla="*/ 13 h 104"/>
                  <a:gd name="T4" fmla="*/ 2 w 128"/>
                  <a:gd name="T5" fmla="*/ 20 h 104"/>
                  <a:gd name="T6" fmla="*/ 10 w 128"/>
                  <a:gd name="T7" fmla="*/ 23 h 104"/>
                  <a:gd name="T8" fmla="*/ 17 w 128"/>
                  <a:gd name="T9" fmla="*/ 68 h 104"/>
                  <a:gd name="T10" fmla="*/ 17 w 128"/>
                  <a:gd name="T11" fmla="*/ 77 h 104"/>
                  <a:gd name="T12" fmla="*/ 41 w 128"/>
                  <a:gd name="T13" fmla="*/ 84 h 104"/>
                  <a:gd name="T14" fmla="*/ 67 w 128"/>
                  <a:gd name="T15" fmla="*/ 104 h 104"/>
                  <a:gd name="T16" fmla="*/ 120 w 128"/>
                  <a:gd name="T17" fmla="*/ 38 h 104"/>
                  <a:gd name="T18" fmla="*/ 103 w 128"/>
                  <a:gd name="T19" fmla="*/ 18 h 104"/>
                  <a:gd name="T20" fmla="*/ 0 w 128"/>
                  <a:gd name="T21" fmla="*/ 13 h 104"/>
                  <a:gd name="T22" fmla="*/ 0 w 128"/>
                  <a:gd name="T23" fmla="*/ 1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104">
                    <a:moveTo>
                      <a:pt x="0" y="13"/>
                    </a:moveTo>
                    <a:lnTo>
                      <a:pt x="0" y="13"/>
                    </a:lnTo>
                    <a:cubicBezTo>
                      <a:pt x="0" y="15"/>
                      <a:pt x="1" y="18"/>
                      <a:pt x="2" y="20"/>
                    </a:cubicBezTo>
                    <a:lnTo>
                      <a:pt x="10" y="23"/>
                    </a:lnTo>
                    <a:cubicBezTo>
                      <a:pt x="18" y="28"/>
                      <a:pt x="17" y="52"/>
                      <a:pt x="17" y="68"/>
                    </a:cubicBezTo>
                    <a:cubicBezTo>
                      <a:pt x="17" y="71"/>
                      <a:pt x="17" y="75"/>
                      <a:pt x="17" y="77"/>
                    </a:cubicBezTo>
                    <a:lnTo>
                      <a:pt x="41" y="84"/>
                    </a:lnTo>
                    <a:cubicBezTo>
                      <a:pt x="57" y="91"/>
                      <a:pt x="51" y="100"/>
                      <a:pt x="67" y="104"/>
                    </a:cubicBezTo>
                    <a:cubicBezTo>
                      <a:pt x="91" y="96"/>
                      <a:pt x="128" y="61"/>
                      <a:pt x="120" y="38"/>
                    </a:cubicBezTo>
                    <a:lnTo>
                      <a:pt x="103" y="18"/>
                    </a:lnTo>
                    <a:cubicBezTo>
                      <a:pt x="1" y="0"/>
                      <a:pt x="42" y="29"/>
                      <a:pt x="0" y="13"/>
                    </a:cubicBezTo>
                    <a:lnTo>
                      <a:pt x="0" y="1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2" name="Freeform 159">
                <a:extLst>
                  <a:ext uri="{FF2B5EF4-FFF2-40B4-BE49-F238E27FC236}">
                    <a16:creationId xmlns:a16="http://schemas.microsoft.com/office/drawing/2014/main" xmlns="" id="{9F514CA5-9F4A-4AD1-9D56-628DB90A5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885"/>
                <a:ext cx="114" cy="144"/>
              </a:xfrm>
              <a:custGeom>
                <a:avLst/>
                <a:gdLst>
                  <a:gd name="T0" fmla="*/ 174 w 278"/>
                  <a:gd name="T1" fmla="*/ 263 h 322"/>
                  <a:gd name="T2" fmla="*/ 174 w 278"/>
                  <a:gd name="T3" fmla="*/ 263 h 322"/>
                  <a:gd name="T4" fmla="*/ 169 w 278"/>
                  <a:gd name="T5" fmla="*/ 262 h 322"/>
                  <a:gd name="T6" fmla="*/ 147 w 278"/>
                  <a:gd name="T7" fmla="*/ 228 h 322"/>
                  <a:gd name="T8" fmla="*/ 137 w 278"/>
                  <a:gd name="T9" fmla="*/ 223 h 322"/>
                  <a:gd name="T10" fmla="*/ 119 w 278"/>
                  <a:gd name="T11" fmla="*/ 197 h 322"/>
                  <a:gd name="T12" fmla="*/ 122 w 278"/>
                  <a:gd name="T13" fmla="*/ 191 h 322"/>
                  <a:gd name="T14" fmla="*/ 115 w 278"/>
                  <a:gd name="T15" fmla="*/ 184 h 322"/>
                  <a:gd name="T16" fmla="*/ 125 w 278"/>
                  <a:gd name="T17" fmla="*/ 159 h 322"/>
                  <a:gd name="T18" fmla="*/ 106 w 278"/>
                  <a:gd name="T19" fmla="*/ 141 h 322"/>
                  <a:gd name="T20" fmla="*/ 115 w 278"/>
                  <a:gd name="T21" fmla="*/ 130 h 322"/>
                  <a:gd name="T22" fmla="*/ 137 w 278"/>
                  <a:gd name="T23" fmla="*/ 114 h 322"/>
                  <a:gd name="T24" fmla="*/ 160 w 278"/>
                  <a:gd name="T25" fmla="*/ 106 h 322"/>
                  <a:gd name="T26" fmla="*/ 195 w 278"/>
                  <a:gd name="T27" fmla="*/ 96 h 322"/>
                  <a:gd name="T28" fmla="*/ 196 w 278"/>
                  <a:gd name="T29" fmla="*/ 91 h 322"/>
                  <a:gd name="T30" fmla="*/ 209 w 278"/>
                  <a:gd name="T31" fmla="*/ 89 h 322"/>
                  <a:gd name="T32" fmla="*/ 210 w 278"/>
                  <a:gd name="T33" fmla="*/ 83 h 322"/>
                  <a:gd name="T34" fmla="*/ 229 w 278"/>
                  <a:gd name="T35" fmla="*/ 75 h 322"/>
                  <a:gd name="T36" fmla="*/ 229 w 278"/>
                  <a:gd name="T37" fmla="*/ 64 h 322"/>
                  <a:gd name="T38" fmla="*/ 234 w 278"/>
                  <a:gd name="T39" fmla="*/ 60 h 322"/>
                  <a:gd name="T40" fmla="*/ 248 w 278"/>
                  <a:gd name="T41" fmla="*/ 70 h 322"/>
                  <a:gd name="T42" fmla="*/ 247 w 278"/>
                  <a:gd name="T43" fmla="*/ 75 h 322"/>
                  <a:gd name="T44" fmla="*/ 255 w 278"/>
                  <a:gd name="T45" fmla="*/ 81 h 322"/>
                  <a:gd name="T46" fmla="*/ 257 w 278"/>
                  <a:gd name="T47" fmla="*/ 91 h 322"/>
                  <a:gd name="T48" fmla="*/ 277 w 278"/>
                  <a:gd name="T49" fmla="*/ 72 h 322"/>
                  <a:gd name="T50" fmla="*/ 270 w 278"/>
                  <a:gd name="T51" fmla="*/ 27 h 322"/>
                  <a:gd name="T52" fmla="*/ 262 w 278"/>
                  <a:gd name="T53" fmla="*/ 24 h 322"/>
                  <a:gd name="T54" fmla="*/ 260 w 278"/>
                  <a:gd name="T55" fmla="*/ 17 h 322"/>
                  <a:gd name="T56" fmla="*/ 236 w 278"/>
                  <a:gd name="T57" fmla="*/ 8 h 322"/>
                  <a:gd name="T58" fmla="*/ 172 w 278"/>
                  <a:gd name="T59" fmla="*/ 4 h 322"/>
                  <a:gd name="T60" fmla="*/ 158 w 278"/>
                  <a:gd name="T61" fmla="*/ 31 h 322"/>
                  <a:gd name="T62" fmla="*/ 40 w 278"/>
                  <a:gd name="T63" fmla="*/ 69 h 322"/>
                  <a:gd name="T64" fmla="*/ 0 w 278"/>
                  <a:gd name="T65" fmla="*/ 164 h 322"/>
                  <a:gd name="T66" fmla="*/ 1 w 278"/>
                  <a:gd name="T67" fmla="*/ 163 h 322"/>
                  <a:gd name="T68" fmla="*/ 17 w 278"/>
                  <a:gd name="T69" fmla="*/ 187 h 322"/>
                  <a:gd name="T70" fmla="*/ 75 w 278"/>
                  <a:gd name="T71" fmla="*/ 230 h 322"/>
                  <a:gd name="T72" fmla="*/ 102 w 278"/>
                  <a:gd name="T73" fmla="*/ 212 h 322"/>
                  <a:gd name="T74" fmla="*/ 89 w 278"/>
                  <a:gd name="T75" fmla="*/ 303 h 322"/>
                  <a:gd name="T76" fmla="*/ 94 w 278"/>
                  <a:gd name="T77" fmla="*/ 322 h 322"/>
                  <a:gd name="T78" fmla="*/ 119 w 278"/>
                  <a:gd name="T79" fmla="*/ 288 h 322"/>
                  <a:gd name="T80" fmla="*/ 174 w 278"/>
                  <a:gd name="T81" fmla="*/ 26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78" h="322">
                    <a:moveTo>
                      <a:pt x="174" y="263"/>
                    </a:moveTo>
                    <a:lnTo>
                      <a:pt x="174" y="263"/>
                    </a:lnTo>
                    <a:lnTo>
                      <a:pt x="169" y="262"/>
                    </a:lnTo>
                    <a:cubicBezTo>
                      <a:pt x="156" y="235"/>
                      <a:pt x="152" y="244"/>
                      <a:pt x="147" y="228"/>
                    </a:cubicBezTo>
                    <a:lnTo>
                      <a:pt x="137" y="223"/>
                    </a:lnTo>
                    <a:cubicBezTo>
                      <a:pt x="130" y="204"/>
                      <a:pt x="135" y="223"/>
                      <a:pt x="119" y="197"/>
                    </a:cubicBezTo>
                    <a:lnTo>
                      <a:pt x="122" y="191"/>
                    </a:lnTo>
                    <a:lnTo>
                      <a:pt x="115" y="184"/>
                    </a:lnTo>
                    <a:cubicBezTo>
                      <a:pt x="116" y="178"/>
                      <a:pt x="119" y="177"/>
                      <a:pt x="125" y="159"/>
                    </a:cubicBezTo>
                    <a:cubicBezTo>
                      <a:pt x="109" y="151"/>
                      <a:pt x="113" y="155"/>
                      <a:pt x="106" y="141"/>
                    </a:cubicBezTo>
                    <a:cubicBezTo>
                      <a:pt x="111" y="131"/>
                      <a:pt x="109" y="133"/>
                      <a:pt x="115" y="130"/>
                    </a:cubicBezTo>
                    <a:cubicBezTo>
                      <a:pt x="133" y="123"/>
                      <a:pt x="130" y="125"/>
                      <a:pt x="137" y="114"/>
                    </a:cubicBezTo>
                    <a:cubicBezTo>
                      <a:pt x="156" y="116"/>
                      <a:pt x="150" y="116"/>
                      <a:pt x="160" y="106"/>
                    </a:cubicBezTo>
                    <a:cubicBezTo>
                      <a:pt x="173" y="93"/>
                      <a:pt x="175" y="96"/>
                      <a:pt x="195" y="96"/>
                    </a:cubicBezTo>
                    <a:lnTo>
                      <a:pt x="196" y="91"/>
                    </a:lnTo>
                    <a:lnTo>
                      <a:pt x="209" y="89"/>
                    </a:lnTo>
                    <a:lnTo>
                      <a:pt x="210" y="83"/>
                    </a:lnTo>
                    <a:lnTo>
                      <a:pt x="229" y="75"/>
                    </a:lnTo>
                    <a:lnTo>
                      <a:pt x="229" y="64"/>
                    </a:lnTo>
                    <a:lnTo>
                      <a:pt x="234" y="60"/>
                    </a:lnTo>
                    <a:cubicBezTo>
                      <a:pt x="245" y="65"/>
                      <a:pt x="237" y="62"/>
                      <a:pt x="248" y="70"/>
                    </a:cubicBezTo>
                    <a:lnTo>
                      <a:pt x="247" y="75"/>
                    </a:lnTo>
                    <a:lnTo>
                      <a:pt x="255" y="81"/>
                    </a:lnTo>
                    <a:cubicBezTo>
                      <a:pt x="255" y="89"/>
                      <a:pt x="254" y="87"/>
                      <a:pt x="257" y="91"/>
                    </a:cubicBezTo>
                    <a:cubicBezTo>
                      <a:pt x="277" y="81"/>
                      <a:pt x="260" y="87"/>
                      <a:pt x="277" y="72"/>
                    </a:cubicBezTo>
                    <a:cubicBezTo>
                      <a:pt x="277" y="56"/>
                      <a:pt x="278" y="32"/>
                      <a:pt x="270" y="27"/>
                    </a:cubicBezTo>
                    <a:lnTo>
                      <a:pt x="262" y="24"/>
                    </a:lnTo>
                    <a:cubicBezTo>
                      <a:pt x="261" y="22"/>
                      <a:pt x="260" y="19"/>
                      <a:pt x="260" y="17"/>
                    </a:cubicBezTo>
                    <a:cubicBezTo>
                      <a:pt x="254" y="15"/>
                      <a:pt x="246" y="12"/>
                      <a:pt x="236" y="8"/>
                    </a:cubicBezTo>
                    <a:cubicBezTo>
                      <a:pt x="218" y="0"/>
                      <a:pt x="190" y="4"/>
                      <a:pt x="172" y="4"/>
                    </a:cubicBezTo>
                    <a:cubicBezTo>
                      <a:pt x="165" y="13"/>
                      <a:pt x="161" y="21"/>
                      <a:pt x="158" y="31"/>
                    </a:cubicBezTo>
                    <a:cubicBezTo>
                      <a:pt x="99" y="31"/>
                      <a:pt x="89" y="36"/>
                      <a:pt x="40" y="69"/>
                    </a:cubicBezTo>
                    <a:cubicBezTo>
                      <a:pt x="0" y="96"/>
                      <a:pt x="22" y="117"/>
                      <a:pt x="0" y="164"/>
                    </a:cubicBezTo>
                    <a:cubicBezTo>
                      <a:pt x="0" y="164"/>
                      <a:pt x="1" y="164"/>
                      <a:pt x="1" y="163"/>
                    </a:cubicBezTo>
                    <a:cubicBezTo>
                      <a:pt x="7" y="160"/>
                      <a:pt x="9" y="186"/>
                      <a:pt x="17" y="187"/>
                    </a:cubicBezTo>
                    <a:cubicBezTo>
                      <a:pt x="17" y="214"/>
                      <a:pt x="55" y="246"/>
                      <a:pt x="75" y="230"/>
                    </a:cubicBezTo>
                    <a:lnTo>
                      <a:pt x="102" y="212"/>
                    </a:lnTo>
                    <a:cubicBezTo>
                      <a:pt x="118" y="244"/>
                      <a:pt x="84" y="270"/>
                      <a:pt x="89" y="303"/>
                    </a:cubicBezTo>
                    <a:cubicBezTo>
                      <a:pt x="90" y="305"/>
                      <a:pt x="92" y="312"/>
                      <a:pt x="94" y="322"/>
                    </a:cubicBezTo>
                    <a:cubicBezTo>
                      <a:pt x="121" y="297"/>
                      <a:pt x="115" y="307"/>
                      <a:pt x="119" y="288"/>
                    </a:cubicBezTo>
                    <a:cubicBezTo>
                      <a:pt x="150" y="274"/>
                      <a:pt x="160" y="264"/>
                      <a:pt x="174" y="263"/>
                    </a:cubicBezTo>
                    <a:close/>
                  </a:path>
                </a:pathLst>
              </a:custGeom>
              <a:solidFill>
                <a:srgbClr val="DB90A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3" name="Freeform 160">
                <a:extLst>
                  <a:ext uri="{FF2B5EF4-FFF2-40B4-BE49-F238E27FC236}">
                    <a16:creationId xmlns:a16="http://schemas.microsoft.com/office/drawing/2014/main" xmlns="" id="{C952AB94-C1B1-4FD8-A34B-1928C2A15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885"/>
                <a:ext cx="114" cy="144"/>
              </a:xfrm>
              <a:custGeom>
                <a:avLst/>
                <a:gdLst>
                  <a:gd name="T0" fmla="*/ 174 w 278"/>
                  <a:gd name="T1" fmla="*/ 263 h 322"/>
                  <a:gd name="T2" fmla="*/ 174 w 278"/>
                  <a:gd name="T3" fmla="*/ 263 h 322"/>
                  <a:gd name="T4" fmla="*/ 169 w 278"/>
                  <a:gd name="T5" fmla="*/ 262 h 322"/>
                  <a:gd name="T6" fmla="*/ 147 w 278"/>
                  <a:gd name="T7" fmla="*/ 228 h 322"/>
                  <a:gd name="T8" fmla="*/ 137 w 278"/>
                  <a:gd name="T9" fmla="*/ 223 h 322"/>
                  <a:gd name="T10" fmla="*/ 119 w 278"/>
                  <a:gd name="T11" fmla="*/ 197 h 322"/>
                  <a:gd name="T12" fmla="*/ 122 w 278"/>
                  <a:gd name="T13" fmla="*/ 191 h 322"/>
                  <a:gd name="T14" fmla="*/ 115 w 278"/>
                  <a:gd name="T15" fmla="*/ 184 h 322"/>
                  <a:gd name="T16" fmla="*/ 125 w 278"/>
                  <a:gd name="T17" fmla="*/ 159 h 322"/>
                  <a:gd name="T18" fmla="*/ 106 w 278"/>
                  <a:gd name="T19" fmla="*/ 141 h 322"/>
                  <a:gd name="T20" fmla="*/ 115 w 278"/>
                  <a:gd name="T21" fmla="*/ 130 h 322"/>
                  <a:gd name="T22" fmla="*/ 137 w 278"/>
                  <a:gd name="T23" fmla="*/ 114 h 322"/>
                  <a:gd name="T24" fmla="*/ 160 w 278"/>
                  <a:gd name="T25" fmla="*/ 106 h 322"/>
                  <a:gd name="T26" fmla="*/ 195 w 278"/>
                  <a:gd name="T27" fmla="*/ 96 h 322"/>
                  <a:gd name="T28" fmla="*/ 196 w 278"/>
                  <a:gd name="T29" fmla="*/ 91 h 322"/>
                  <a:gd name="T30" fmla="*/ 209 w 278"/>
                  <a:gd name="T31" fmla="*/ 89 h 322"/>
                  <a:gd name="T32" fmla="*/ 210 w 278"/>
                  <a:gd name="T33" fmla="*/ 83 h 322"/>
                  <a:gd name="T34" fmla="*/ 229 w 278"/>
                  <a:gd name="T35" fmla="*/ 75 h 322"/>
                  <a:gd name="T36" fmla="*/ 229 w 278"/>
                  <a:gd name="T37" fmla="*/ 64 h 322"/>
                  <a:gd name="T38" fmla="*/ 234 w 278"/>
                  <a:gd name="T39" fmla="*/ 60 h 322"/>
                  <a:gd name="T40" fmla="*/ 248 w 278"/>
                  <a:gd name="T41" fmla="*/ 70 h 322"/>
                  <a:gd name="T42" fmla="*/ 247 w 278"/>
                  <a:gd name="T43" fmla="*/ 75 h 322"/>
                  <a:gd name="T44" fmla="*/ 255 w 278"/>
                  <a:gd name="T45" fmla="*/ 81 h 322"/>
                  <a:gd name="T46" fmla="*/ 257 w 278"/>
                  <a:gd name="T47" fmla="*/ 91 h 322"/>
                  <a:gd name="T48" fmla="*/ 277 w 278"/>
                  <a:gd name="T49" fmla="*/ 72 h 322"/>
                  <a:gd name="T50" fmla="*/ 270 w 278"/>
                  <a:gd name="T51" fmla="*/ 27 h 322"/>
                  <a:gd name="T52" fmla="*/ 262 w 278"/>
                  <a:gd name="T53" fmla="*/ 24 h 322"/>
                  <a:gd name="T54" fmla="*/ 260 w 278"/>
                  <a:gd name="T55" fmla="*/ 17 h 322"/>
                  <a:gd name="T56" fmla="*/ 236 w 278"/>
                  <a:gd name="T57" fmla="*/ 8 h 322"/>
                  <a:gd name="T58" fmla="*/ 172 w 278"/>
                  <a:gd name="T59" fmla="*/ 4 h 322"/>
                  <a:gd name="T60" fmla="*/ 158 w 278"/>
                  <a:gd name="T61" fmla="*/ 31 h 322"/>
                  <a:gd name="T62" fmla="*/ 40 w 278"/>
                  <a:gd name="T63" fmla="*/ 69 h 322"/>
                  <a:gd name="T64" fmla="*/ 0 w 278"/>
                  <a:gd name="T65" fmla="*/ 164 h 322"/>
                  <a:gd name="T66" fmla="*/ 1 w 278"/>
                  <a:gd name="T67" fmla="*/ 163 h 322"/>
                  <a:gd name="T68" fmla="*/ 17 w 278"/>
                  <a:gd name="T69" fmla="*/ 187 h 322"/>
                  <a:gd name="T70" fmla="*/ 75 w 278"/>
                  <a:gd name="T71" fmla="*/ 230 h 322"/>
                  <a:gd name="T72" fmla="*/ 102 w 278"/>
                  <a:gd name="T73" fmla="*/ 212 h 322"/>
                  <a:gd name="T74" fmla="*/ 89 w 278"/>
                  <a:gd name="T75" fmla="*/ 303 h 322"/>
                  <a:gd name="T76" fmla="*/ 94 w 278"/>
                  <a:gd name="T77" fmla="*/ 322 h 322"/>
                  <a:gd name="T78" fmla="*/ 119 w 278"/>
                  <a:gd name="T79" fmla="*/ 288 h 322"/>
                  <a:gd name="T80" fmla="*/ 174 w 278"/>
                  <a:gd name="T81" fmla="*/ 263 h 322"/>
                  <a:gd name="T82" fmla="*/ 174 w 278"/>
                  <a:gd name="T83" fmla="*/ 26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8" h="322">
                    <a:moveTo>
                      <a:pt x="174" y="263"/>
                    </a:moveTo>
                    <a:lnTo>
                      <a:pt x="174" y="263"/>
                    </a:lnTo>
                    <a:lnTo>
                      <a:pt x="169" y="262"/>
                    </a:lnTo>
                    <a:cubicBezTo>
                      <a:pt x="156" y="235"/>
                      <a:pt x="152" y="244"/>
                      <a:pt x="147" y="228"/>
                    </a:cubicBezTo>
                    <a:lnTo>
                      <a:pt x="137" y="223"/>
                    </a:lnTo>
                    <a:cubicBezTo>
                      <a:pt x="130" y="204"/>
                      <a:pt x="135" y="223"/>
                      <a:pt x="119" y="197"/>
                    </a:cubicBezTo>
                    <a:lnTo>
                      <a:pt x="122" y="191"/>
                    </a:lnTo>
                    <a:lnTo>
                      <a:pt x="115" y="184"/>
                    </a:lnTo>
                    <a:cubicBezTo>
                      <a:pt x="116" y="178"/>
                      <a:pt x="119" y="177"/>
                      <a:pt x="125" y="159"/>
                    </a:cubicBezTo>
                    <a:cubicBezTo>
                      <a:pt x="109" y="151"/>
                      <a:pt x="113" y="155"/>
                      <a:pt x="106" y="141"/>
                    </a:cubicBezTo>
                    <a:cubicBezTo>
                      <a:pt x="111" y="131"/>
                      <a:pt x="109" y="133"/>
                      <a:pt x="115" y="130"/>
                    </a:cubicBezTo>
                    <a:cubicBezTo>
                      <a:pt x="133" y="123"/>
                      <a:pt x="130" y="125"/>
                      <a:pt x="137" y="114"/>
                    </a:cubicBezTo>
                    <a:cubicBezTo>
                      <a:pt x="156" y="116"/>
                      <a:pt x="150" y="116"/>
                      <a:pt x="160" y="106"/>
                    </a:cubicBezTo>
                    <a:cubicBezTo>
                      <a:pt x="173" y="93"/>
                      <a:pt x="175" y="96"/>
                      <a:pt x="195" y="96"/>
                    </a:cubicBezTo>
                    <a:lnTo>
                      <a:pt x="196" y="91"/>
                    </a:lnTo>
                    <a:lnTo>
                      <a:pt x="209" y="89"/>
                    </a:lnTo>
                    <a:lnTo>
                      <a:pt x="210" y="83"/>
                    </a:lnTo>
                    <a:lnTo>
                      <a:pt x="229" y="75"/>
                    </a:lnTo>
                    <a:lnTo>
                      <a:pt x="229" y="64"/>
                    </a:lnTo>
                    <a:lnTo>
                      <a:pt x="234" y="60"/>
                    </a:lnTo>
                    <a:cubicBezTo>
                      <a:pt x="245" y="65"/>
                      <a:pt x="237" y="62"/>
                      <a:pt x="248" y="70"/>
                    </a:cubicBezTo>
                    <a:lnTo>
                      <a:pt x="247" y="75"/>
                    </a:lnTo>
                    <a:lnTo>
                      <a:pt x="255" y="81"/>
                    </a:lnTo>
                    <a:cubicBezTo>
                      <a:pt x="255" y="89"/>
                      <a:pt x="254" y="87"/>
                      <a:pt x="257" y="91"/>
                    </a:cubicBezTo>
                    <a:cubicBezTo>
                      <a:pt x="277" y="81"/>
                      <a:pt x="260" y="87"/>
                      <a:pt x="277" y="72"/>
                    </a:cubicBezTo>
                    <a:cubicBezTo>
                      <a:pt x="277" y="56"/>
                      <a:pt x="278" y="32"/>
                      <a:pt x="270" y="27"/>
                    </a:cubicBezTo>
                    <a:lnTo>
                      <a:pt x="262" y="24"/>
                    </a:lnTo>
                    <a:cubicBezTo>
                      <a:pt x="261" y="22"/>
                      <a:pt x="260" y="19"/>
                      <a:pt x="260" y="17"/>
                    </a:cubicBezTo>
                    <a:cubicBezTo>
                      <a:pt x="254" y="15"/>
                      <a:pt x="246" y="12"/>
                      <a:pt x="236" y="8"/>
                    </a:cubicBezTo>
                    <a:cubicBezTo>
                      <a:pt x="218" y="0"/>
                      <a:pt x="190" y="4"/>
                      <a:pt x="172" y="4"/>
                    </a:cubicBezTo>
                    <a:cubicBezTo>
                      <a:pt x="165" y="13"/>
                      <a:pt x="161" y="21"/>
                      <a:pt x="158" y="31"/>
                    </a:cubicBezTo>
                    <a:cubicBezTo>
                      <a:pt x="99" y="31"/>
                      <a:pt x="89" y="36"/>
                      <a:pt x="40" y="69"/>
                    </a:cubicBezTo>
                    <a:cubicBezTo>
                      <a:pt x="0" y="96"/>
                      <a:pt x="22" y="117"/>
                      <a:pt x="0" y="164"/>
                    </a:cubicBezTo>
                    <a:cubicBezTo>
                      <a:pt x="0" y="164"/>
                      <a:pt x="1" y="164"/>
                      <a:pt x="1" y="163"/>
                    </a:cubicBezTo>
                    <a:cubicBezTo>
                      <a:pt x="7" y="160"/>
                      <a:pt x="9" y="186"/>
                      <a:pt x="17" y="187"/>
                    </a:cubicBezTo>
                    <a:cubicBezTo>
                      <a:pt x="17" y="214"/>
                      <a:pt x="55" y="246"/>
                      <a:pt x="75" y="230"/>
                    </a:cubicBezTo>
                    <a:lnTo>
                      <a:pt x="102" y="212"/>
                    </a:lnTo>
                    <a:cubicBezTo>
                      <a:pt x="118" y="244"/>
                      <a:pt x="84" y="270"/>
                      <a:pt x="89" y="303"/>
                    </a:cubicBezTo>
                    <a:cubicBezTo>
                      <a:pt x="90" y="305"/>
                      <a:pt x="92" y="312"/>
                      <a:pt x="94" y="322"/>
                    </a:cubicBezTo>
                    <a:cubicBezTo>
                      <a:pt x="121" y="297"/>
                      <a:pt x="115" y="307"/>
                      <a:pt x="119" y="288"/>
                    </a:cubicBezTo>
                    <a:cubicBezTo>
                      <a:pt x="150" y="274"/>
                      <a:pt x="160" y="264"/>
                      <a:pt x="174" y="263"/>
                    </a:cubicBezTo>
                    <a:lnTo>
                      <a:pt x="174" y="26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4" name="Freeform 161">
                <a:extLst>
                  <a:ext uri="{FF2B5EF4-FFF2-40B4-BE49-F238E27FC236}">
                    <a16:creationId xmlns:a16="http://schemas.microsoft.com/office/drawing/2014/main" xmlns="" id="{B9B1EEF3-C480-46DA-A197-AA017CFA1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" y="1912"/>
                <a:ext cx="115" cy="107"/>
              </a:xfrm>
              <a:custGeom>
                <a:avLst/>
                <a:gdLst>
                  <a:gd name="T0" fmla="*/ 123 w 279"/>
                  <a:gd name="T1" fmla="*/ 4 h 240"/>
                  <a:gd name="T2" fmla="*/ 123 w 279"/>
                  <a:gd name="T3" fmla="*/ 4 h 240"/>
                  <a:gd name="T4" fmla="*/ 123 w 279"/>
                  <a:gd name="T5" fmla="*/ 15 h 240"/>
                  <a:gd name="T6" fmla="*/ 104 w 279"/>
                  <a:gd name="T7" fmla="*/ 23 h 240"/>
                  <a:gd name="T8" fmla="*/ 103 w 279"/>
                  <a:gd name="T9" fmla="*/ 29 h 240"/>
                  <a:gd name="T10" fmla="*/ 90 w 279"/>
                  <a:gd name="T11" fmla="*/ 31 h 240"/>
                  <a:gd name="T12" fmla="*/ 89 w 279"/>
                  <a:gd name="T13" fmla="*/ 36 h 240"/>
                  <a:gd name="T14" fmla="*/ 54 w 279"/>
                  <a:gd name="T15" fmla="*/ 46 h 240"/>
                  <a:gd name="T16" fmla="*/ 31 w 279"/>
                  <a:gd name="T17" fmla="*/ 54 h 240"/>
                  <a:gd name="T18" fmla="*/ 9 w 279"/>
                  <a:gd name="T19" fmla="*/ 70 h 240"/>
                  <a:gd name="T20" fmla="*/ 0 w 279"/>
                  <a:gd name="T21" fmla="*/ 81 h 240"/>
                  <a:gd name="T22" fmla="*/ 19 w 279"/>
                  <a:gd name="T23" fmla="*/ 99 h 240"/>
                  <a:gd name="T24" fmla="*/ 9 w 279"/>
                  <a:gd name="T25" fmla="*/ 124 h 240"/>
                  <a:gd name="T26" fmla="*/ 16 w 279"/>
                  <a:gd name="T27" fmla="*/ 131 h 240"/>
                  <a:gd name="T28" fmla="*/ 13 w 279"/>
                  <a:gd name="T29" fmla="*/ 137 h 240"/>
                  <a:gd name="T30" fmla="*/ 31 w 279"/>
                  <a:gd name="T31" fmla="*/ 163 h 240"/>
                  <a:gd name="T32" fmla="*/ 41 w 279"/>
                  <a:gd name="T33" fmla="*/ 168 h 240"/>
                  <a:gd name="T34" fmla="*/ 63 w 279"/>
                  <a:gd name="T35" fmla="*/ 202 h 240"/>
                  <a:gd name="T36" fmla="*/ 68 w 279"/>
                  <a:gd name="T37" fmla="*/ 203 h 240"/>
                  <a:gd name="T38" fmla="*/ 85 w 279"/>
                  <a:gd name="T39" fmla="*/ 205 h 240"/>
                  <a:gd name="T40" fmla="*/ 121 w 279"/>
                  <a:gd name="T41" fmla="*/ 240 h 240"/>
                  <a:gd name="T42" fmla="*/ 142 w 279"/>
                  <a:gd name="T43" fmla="*/ 227 h 240"/>
                  <a:gd name="T44" fmla="*/ 150 w 279"/>
                  <a:gd name="T45" fmla="*/ 224 h 240"/>
                  <a:gd name="T46" fmla="*/ 161 w 279"/>
                  <a:gd name="T47" fmla="*/ 203 h 240"/>
                  <a:gd name="T48" fmla="*/ 171 w 279"/>
                  <a:gd name="T49" fmla="*/ 208 h 240"/>
                  <a:gd name="T50" fmla="*/ 177 w 279"/>
                  <a:gd name="T51" fmla="*/ 201 h 240"/>
                  <a:gd name="T52" fmla="*/ 189 w 279"/>
                  <a:gd name="T53" fmla="*/ 208 h 240"/>
                  <a:gd name="T54" fmla="*/ 223 w 279"/>
                  <a:gd name="T55" fmla="*/ 229 h 240"/>
                  <a:gd name="T56" fmla="*/ 261 w 279"/>
                  <a:gd name="T57" fmla="*/ 233 h 240"/>
                  <a:gd name="T58" fmla="*/ 265 w 279"/>
                  <a:gd name="T59" fmla="*/ 216 h 240"/>
                  <a:gd name="T60" fmla="*/ 279 w 279"/>
                  <a:gd name="T61" fmla="*/ 207 h 240"/>
                  <a:gd name="T62" fmla="*/ 246 w 279"/>
                  <a:gd name="T63" fmla="*/ 127 h 240"/>
                  <a:gd name="T64" fmla="*/ 223 w 279"/>
                  <a:gd name="T65" fmla="*/ 127 h 240"/>
                  <a:gd name="T66" fmla="*/ 211 w 279"/>
                  <a:gd name="T67" fmla="*/ 114 h 240"/>
                  <a:gd name="T68" fmla="*/ 216 w 279"/>
                  <a:gd name="T69" fmla="*/ 94 h 240"/>
                  <a:gd name="T70" fmla="*/ 198 w 279"/>
                  <a:gd name="T71" fmla="*/ 82 h 240"/>
                  <a:gd name="T72" fmla="*/ 212 w 279"/>
                  <a:gd name="T73" fmla="*/ 50 h 240"/>
                  <a:gd name="T74" fmla="*/ 221 w 279"/>
                  <a:gd name="T75" fmla="*/ 48 h 240"/>
                  <a:gd name="T76" fmla="*/ 195 w 279"/>
                  <a:gd name="T77" fmla="*/ 28 h 240"/>
                  <a:gd name="T78" fmla="*/ 171 w 279"/>
                  <a:gd name="T79" fmla="*/ 21 h 240"/>
                  <a:gd name="T80" fmla="*/ 171 w 279"/>
                  <a:gd name="T81" fmla="*/ 12 h 240"/>
                  <a:gd name="T82" fmla="*/ 151 w 279"/>
                  <a:gd name="T83" fmla="*/ 31 h 240"/>
                  <a:gd name="T84" fmla="*/ 149 w 279"/>
                  <a:gd name="T85" fmla="*/ 21 h 240"/>
                  <a:gd name="T86" fmla="*/ 141 w 279"/>
                  <a:gd name="T87" fmla="*/ 15 h 240"/>
                  <a:gd name="T88" fmla="*/ 142 w 279"/>
                  <a:gd name="T89" fmla="*/ 10 h 240"/>
                  <a:gd name="T90" fmla="*/ 128 w 279"/>
                  <a:gd name="T91" fmla="*/ 0 h 240"/>
                  <a:gd name="T92" fmla="*/ 123 w 279"/>
                  <a:gd name="T93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9" h="240">
                    <a:moveTo>
                      <a:pt x="123" y="4"/>
                    </a:moveTo>
                    <a:lnTo>
                      <a:pt x="123" y="4"/>
                    </a:lnTo>
                    <a:lnTo>
                      <a:pt x="123" y="15"/>
                    </a:lnTo>
                    <a:lnTo>
                      <a:pt x="104" y="23"/>
                    </a:lnTo>
                    <a:lnTo>
                      <a:pt x="103" y="29"/>
                    </a:lnTo>
                    <a:lnTo>
                      <a:pt x="90" y="31"/>
                    </a:lnTo>
                    <a:lnTo>
                      <a:pt x="89" y="36"/>
                    </a:lnTo>
                    <a:cubicBezTo>
                      <a:pt x="69" y="36"/>
                      <a:pt x="67" y="33"/>
                      <a:pt x="54" y="46"/>
                    </a:cubicBezTo>
                    <a:cubicBezTo>
                      <a:pt x="44" y="56"/>
                      <a:pt x="50" y="56"/>
                      <a:pt x="31" y="54"/>
                    </a:cubicBezTo>
                    <a:cubicBezTo>
                      <a:pt x="24" y="65"/>
                      <a:pt x="27" y="63"/>
                      <a:pt x="9" y="70"/>
                    </a:cubicBezTo>
                    <a:cubicBezTo>
                      <a:pt x="3" y="73"/>
                      <a:pt x="5" y="71"/>
                      <a:pt x="0" y="81"/>
                    </a:cubicBezTo>
                    <a:cubicBezTo>
                      <a:pt x="7" y="95"/>
                      <a:pt x="3" y="91"/>
                      <a:pt x="19" y="99"/>
                    </a:cubicBezTo>
                    <a:cubicBezTo>
                      <a:pt x="13" y="117"/>
                      <a:pt x="10" y="118"/>
                      <a:pt x="9" y="124"/>
                    </a:cubicBezTo>
                    <a:lnTo>
                      <a:pt x="16" y="131"/>
                    </a:lnTo>
                    <a:lnTo>
                      <a:pt x="13" y="137"/>
                    </a:lnTo>
                    <a:cubicBezTo>
                      <a:pt x="29" y="163"/>
                      <a:pt x="24" y="144"/>
                      <a:pt x="31" y="163"/>
                    </a:cubicBezTo>
                    <a:lnTo>
                      <a:pt x="41" y="168"/>
                    </a:lnTo>
                    <a:cubicBezTo>
                      <a:pt x="46" y="184"/>
                      <a:pt x="50" y="175"/>
                      <a:pt x="63" y="202"/>
                    </a:cubicBezTo>
                    <a:lnTo>
                      <a:pt x="68" y="203"/>
                    </a:lnTo>
                    <a:cubicBezTo>
                      <a:pt x="73" y="202"/>
                      <a:pt x="78" y="203"/>
                      <a:pt x="85" y="205"/>
                    </a:cubicBezTo>
                    <a:cubicBezTo>
                      <a:pt x="88" y="212"/>
                      <a:pt x="104" y="226"/>
                      <a:pt x="121" y="240"/>
                    </a:cubicBezTo>
                    <a:cubicBezTo>
                      <a:pt x="135" y="240"/>
                      <a:pt x="142" y="227"/>
                      <a:pt x="142" y="227"/>
                    </a:cubicBezTo>
                    <a:lnTo>
                      <a:pt x="150" y="224"/>
                    </a:lnTo>
                    <a:cubicBezTo>
                      <a:pt x="157" y="219"/>
                      <a:pt x="156" y="207"/>
                      <a:pt x="161" y="203"/>
                    </a:cubicBezTo>
                    <a:lnTo>
                      <a:pt x="171" y="208"/>
                    </a:lnTo>
                    <a:lnTo>
                      <a:pt x="177" y="201"/>
                    </a:lnTo>
                    <a:cubicBezTo>
                      <a:pt x="191" y="207"/>
                      <a:pt x="184" y="205"/>
                      <a:pt x="189" y="208"/>
                    </a:cubicBezTo>
                    <a:cubicBezTo>
                      <a:pt x="208" y="221"/>
                      <a:pt x="204" y="204"/>
                      <a:pt x="223" y="229"/>
                    </a:cubicBezTo>
                    <a:cubicBezTo>
                      <a:pt x="268" y="229"/>
                      <a:pt x="255" y="230"/>
                      <a:pt x="261" y="233"/>
                    </a:cubicBezTo>
                    <a:cubicBezTo>
                      <a:pt x="262" y="228"/>
                      <a:pt x="264" y="222"/>
                      <a:pt x="265" y="216"/>
                    </a:cubicBezTo>
                    <a:lnTo>
                      <a:pt x="279" y="207"/>
                    </a:lnTo>
                    <a:cubicBezTo>
                      <a:pt x="256" y="182"/>
                      <a:pt x="246" y="162"/>
                      <a:pt x="246" y="127"/>
                    </a:cubicBezTo>
                    <a:lnTo>
                      <a:pt x="223" y="127"/>
                    </a:lnTo>
                    <a:lnTo>
                      <a:pt x="211" y="114"/>
                    </a:lnTo>
                    <a:lnTo>
                      <a:pt x="216" y="94"/>
                    </a:lnTo>
                    <a:lnTo>
                      <a:pt x="198" y="82"/>
                    </a:lnTo>
                    <a:lnTo>
                      <a:pt x="212" y="50"/>
                    </a:lnTo>
                    <a:cubicBezTo>
                      <a:pt x="215" y="50"/>
                      <a:pt x="218" y="49"/>
                      <a:pt x="221" y="48"/>
                    </a:cubicBezTo>
                    <a:cubicBezTo>
                      <a:pt x="205" y="44"/>
                      <a:pt x="211" y="35"/>
                      <a:pt x="195" y="28"/>
                    </a:cubicBezTo>
                    <a:lnTo>
                      <a:pt x="171" y="21"/>
                    </a:lnTo>
                    <a:cubicBezTo>
                      <a:pt x="171" y="19"/>
                      <a:pt x="171" y="15"/>
                      <a:pt x="171" y="12"/>
                    </a:cubicBezTo>
                    <a:cubicBezTo>
                      <a:pt x="154" y="27"/>
                      <a:pt x="171" y="21"/>
                      <a:pt x="151" y="31"/>
                    </a:cubicBezTo>
                    <a:cubicBezTo>
                      <a:pt x="148" y="27"/>
                      <a:pt x="149" y="29"/>
                      <a:pt x="149" y="21"/>
                    </a:cubicBezTo>
                    <a:lnTo>
                      <a:pt x="141" y="15"/>
                    </a:lnTo>
                    <a:lnTo>
                      <a:pt x="142" y="10"/>
                    </a:lnTo>
                    <a:cubicBezTo>
                      <a:pt x="131" y="2"/>
                      <a:pt x="139" y="5"/>
                      <a:pt x="128" y="0"/>
                    </a:cubicBezTo>
                    <a:lnTo>
                      <a:pt x="123" y="4"/>
                    </a:lnTo>
                    <a:close/>
                  </a:path>
                </a:pathLst>
              </a:custGeom>
              <a:solidFill>
                <a:srgbClr val="B5D88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5" name="Freeform 162">
                <a:extLst>
                  <a:ext uri="{FF2B5EF4-FFF2-40B4-BE49-F238E27FC236}">
                    <a16:creationId xmlns:a16="http://schemas.microsoft.com/office/drawing/2014/main" xmlns="" id="{6770304D-7E31-44B2-B80B-EB0C23B74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2" y="1912"/>
                <a:ext cx="115" cy="107"/>
              </a:xfrm>
              <a:custGeom>
                <a:avLst/>
                <a:gdLst>
                  <a:gd name="T0" fmla="*/ 123 w 279"/>
                  <a:gd name="T1" fmla="*/ 4 h 240"/>
                  <a:gd name="T2" fmla="*/ 123 w 279"/>
                  <a:gd name="T3" fmla="*/ 4 h 240"/>
                  <a:gd name="T4" fmla="*/ 123 w 279"/>
                  <a:gd name="T5" fmla="*/ 15 h 240"/>
                  <a:gd name="T6" fmla="*/ 104 w 279"/>
                  <a:gd name="T7" fmla="*/ 23 h 240"/>
                  <a:gd name="T8" fmla="*/ 103 w 279"/>
                  <a:gd name="T9" fmla="*/ 29 h 240"/>
                  <a:gd name="T10" fmla="*/ 90 w 279"/>
                  <a:gd name="T11" fmla="*/ 31 h 240"/>
                  <a:gd name="T12" fmla="*/ 89 w 279"/>
                  <a:gd name="T13" fmla="*/ 36 h 240"/>
                  <a:gd name="T14" fmla="*/ 54 w 279"/>
                  <a:gd name="T15" fmla="*/ 46 h 240"/>
                  <a:gd name="T16" fmla="*/ 31 w 279"/>
                  <a:gd name="T17" fmla="*/ 54 h 240"/>
                  <a:gd name="T18" fmla="*/ 9 w 279"/>
                  <a:gd name="T19" fmla="*/ 70 h 240"/>
                  <a:gd name="T20" fmla="*/ 0 w 279"/>
                  <a:gd name="T21" fmla="*/ 81 h 240"/>
                  <a:gd name="T22" fmla="*/ 19 w 279"/>
                  <a:gd name="T23" fmla="*/ 99 h 240"/>
                  <a:gd name="T24" fmla="*/ 9 w 279"/>
                  <a:gd name="T25" fmla="*/ 124 h 240"/>
                  <a:gd name="T26" fmla="*/ 16 w 279"/>
                  <a:gd name="T27" fmla="*/ 131 h 240"/>
                  <a:gd name="T28" fmla="*/ 13 w 279"/>
                  <a:gd name="T29" fmla="*/ 137 h 240"/>
                  <a:gd name="T30" fmla="*/ 31 w 279"/>
                  <a:gd name="T31" fmla="*/ 163 h 240"/>
                  <a:gd name="T32" fmla="*/ 41 w 279"/>
                  <a:gd name="T33" fmla="*/ 168 h 240"/>
                  <a:gd name="T34" fmla="*/ 63 w 279"/>
                  <a:gd name="T35" fmla="*/ 202 h 240"/>
                  <a:gd name="T36" fmla="*/ 68 w 279"/>
                  <a:gd name="T37" fmla="*/ 203 h 240"/>
                  <a:gd name="T38" fmla="*/ 85 w 279"/>
                  <a:gd name="T39" fmla="*/ 205 h 240"/>
                  <a:gd name="T40" fmla="*/ 121 w 279"/>
                  <a:gd name="T41" fmla="*/ 240 h 240"/>
                  <a:gd name="T42" fmla="*/ 142 w 279"/>
                  <a:gd name="T43" fmla="*/ 227 h 240"/>
                  <a:gd name="T44" fmla="*/ 150 w 279"/>
                  <a:gd name="T45" fmla="*/ 224 h 240"/>
                  <a:gd name="T46" fmla="*/ 161 w 279"/>
                  <a:gd name="T47" fmla="*/ 203 h 240"/>
                  <a:gd name="T48" fmla="*/ 171 w 279"/>
                  <a:gd name="T49" fmla="*/ 208 h 240"/>
                  <a:gd name="T50" fmla="*/ 177 w 279"/>
                  <a:gd name="T51" fmla="*/ 201 h 240"/>
                  <a:gd name="T52" fmla="*/ 189 w 279"/>
                  <a:gd name="T53" fmla="*/ 208 h 240"/>
                  <a:gd name="T54" fmla="*/ 223 w 279"/>
                  <a:gd name="T55" fmla="*/ 229 h 240"/>
                  <a:gd name="T56" fmla="*/ 261 w 279"/>
                  <a:gd name="T57" fmla="*/ 233 h 240"/>
                  <a:gd name="T58" fmla="*/ 265 w 279"/>
                  <a:gd name="T59" fmla="*/ 216 h 240"/>
                  <a:gd name="T60" fmla="*/ 279 w 279"/>
                  <a:gd name="T61" fmla="*/ 207 h 240"/>
                  <a:gd name="T62" fmla="*/ 246 w 279"/>
                  <a:gd name="T63" fmla="*/ 127 h 240"/>
                  <a:gd name="T64" fmla="*/ 223 w 279"/>
                  <a:gd name="T65" fmla="*/ 127 h 240"/>
                  <a:gd name="T66" fmla="*/ 211 w 279"/>
                  <a:gd name="T67" fmla="*/ 114 h 240"/>
                  <a:gd name="T68" fmla="*/ 216 w 279"/>
                  <a:gd name="T69" fmla="*/ 94 h 240"/>
                  <a:gd name="T70" fmla="*/ 198 w 279"/>
                  <a:gd name="T71" fmla="*/ 82 h 240"/>
                  <a:gd name="T72" fmla="*/ 212 w 279"/>
                  <a:gd name="T73" fmla="*/ 50 h 240"/>
                  <a:gd name="T74" fmla="*/ 221 w 279"/>
                  <a:gd name="T75" fmla="*/ 48 h 240"/>
                  <a:gd name="T76" fmla="*/ 195 w 279"/>
                  <a:gd name="T77" fmla="*/ 28 h 240"/>
                  <a:gd name="T78" fmla="*/ 171 w 279"/>
                  <a:gd name="T79" fmla="*/ 21 h 240"/>
                  <a:gd name="T80" fmla="*/ 171 w 279"/>
                  <a:gd name="T81" fmla="*/ 12 h 240"/>
                  <a:gd name="T82" fmla="*/ 151 w 279"/>
                  <a:gd name="T83" fmla="*/ 31 h 240"/>
                  <a:gd name="T84" fmla="*/ 149 w 279"/>
                  <a:gd name="T85" fmla="*/ 21 h 240"/>
                  <a:gd name="T86" fmla="*/ 141 w 279"/>
                  <a:gd name="T87" fmla="*/ 15 h 240"/>
                  <a:gd name="T88" fmla="*/ 142 w 279"/>
                  <a:gd name="T89" fmla="*/ 10 h 240"/>
                  <a:gd name="T90" fmla="*/ 128 w 279"/>
                  <a:gd name="T91" fmla="*/ 0 h 240"/>
                  <a:gd name="T92" fmla="*/ 123 w 279"/>
                  <a:gd name="T93" fmla="*/ 4 h 240"/>
                  <a:gd name="T94" fmla="*/ 123 w 279"/>
                  <a:gd name="T95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9" h="240">
                    <a:moveTo>
                      <a:pt x="123" y="4"/>
                    </a:moveTo>
                    <a:lnTo>
                      <a:pt x="123" y="4"/>
                    </a:lnTo>
                    <a:lnTo>
                      <a:pt x="123" y="15"/>
                    </a:lnTo>
                    <a:lnTo>
                      <a:pt x="104" y="23"/>
                    </a:lnTo>
                    <a:lnTo>
                      <a:pt x="103" y="29"/>
                    </a:lnTo>
                    <a:lnTo>
                      <a:pt x="90" y="31"/>
                    </a:lnTo>
                    <a:lnTo>
                      <a:pt x="89" y="36"/>
                    </a:lnTo>
                    <a:cubicBezTo>
                      <a:pt x="69" y="36"/>
                      <a:pt x="67" y="33"/>
                      <a:pt x="54" y="46"/>
                    </a:cubicBezTo>
                    <a:cubicBezTo>
                      <a:pt x="44" y="56"/>
                      <a:pt x="50" y="56"/>
                      <a:pt x="31" y="54"/>
                    </a:cubicBezTo>
                    <a:cubicBezTo>
                      <a:pt x="24" y="65"/>
                      <a:pt x="27" y="63"/>
                      <a:pt x="9" y="70"/>
                    </a:cubicBezTo>
                    <a:cubicBezTo>
                      <a:pt x="3" y="73"/>
                      <a:pt x="5" y="71"/>
                      <a:pt x="0" y="81"/>
                    </a:cubicBezTo>
                    <a:cubicBezTo>
                      <a:pt x="7" y="95"/>
                      <a:pt x="3" y="91"/>
                      <a:pt x="19" y="99"/>
                    </a:cubicBezTo>
                    <a:cubicBezTo>
                      <a:pt x="13" y="117"/>
                      <a:pt x="10" y="118"/>
                      <a:pt x="9" y="124"/>
                    </a:cubicBezTo>
                    <a:lnTo>
                      <a:pt x="16" y="131"/>
                    </a:lnTo>
                    <a:lnTo>
                      <a:pt x="13" y="137"/>
                    </a:lnTo>
                    <a:cubicBezTo>
                      <a:pt x="29" y="163"/>
                      <a:pt x="24" y="144"/>
                      <a:pt x="31" y="163"/>
                    </a:cubicBezTo>
                    <a:lnTo>
                      <a:pt x="41" y="168"/>
                    </a:lnTo>
                    <a:cubicBezTo>
                      <a:pt x="46" y="184"/>
                      <a:pt x="50" y="175"/>
                      <a:pt x="63" y="202"/>
                    </a:cubicBezTo>
                    <a:lnTo>
                      <a:pt x="68" y="203"/>
                    </a:lnTo>
                    <a:cubicBezTo>
                      <a:pt x="73" y="202"/>
                      <a:pt x="78" y="203"/>
                      <a:pt x="85" y="205"/>
                    </a:cubicBezTo>
                    <a:cubicBezTo>
                      <a:pt x="88" y="212"/>
                      <a:pt x="104" y="226"/>
                      <a:pt x="121" y="240"/>
                    </a:cubicBezTo>
                    <a:cubicBezTo>
                      <a:pt x="135" y="240"/>
                      <a:pt x="142" y="227"/>
                      <a:pt x="142" y="227"/>
                    </a:cubicBezTo>
                    <a:lnTo>
                      <a:pt x="150" y="224"/>
                    </a:lnTo>
                    <a:cubicBezTo>
                      <a:pt x="157" y="219"/>
                      <a:pt x="156" y="207"/>
                      <a:pt x="161" y="203"/>
                    </a:cubicBezTo>
                    <a:lnTo>
                      <a:pt x="171" y="208"/>
                    </a:lnTo>
                    <a:lnTo>
                      <a:pt x="177" y="201"/>
                    </a:lnTo>
                    <a:cubicBezTo>
                      <a:pt x="191" y="207"/>
                      <a:pt x="184" y="205"/>
                      <a:pt x="189" y="208"/>
                    </a:cubicBezTo>
                    <a:cubicBezTo>
                      <a:pt x="208" y="221"/>
                      <a:pt x="204" y="204"/>
                      <a:pt x="223" y="229"/>
                    </a:cubicBezTo>
                    <a:cubicBezTo>
                      <a:pt x="268" y="229"/>
                      <a:pt x="255" y="230"/>
                      <a:pt x="261" y="233"/>
                    </a:cubicBezTo>
                    <a:cubicBezTo>
                      <a:pt x="262" y="228"/>
                      <a:pt x="264" y="222"/>
                      <a:pt x="265" y="216"/>
                    </a:cubicBezTo>
                    <a:lnTo>
                      <a:pt x="279" y="207"/>
                    </a:lnTo>
                    <a:cubicBezTo>
                      <a:pt x="256" y="182"/>
                      <a:pt x="246" y="162"/>
                      <a:pt x="246" y="127"/>
                    </a:cubicBezTo>
                    <a:lnTo>
                      <a:pt x="223" y="127"/>
                    </a:lnTo>
                    <a:lnTo>
                      <a:pt x="211" y="114"/>
                    </a:lnTo>
                    <a:lnTo>
                      <a:pt x="216" y="94"/>
                    </a:lnTo>
                    <a:lnTo>
                      <a:pt x="198" y="82"/>
                    </a:lnTo>
                    <a:lnTo>
                      <a:pt x="212" y="50"/>
                    </a:lnTo>
                    <a:cubicBezTo>
                      <a:pt x="215" y="50"/>
                      <a:pt x="218" y="49"/>
                      <a:pt x="221" y="48"/>
                    </a:cubicBezTo>
                    <a:cubicBezTo>
                      <a:pt x="205" y="44"/>
                      <a:pt x="211" y="35"/>
                      <a:pt x="195" y="28"/>
                    </a:cubicBezTo>
                    <a:lnTo>
                      <a:pt x="171" y="21"/>
                    </a:lnTo>
                    <a:cubicBezTo>
                      <a:pt x="171" y="19"/>
                      <a:pt x="171" y="15"/>
                      <a:pt x="171" y="12"/>
                    </a:cubicBezTo>
                    <a:cubicBezTo>
                      <a:pt x="154" y="27"/>
                      <a:pt x="171" y="21"/>
                      <a:pt x="151" y="31"/>
                    </a:cubicBezTo>
                    <a:cubicBezTo>
                      <a:pt x="148" y="27"/>
                      <a:pt x="149" y="29"/>
                      <a:pt x="149" y="21"/>
                    </a:cubicBezTo>
                    <a:lnTo>
                      <a:pt x="141" y="15"/>
                    </a:lnTo>
                    <a:lnTo>
                      <a:pt x="142" y="10"/>
                    </a:lnTo>
                    <a:cubicBezTo>
                      <a:pt x="131" y="2"/>
                      <a:pt x="139" y="5"/>
                      <a:pt x="128" y="0"/>
                    </a:cubicBezTo>
                    <a:lnTo>
                      <a:pt x="123" y="4"/>
                    </a:lnTo>
                    <a:lnTo>
                      <a:pt x="123" y="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6" name="Freeform 163">
                <a:extLst>
                  <a:ext uri="{FF2B5EF4-FFF2-40B4-BE49-F238E27FC236}">
                    <a16:creationId xmlns:a16="http://schemas.microsoft.com/office/drawing/2014/main" xmlns="" id="{F4CAEC01-1AE8-4D3E-AE14-847684619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2002"/>
                <a:ext cx="61" cy="37"/>
              </a:xfrm>
              <a:custGeom>
                <a:avLst/>
                <a:gdLst>
                  <a:gd name="T0" fmla="*/ 29 w 147"/>
                  <a:gd name="T1" fmla="*/ 23 h 84"/>
                  <a:gd name="T2" fmla="*/ 29 w 147"/>
                  <a:gd name="T3" fmla="*/ 23 h 84"/>
                  <a:gd name="T4" fmla="*/ 21 w 147"/>
                  <a:gd name="T5" fmla="*/ 26 h 84"/>
                  <a:gd name="T6" fmla="*/ 0 w 147"/>
                  <a:gd name="T7" fmla="*/ 39 h 84"/>
                  <a:gd name="T8" fmla="*/ 59 w 147"/>
                  <a:gd name="T9" fmla="*/ 84 h 84"/>
                  <a:gd name="T10" fmla="*/ 112 w 147"/>
                  <a:gd name="T11" fmla="*/ 70 h 84"/>
                  <a:gd name="T12" fmla="*/ 140 w 147"/>
                  <a:gd name="T13" fmla="*/ 32 h 84"/>
                  <a:gd name="T14" fmla="*/ 102 w 147"/>
                  <a:gd name="T15" fmla="*/ 28 h 84"/>
                  <a:gd name="T16" fmla="*/ 68 w 147"/>
                  <a:gd name="T17" fmla="*/ 7 h 84"/>
                  <a:gd name="T18" fmla="*/ 56 w 147"/>
                  <a:gd name="T19" fmla="*/ 0 h 84"/>
                  <a:gd name="T20" fmla="*/ 50 w 147"/>
                  <a:gd name="T21" fmla="*/ 7 h 84"/>
                  <a:gd name="T22" fmla="*/ 40 w 147"/>
                  <a:gd name="T23" fmla="*/ 2 h 84"/>
                  <a:gd name="T24" fmla="*/ 29 w 147"/>
                  <a:gd name="T25" fmla="*/ 2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84">
                    <a:moveTo>
                      <a:pt x="29" y="23"/>
                    </a:moveTo>
                    <a:lnTo>
                      <a:pt x="29" y="23"/>
                    </a:lnTo>
                    <a:lnTo>
                      <a:pt x="21" y="26"/>
                    </a:lnTo>
                    <a:cubicBezTo>
                      <a:pt x="21" y="26"/>
                      <a:pt x="14" y="39"/>
                      <a:pt x="0" y="39"/>
                    </a:cubicBezTo>
                    <a:cubicBezTo>
                      <a:pt x="24" y="59"/>
                      <a:pt x="52" y="80"/>
                      <a:pt x="59" y="84"/>
                    </a:cubicBezTo>
                    <a:cubicBezTo>
                      <a:pt x="101" y="66"/>
                      <a:pt x="85" y="59"/>
                      <a:pt x="112" y="70"/>
                    </a:cubicBezTo>
                    <a:cubicBezTo>
                      <a:pt x="126" y="59"/>
                      <a:pt x="135" y="47"/>
                      <a:pt x="140" y="32"/>
                    </a:cubicBezTo>
                    <a:cubicBezTo>
                      <a:pt x="134" y="29"/>
                      <a:pt x="147" y="28"/>
                      <a:pt x="102" y="28"/>
                    </a:cubicBezTo>
                    <a:cubicBezTo>
                      <a:pt x="83" y="3"/>
                      <a:pt x="87" y="20"/>
                      <a:pt x="68" y="7"/>
                    </a:cubicBezTo>
                    <a:cubicBezTo>
                      <a:pt x="63" y="4"/>
                      <a:pt x="70" y="6"/>
                      <a:pt x="56" y="0"/>
                    </a:cubicBezTo>
                    <a:lnTo>
                      <a:pt x="50" y="7"/>
                    </a:lnTo>
                    <a:lnTo>
                      <a:pt x="40" y="2"/>
                    </a:lnTo>
                    <a:cubicBezTo>
                      <a:pt x="35" y="6"/>
                      <a:pt x="36" y="18"/>
                      <a:pt x="29" y="23"/>
                    </a:cubicBezTo>
                    <a:close/>
                  </a:path>
                </a:pathLst>
              </a:custGeom>
              <a:solidFill>
                <a:srgbClr val="A598C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7" name="Freeform 164">
                <a:extLst>
                  <a:ext uri="{FF2B5EF4-FFF2-40B4-BE49-F238E27FC236}">
                    <a16:creationId xmlns:a16="http://schemas.microsoft.com/office/drawing/2014/main" xmlns="" id="{8B85357B-DD74-44CB-825D-D88AA6ECB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2" y="2002"/>
                <a:ext cx="61" cy="37"/>
              </a:xfrm>
              <a:custGeom>
                <a:avLst/>
                <a:gdLst>
                  <a:gd name="T0" fmla="*/ 29 w 147"/>
                  <a:gd name="T1" fmla="*/ 23 h 84"/>
                  <a:gd name="T2" fmla="*/ 29 w 147"/>
                  <a:gd name="T3" fmla="*/ 23 h 84"/>
                  <a:gd name="T4" fmla="*/ 21 w 147"/>
                  <a:gd name="T5" fmla="*/ 26 h 84"/>
                  <a:gd name="T6" fmla="*/ 0 w 147"/>
                  <a:gd name="T7" fmla="*/ 39 h 84"/>
                  <a:gd name="T8" fmla="*/ 59 w 147"/>
                  <a:gd name="T9" fmla="*/ 84 h 84"/>
                  <a:gd name="T10" fmla="*/ 112 w 147"/>
                  <a:gd name="T11" fmla="*/ 70 h 84"/>
                  <a:gd name="T12" fmla="*/ 140 w 147"/>
                  <a:gd name="T13" fmla="*/ 32 h 84"/>
                  <a:gd name="T14" fmla="*/ 102 w 147"/>
                  <a:gd name="T15" fmla="*/ 28 h 84"/>
                  <a:gd name="T16" fmla="*/ 68 w 147"/>
                  <a:gd name="T17" fmla="*/ 7 h 84"/>
                  <a:gd name="T18" fmla="*/ 56 w 147"/>
                  <a:gd name="T19" fmla="*/ 0 h 84"/>
                  <a:gd name="T20" fmla="*/ 50 w 147"/>
                  <a:gd name="T21" fmla="*/ 7 h 84"/>
                  <a:gd name="T22" fmla="*/ 40 w 147"/>
                  <a:gd name="T23" fmla="*/ 2 h 84"/>
                  <a:gd name="T24" fmla="*/ 29 w 147"/>
                  <a:gd name="T25" fmla="*/ 23 h 84"/>
                  <a:gd name="T26" fmla="*/ 29 w 147"/>
                  <a:gd name="T27" fmla="*/ 2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7" h="84">
                    <a:moveTo>
                      <a:pt x="29" y="23"/>
                    </a:moveTo>
                    <a:lnTo>
                      <a:pt x="29" y="23"/>
                    </a:lnTo>
                    <a:lnTo>
                      <a:pt x="21" y="26"/>
                    </a:lnTo>
                    <a:cubicBezTo>
                      <a:pt x="21" y="26"/>
                      <a:pt x="14" y="39"/>
                      <a:pt x="0" y="39"/>
                    </a:cubicBezTo>
                    <a:cubicBezTo>
                      <a:pt x="24" y="59"/>
                      <a:pt x="52" y="80"/>
                      <a:pt x="59" y="84"/>
                    </a:cubicBezTo>
                    <a:cubicBezTo>
                      <a:pt x="101" y="66"/>
                      <a:pt x="85" y="59"/>
                      <a:pt x="112" y="70"/>
                    </a:cubicBezTo>
                    <a:cubicBezTo>
                      <a:pt x="126" y="59"/>
                      <a:pt x="135" y="47"/>
                      <a:pt x="140" y="32"/>
                    </a:cubicBezTo>
                    <a:cubicBezTo>
                      <a:pt x="134" y="29"/>
                      <a:pt x="147" y="28"/>
                      <a:pt x="102" y="28"/>
                    </a:cubicBezTo>
                    <a:cubicBezTo>
                      <a:pt x="83" y="3"/>
                      <a:pt x="87" y="20"/>
                      <a:pt x="68" y="7"/>
                    </a:cubicBezTo>
                    <a:cubicBezTo>
                      <a:pt x="63" y="4"/>
                      <a:pt x="70" y="6"/>
                      <a:pt x="56" y="0"/>
                    </a:cubicBezTo>
                    <a:lnTo>
                      <a:pt x="50" y="7"/>
                    </a:lnTo>
                    <a:lnTo>
                      <a:pt x="40" y="2"/>
                    </a:lnTo>
                    <a:cubicBezTo>
                      <a:pt x="35" y="6"/>
                      <a:pt x="36" y="18"/>
                      <a:pt x="29" y="23"/>
                    </a:cubicBezTo>
                    <a:lnTo>
                      <a:pt x="29" y="2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8" name="Freeform 165">
                <a:extLst>
                  <a:ext uri="{FF2B5EF4-FFF2-40B4-BE49-F238E27FC236}">
                    <a16:creationId xmlns:a16="http://schemas.microsoft.com/office/drawing/2014/main" xmlns="" id="{62F02508-6E1B-49DC-9E73-FABFA0FCD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1885"/>
                <a:ext cx="160" cy="154"/>
              </a:xfrm>
              <a:custGeom>
                <a:avLst/>
                <a:gdLst>
                  <a:gd name="T0" fmla="*/ 1 w 389"/>
                  <a:gd name="T1" fmla="*/ 163 h 345"/>
                  <a:gd name="T2" fmla="*/ 1 w 389"/>
                  <a:gd name="T3" fmla="*/ 163 h 345"/>
                  <a:gd name="T4" fmla="*/ 17 w 389"/>
                  <a:gd name="T5" fmla="*/ 187 h 345"/>
                  <a:gd name="T6" fmla="*/ 75 w 389"/>
                  <a:gd name="T7" fmla="*/ 230 h 345"/>
                  <a:gd name="T8" fmla="*/ 102 w 389"/>
                  <a:gd name="T9" fmla="*/ 212 h 345"/>
                  <a:gd name="T10" fmla="*/ 89 w 389"/>
                  <a:gd name="T11" fmla="*/ 303 h 345"/>
                  <a:gd name="T12" fmla="*/ 94 w 389"/>
                  <a:gd name="T13" fmla="*/ 322 h 345"/>
                  <a:gd name="T14" fmla="*/ 119 w 389"/>
                  <a:gd name="T15" fmla="*/ 288 h 345"/>
                  <a:gd name="T16" fmla="*/ 191 w 389"/>
                  <a:gd name="T17" fmla="*/ 265 h 345"/>
                  <a:gd name="T18" fmla="*/ 286 w 389"/>
                  <a:gd name="T19" fmla="*/ 345 h 345"/>
                  <a:gd name="T20" fmla="*/ 339 w 389"/>
                  <a:gd name="T21" fmla="*/ 331 h 345"/>
                  <a:gd name="T22" fmla="*/ 371 w 389"/>
                  <a:gd name="T23" fmla="*/ 276 h 345"/>
                  <a:gd name="T24" fmla="*/ 385 w 389"/>
                  <a:gd name="T25" fmla="*/ 267 h 345"/>
                  <a:gd name="T26" fmla="*/ 352 w 389"/>
                  <a:gd name="T27" fmla="*/ 187 h 345"/>
                  <a:gd name="T28" fmla="*/ 329 w 389"/>
                  <a:gd name="T29" fmla="*/ 187 h 345"/>
                  <a:gd name="T30" fmla="*/ 317 w 389"/>
                  <a:gd name="T31" fmla="*/ 174 h 345"/>
                  <a:gd name="T32" fmla="*/ 322 w 389"/>
                  <a:gd name="T33" fmla="*/ 154 h 345"/>
                  <a:gd name="T34" fmla="*/ 304 w 389"/>
                  <a:gd name="T35" fmla="*/ 142 h 345"/>
                  <a:gd name="T36" fmla="*/ 318 w 389"/>
                  <a:gd name="T37" fmla="*/ 110 h 345"/>
                  <a:gd name="T38" fmla="*/ 380 w 389"/>
                  <a:gd name="T39" fmla="*/ 42 h 345"/>
                  <a:gd name="T40" fmla="*/ 363 w 389"/>
                  <a:gd name="T41" fmla="*/ 22 h 345"/>
                  <a:gd name="T42" fmla="*/ 236 w 389"/>
                  <a:gd name="T43" fmla="*/ 8 h 345"/>
                  <a:gd name="T44" fmla="*/ 172 w 389"/>
                  <a:gd name="T45" fmla="*/ 4 h 345"/>
                  <a:gd name="T46" fmla="*/ 158 w 389"/>
                  <a:gd name="T47" fmla="*/ 31 h 345"/>
                  <a:gd name="T48" fmla="*/ 40 w 389"/>
                  <a:gd name="T49" fmla="*/ 69 h 345"/>
                  <a:gd name="T50" fmla="*/ 0 w 389"/>
                  <a:gd name="T51" fmla="*/ 164 h 345"/>
                  <a:gd name="T52" fmla="*/ 1 w 389"/>
                  <a:gd name="T53" fmla="*/ 163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89" h="345">
                    <a:moveTo>
                      <a:pt x="1" y="163"/>
                    </a:moveTo>
                    <a:lnTo>
                      <a:pt x="1" y="163"/>
                    </a:lnTo>
                    <a:cubicBezTo>
                      <a:pt x="7" y="160"/>
                      <a:pt x="9" y="186"/>
                      <a:pt x="17" y="187"/>
                    </a:cubicBezTo>
                    <a:cubicBezTo>
                      <a:pt x="17" y="214"/>
                      <a:pt x="55" y="246"/>
                      <a:pt x="75" y="230"/>
                    </a:cubicBezTo>
                    <a:lnTo>
                      <a:pt x="102" y="212"/>
                    </a:lnTo>
                    <a:cubicBezTo>
                      <a:pt x="118" y="244"/>
                      <a:pt x="84" y="270"/>
                      <a:pt x="89" y="303"/>
                    </a:cubicBezTo>
                    <a:cubicBezTo>
                      <a:pt x="90" y="305"/>
                      <a:pt x="92" y="312"/>
                      <a:pt x="94" y="322"/>
                    </a:cubicBezTo>
                    <a:cubicBezTo>
                      <a:pt x="121" y="297"/>
                      <a:pt x="115" y="307"/>
                      <a:pt x="119" y="288"/>
                    </a:cubicBezTo>
                    <a:cubicBezTo>
                      <a:pt x="160" y="269"/>
                      <a:pt x="166" y="257"/>
                      <a:pt x="191" y="265"/>
                    </a:cubicBezTo>
                    <a:cubicBezTo>
                      <a:pt x="200" y="283"/>
                      <a:pt x="275" y="338"/>
                      <a:pt x="286" y="345"/>
                    </a:cubicBezTo>
                    <a:cubicBezTo>
                      <a:pt x="328" y="327"/>
                      <a:pt x="312" y="320"/>
                      <a:pt x="339" y="331"/>
                    </a:cubicBezTo>
                    <a:cubicBezTo>
                      <a:pt x="358" y="316"/>
                      <a:pt x="367" y="300"/>
                      <a:pt x="371" y="276"/>
                    </a:cubicBezTo>
                    <a:lnTo>
                      <a:pt x="385" y="267"/>
                    </a:lnTo>
                    <a:cubicBezTo>
                      <a:pt x="362" y="242"/>
                      <a:pt x="352" y="222"/>
                      <a:pt x="352" y="187"/>
                    </a:cubicBezTo>
                    <a:lnTo>
                      <a:pt x="329" y="187"/>
                    </a:lnTo>
                    <a:lnTo>
                      <a:pt x="317" y="174"/>
                    </a:lnTo>
                    <a:lnTo>
                      <a:pt x="322" y="154"/>
                    </a:lnTo>
                    <a:lnTo>
                      <a:pt x="304" y="142"/>
                    </a:lnTo>
                    <a:lnTo>
                      <a:pt x="318" y="110"/>
                    </a:lnTo>
                    <a:cubicBezTo>
                      <a:pt x="340" y="110"/>
                      <a:pt x="389" y="68"/>
                      <a:pt x="380" y="42"/>
                    </a:cubicBezTo>
                    <a:lnTo>
                      <a:pt x="363" y="22"/>
                    </a:lnTo>
                    <a:cubicBezTo>
                      <a:pt x="247" y="1"/>
                      <a:pt x="317" y="42"/>
                      <a:pt x="236" y="8"/>
                    </a:cubicBezTo>
                    <a:cubicBezTo>
                      <a:pt x="218" y="0"/>
                      <a:pt x="190" y="4"/>
                      <a:pt x="172" y="4"/>
                    </a:cubicBezTo>
                    <a:cubicBezTo>
                      <a:pt x="165" y="13"/>
                      <a:pt x="161" y="21"/>
                      <a:pt x="158" y="31"/>
                    </a:cubicBezTo>
                    <a:cubicBezTo>
                      <a:pt x="99" y="31"/>
                      <a:pt x="89" y="36"/>
                      <a:pt x="40" y="69"/>
                    </a:cubicBezTo>
                    <a:cubicBezTo>
                      <a:pt x="0" y="96"/>
                      <a:pt x="22" y="117"/>
                      <a:pt x="0" y="164"/>
                    </a:cubicBezTo>
                    <a:cubicBezTo>
                      <a:pt x="0" y="164"/>
                      <a:pt x="1" y="164"/>
                      <a:pt x="1" y="163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89" name="Freeform 166">
                <a:extLst>
                  <a:ext uri="{FF2B5EF4-FFF2-40B4-BE49-F238E27FC236}">
                    <a16:creationId xmlns:a16="http://schemas.microsoft.com/office/drawing/2014/main" xmlns="" id="{F288E8B3-5C6A-446C-973B-B91F07C0A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932"/>
                <a:ext cx="0" cy="1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2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0" name="Freeform 167">
                <a:extLst>
                  <a:ext uri="{FF2B5EF4-FFF2-40B4-BE49-F238E27FC236}">
                    <a16:creationId xmlns:a16="http://schemas.microsoft.com/office/drawing/2014/main" xmlns="" id="{EF1A0D88-4485-4AF8-B3E6-5CD6B64CC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886"/>
                <a:ext cx="109" cy="47"/>
              </a:xfrm>
              <a:custGeom>
                <a:avLst/>
                <a:gdLst>
                  <a:gd name="T0" fmla="*/ 200 w 264"/>
                  <a:gd name="T1" fmla="*/ 1 h 105"/>
                  <a:gd name="T2" fmla="*/ 200 w 264"/>
                  <a:gd name="T3" fmla="*/ 1 h 105"/>
                  <a:gd name="T4" fmla="*/ 264 w 264"/>
                  <a:gd name="T5" fmla="*/ 105 h 105"/>
                  <a:gd name="T6" fmla="*/ 0 w 264"/>
                  <a:gd name="T7" fmla="*/ 105 h 105"/>
                  <a:gd name="T8" fmla="*/ 23 w 264"/>
                  <a:gd name="T9" fmla="*/ 68 h 105"/>
                  <a:gd name="T10" fmla="*/ 25 w 264"/>
                  <a:gd name="T11" fmla="*/ 66 h 105"/>
                  <a:gd name="T12" fmla="*/ 143 w 264"/>
                  <a:gd name="T13" fmla="*/ 28 h 105"/>
                  <a:gd name="T14" fmla="*/ 157 w 264"/>
                  <a:gd name="T15" fmla="*/ 1 h 105"/>
                  <a:gd name="T16" fmla="*/ 200 w 264"/>
                  <a:gd name="T17" fmla="*/ 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4" h="105">
                    <a:moveTo>
                      <a:pt x="200" y="1"/>
                    </a:moveTo>
                    <a:lnTo>
                      <a:pt x="200" y="1"/>
                    </a:lnTo>
                    <a:lnTo>
                      <a:pt x="264" y="105"/>
                    </a:lnTo>
                    <a:lnTo>
                      <a:pt x="0" y="105"/>
                    </a:lnTo>
                    <a:lnTo>
                      <a:pt x="23" y="68"/>
                    </a:lnTo>
                    <a:cubicBezTo>
                      <a:pt x="23" y="67"/>
                      <a:pt x="24" y="66"/>
                      <a:pt x="25" y="66"/>
                    </a:cubicBezTo>
                    <a:cubicBezTo>
                      <a:pt x="74" y="33"/>
                      <a:pt x="84" y="28"/>
                      <a:pt x="143" y="28"/>
                    </a:cubicBezTo>
                    <a:cubicBezTo>
                      <a:pt x="146" y="18"/>
                      <a:pt x="150" y="10"/>
                      <a:pt x="157" y="1"/>
                    </a:cubicBezTo>
                    <a:cubicBezTo>
                      <a:pt x="169" y="1"/>
                      <a:pt x="185" y="0"/>
                      <a:pt x="200" y="1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1" name="Freeform 168">
                <a:extLst>
                  <a:ext uri="{FF2B5EF4-FFF2-40B4-BE49-F238E27FC236}">
                    <a16:creationId xmlns:a16="http://schemas.microsoft.com/office/drawing/2014/main" xmlns="" id="{FD6A9CF4-A6BE-4891-84BE-A9AC5158F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1893"/>
                <a:ext cx="44" cy="40"/>
              </a:xfrm>
              <a:custGeom>
                <a:avLst/>
                <a:gdLst>
                  <a:gd name="T0" fmla="*/ 49 w 109"/>
                  <a:gd name="T1" fmla="*/ 90 h 90"/>
                  <a:gd name="T2" fmla="*/ 49 w 109"/>
                  <a:gd name="T3" fmla="*/ 90 h 90"/>
                  <a:gd name="T4" fmla="*/ 0 w 109"/>
                  <a:gd name="T5" fmla="*/ 90 h 90"/>
                  <a:gd name="T6" fmla="*/ 56 w 109"/>
                  <a:gd name="T7" fmla="*/ 0 h 90"/>
                  <a:gd name="T8" fmla="*/ 84 w 109"/>
                  <a:gd name="T9" fmla="*/ 4 h 90"/>
                  <a:gd name="T10" fmla="*/ 101 w 109"/>
                  <a:gd name="T11" fmla="*/ 24 h 90"/>
                  <a:gd name="T12" fmla="*/ 49 w 109"/>
                  <a:gd name="T1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" h="90">
                    <a:moveTo>
                      <a:pt x="49" y="90"/>
                    </a:moveTo>
                    <a:lnTo>
                      <a:pt x="49" y="90"/>
                    </a:lnTo>
                    <a:lnTo>
                      <a:pt x="0" y="90"/>
                    </a:lnTo>
                    <a:lnTo>
                      <a:pt x="56" y="0"/>
                    </a:lnTo>
                    <a:cubicBezTo>
                      <a:pt x="64" y="1"/>
                      <a:pt x="73" y="2"/>
                      <a:pt x="84" y="4"/>
                    </a:cubicBezTo>
                    <a:lnTo>
                      <a:pt x="101" y="24"/>
                    </a:lnTo>
                    <a:cubicBezTo>
                      <a:pt x="109" y="47"/>
                      <a:pt x="73" y="81"/>
                      <a:pt x="49" y="90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2" name="Freeform 169">
                <a:extLst>
                  <a:ext uri="{FF2B5EF4-FFF2-40B4-BE49-F238E27FC236}">
                    <a16:creationId xmlns:a16="http://schemas.microsoft.com/office/drawing/2014/main" xmlns="" id="{A6361474-1141-49FA-AFAA-3E42C04A5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" y="1887"/>
                <a:ext cx="50" cy="46"/>
              </a:xfrm>
              <a:custGeom>
                <a:avLst/>
                <a:gdLst>
                  <a:gd name="T0" fmla="*/ 120 w 120"/>
                  <a:gd name="T1" fmla="*/ 14 h 104"/>
                  <a:gd name="T2" fmla="*/ 120 w 120"/>
                  <a:gd name="T3" fmla="*/ 14 h 104"/>
                  <a:gd name="T4" fmla="*/ 64 w 120"/>
                  <a:gd name="T5" fmla="*/ 104 h 104"/>
                  <a:gd name="T6" fmla="*/ 0 w 120"/>
                  <a:gd name="T7" fmla="*/ 0 h 104"/>
                  <a:gd name="T8" fmla="*/ 21 w 120"/>
                  <a:gd name="T9" fmla="*/ 4 h 104"/>
                  <a:gd name="T10" fmla="*/ 120 w 120"/>
                  <a:gd name="T11" fmla="*/ 1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04">
                    <a:moveTo>
                      <a:pt x="120" y="14"/>
                    </a:moveTo>
                    <a:lnTo>
                      <a:pt x="120" y="14"/>
                    </a:lnTo>
                    <a:lnTo>
                      <a:pt x="64" y="104"/>
                    </a:lnTo>
                    <a:lnTo>
                      <a:pt x="0" y="0"/>
                    </a:lnTo>
                    <a:cubicBezTo>
                      <a:pt x="8" y="0"/>
                      <a:pt x="15" y="1"/>
                      <a:pt x="21" y="4"/>
                    </a:cubicBezTo>
                    <a:cubicBezTo>
                      <a:pt x="94" y="35"/>
                      <a:pt x="44" y="4"/>
                      <a:pt x="120" y="14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3" name="Freeform 170">
                <a:extLst>
                  <a:ext uri="{FF2B5EF4-FFF2-40B4-BE49-F238E27FC236}">
                    <a16:creationId xmlns:a16="http://schemas.microsoft.com/office/drawing/2014/main" xmlns="" id="{EF107643-878B-405D-BDB3-7B502C8D6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4" y="1933"/>
                <a:ext cx="1" cy="1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2 w 2"/>
                  <a:gd name="T5" fmla="*/ 0 h 2"/>
                  <a:gd name="T6" fmla="*/ 0 w 2"/>
                  <a:gd name="T7" fmla="*/ 2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4" name="Freeform 171">
                <a:extLst>
                  <a:ext uri="{FF2B5EF4-FFF2-40B4-BE49-F238E27FC236}">
                    <a16:creationId xmlns:a16="http://schemas.microsoft.com/office/drawing/2014/main" xmlns="" id="{9933BD01-D54E-4041-9F7E-B7AC9FD0C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1933"/>
                <a:ext cx="109" cy="80"/>
              </a:xfrm>
              <a:custGeom>
                <a:avLst/>
                <a:gdLst>
                  <a:gd name="T0" fmla="*/ 110 w 264"/>
                  <a:gd name="T1" fmla="*/ 177 h 177"/>
                  <a:gd name="T2" fmla="*/ 110 w 264"/>
                  <a:gd name="T3" fmla="*/ 177 h 177"/>
                  <a:gd name="T4" fmla="*/ 87 w 264"/>
                  <a:gd name="T5" fmla="*/ 141 h 177"/>
                  <a:gd name="T6" fmla="*/ 87 w 264"/>
                  <a:gd name="T7" fmla="*/ 104 h 177"/>
                  <a:gd name="T8" fmla="*/ 71 w 264"/>
                  <a:gd name="T9" fmla="*/ 114 h 177"/>
                  <a:gd name="T10" fmla="*/ 0 w 264"/>
                  <a:gd name="T11" fmla="*/ 0 h 177"/>
                  <a:gd name="T12" fmla="*/ 264 w 264"/>
                  <a:gd name="T13" fmla="*/ 0 h 177"/>
                  <a:gd name="T14" fmla="*/ 168 w 264"/>
                  <a:gd name="T15" fmla="*/ 155 h 177"/>
                  <a:gd name="T16" fmla="*/ 110 w 264"/>
                  <a:gd name="T17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4" h="177">
                    <a:moveTo>
                      <a:pt x="110" y="177"/>
                    </a:moveTo>
                    <a:lnTo>
                      <a:pt x="110" y="177"/>
                    </a:lnTo>
                    <a:lnTo>
                      <a:pt x="87" y="141"/>
                    </a:lnTo>
                    <a:cubicBezTo>
                      <a:pt x="91" y="129"/>
                      <a:pt x="93" y="117"/>
                      <a:pt x="87" y="104"/>
                    </a:cubicBezTo>
                    <a:lnTo>
                      <a:pt x="71" y="114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168" y="155"/>
                    </a:lnTo>
                    <a:cubicBezTo>
                      <a:pt x="150" y="152"/>
                      <a:pt x="141" y="162"/>
                      <a:pt x="110" y="177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5" name="Freeform 172">
                <a:extLst>
                  <a:ext uri="{FF2B5EF4-FFF2-40B4-BE49-F238E27FC236}">
                    <a16:creationId xmlns:a16="http://schemas.microsoft.com/office/drawing/2014/main" xmlns="" id="{DB9770E3-D12E-4347-868E-59344C43B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2028"/>
                <a:ext cx="40" cy="11"/>
              </a:xfrm>
              <a:custGeom>
                <a:avLst/>
                <a:gdLst>
                  <a:gd name="T0" fmla="*/ 0 w 97"/>
                  <a:gd name="T1" fmla="*/ 1 h 25"/>
                  <a:gd name="T2" fmla="*/ 0 w 97"/>
                  <a:gd name="T3" fmla="*/ 1 h 25"/>
                  <a:gd name="T4" fmla="*/ 26 w 97"/>
                  <a:gd name="T5" fmla="*/ 1 h 25"/>
                  <a:gd name="T6" fmla="*/ 97 w 97"/>
                  <a:gd name="T7" fmla="*/ 1 h 25"/>
                  <a:gd name="T8" fmla="*/ 86 w 97"/>
                  <a:gd name="T9" fmla="*/ 11 h 25"/>
                  <a:gd name="T10" fmla="*/ 33 w 97"/>
                  <a:gd name="T11" fmla="*/ 25 h 25"/>
                  <a:gd name="T12" fmla="*/ 0 w 97"/>
                  <a:gd name="T13" fmla="*/ 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25">
                    <a:moveTo>
                      <a:pt x="0" y="1"/>
                    </a:moveTo>
                    <a:lnTo>
                      <a:pt x="0" y="1"/>
                    </a:lnTo>
                    <a:lnTo>
                      <a:pt x="26" y="1"/>
                    </a:lnTo>
                    <a:lnTo>
                      <a:pt x="97" y="1"/>
                    </a:lnTo>
                    <a:cubicBezTo>
                      <a:pt x="94" y="4"/>
                      <a:pt x="90" y="8"/>
                      <a:pt x="86" y="11"/>
                    </a:cubicBezTo>
                    <a:cubicBezTo>
                      <a:pt x="59" y="0"/>
                      <a:pt x="75" y="7"/>
                      <a:pt x="33" y="25"/>
                    </a:cubicBezTo>
                    <a:cubicBezTo>
                      <a:pt x="29" y="22"/>
                      <a:pt x="15" y="13"/>
                      <a:pt x="0" y="1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6" name="Freeform 173">
                <a:extLst>
                  <a:ext uri="{FF2B5EF4-FFF2-40B4-BE49-F238E27FC236}">
                    <a16:creationId xmlns:a16="http://schemas.microsoft.com/office/drawing/2014/main" xmlns="" id="{2315D56F-44AB-4BFC-8E13-CD471856A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1933"/>
                <a:ext cx="81" cy="96"/>
              </a:xfrm>
              <a:custGeom>
                <a:avLst/>
                <a:gdLst>
                  <a:gd name="T0" fmla="*/ 167 w 197"/>
                  <a:gd name="T1" fmla="*/ 213 h 213"/>
                  <a:gd name="T2" fmla="*/ 167 w 197"/>
                  <a:gd name="T3" fmla="*/ 213 h 213"/>
                  <a:gd name="T4" fmla="*/ 96 w 197"/>
                  <a:gd name="T5" fmla="*/ 213 h 213"/>
                  <a:gd name="T6" fmla="*/ 70 w 197"/>
                  <a:gd name="T7" fmla="*/ 213 h 213"/>
                  <a:gd name="T8" fmla="*/ 8 w 197"/>
                  <a:gd name="T9" fmla="*/ 157 h 213"/>
                  <a:gd name="T10" fmla="*/ 0 w 197"/>
                  <a:gd name="T11" fmla="*/ 155 h 213"/>
                  <a:gd name="T12" fmla="*/ 96 w 197"/>
                  <a:gd name="T13" fmla="*/ 0 h 213"/>
                  <a:gd name="T14" fmla="*/ 135 w 197"/>
                  <a:gd name="T15" fmla="*/ 62 h 213"/>
                  <a:gd name="T16" fmla="*/ 134 w 197"/>
                  <a:gd name="T17" fmla="*/ 66 h 213"/>
                  <a:gd name="T18" fmla="*/ 144 w 197"/>
                  <a:gd name="T19" fmla="*/ 77 h 213"/>
                  <a:gd name="T20" fmla="*/ 197 w 197"/>
                  <a:gd name="T21" fmla="*/ 162 h 213"/>
                  <a:gd name="T22" fmla="*/ 188 w 197"/>
                  <a:gd name="T23" fmla="*/ 168 h 213"/>
                  <a:gd name="T24" fmla="*/ 167 w 197"/>
                  <a:gd name="T2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7" h="213">
                    <a:moveTo>
                      <a:pt x="167" y="213"/>
                    </a:moveTo>
                    <a:lnTo>
                      <a:pt x="167" y="213"/>
                    </a:lnTo>
                    <a:lnTo>
                      <a:pt x="96" y="213"/>
                    </a:lnTo>
                    <a:lnTo>
                      <a:pt x="70" y="213"/>
                    </a:lnTo>
                    <a:cubicBezTo>
                      <a:pt x="44" y="193"/>
                      <a:pt x="13" y="168"/>
                      <a:pt x="8" y="157"/>
                    </a:cubicBezTo>
                    <a:cubicBezTo>
                      <a:pt x="5" y="156"/>
                      <a:pt x="2" y="155"/>
                      <a:pt x="0" y="155"/>
                    </a:cubicBezTo>
                    <a:lnTo>
                      <a:pt x="96" y="0"/>
                    </a:lnTo>
                    <a:lnTo>
                      <a:pt x="135" y="62"/>
                    </a:lnTo>
                    <a:lnTo>
                      <a:pt x="134" y="66"/>
                    </a:lnTo>
                    <a:lnTo>
                      <a:pt x="144" y="77"/>
                    </a:lnTo>
                    <a:lnTo>
                      <a:pt x="197" y="162"/>
                    </a:lnTo>
                    <a:lnTo>
                      <a:pt x="188" y="168"/>
                    </a:lnTo>
                    <a:cubicBezTo>
                      <a:pt x="185" y="186"/>
                      <a:pt x="178" y="200"/>
                      <a:pt x="167" y="21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7" name="Freeform 174">
                <a:extLst>
                  <a:ext uri="{FF2B5EF4-FFF2-40B4-BE49-F238E27FC236}">
                    <a16:creationId xmlns:a16="http://schemas.microsoft.com/office/drawing/2014/main" xmlns="" id="{B193C315-11AF-4267-B020-AC9DBBB12A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4" y="1933"/>
                <a:ext cx="43" cy="73"/>
              </a:xfrm>
              <a:custGeom>
                <a:avLst/>
                <a:gdLst>
                  <a:gd name="T0" fmla="*/ 39 w 106"/>
                  <a:gd name="T1" fmla="*/ 62 h 162"/>
                  <a:gd name="T2" fmla="*/ 39 w 106"/>
                  <a:gd name="T3" fmla="*/ 62 h 162"/>
                  <a:gd name="T4" fmla="*/ 0 w 106"/>
                  <a:gd name="T5" fmla="*/ 0 h 162"/>
                  <a:gd name="T6" fmla="*/ 49 w 106"/>
                  <a:gd name="T7" fmla="*/ 0 h 162"/>
                  <a:gd name="T8" fmla="*/ 39 w 106"/>
                  <a:gd name="T9" fmla="*/ 2 h 162"/>
                  <a:gd name="T10" fmla="*/ 25 w 106"/>
                  <a:gd name="T11" fmla="*/ 34 h 162"/>
                  <a:gd name="T12" fmla="*/ 43 w 106"/>
                  <a:gd name="T13" fmla="*/ 46 h 162"/>
                  <a:gd name="T14" fmla="*/ 39 w 106"/>
                  <a:gd name="T15" fmla="*/ 62 h 162"/>
                  <a:gd name="T16" fmla="*/ 101 w 106"/>
                  <a:gd name="T17" fmla="*/ 162 h 162"/>
                  <a:gd name="T18" fmla="*/ 101 w 106"/>
                  <a:gd name="T19" fmla="*/ 162 h 162"/>
                  <a:gd name="T20" fmla="*/ 48 w 106"/>
                  <a:gd name="T21" fmla="*/ 77 h 162"/>
                  <a:gd name="T22" fmla="*/ 50 w 106"/>
                  <a:gd name="T23" fmla="*/ 79 h 162"/>
                  <a:gd name="T24" fmla="*/ 73 w 106"/>
                  <a:gd name="T25" fmla="*/ 79 h 162"/>
                  <a:gd name="T26" fmla="*/ 106 w 106"/>
                  <a:gd name="T27" fmla="*/ 159 h 162"/>
                  <a:gd name="T28" fmla="*/ 101 w 106"/>
                  <a:gd name="T29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6" h="162">
                    <a:moveTo>
                      <a:pt x="39" y="62"/>
                    </a:moveTo>
                    <a:lnTo>
                      <a:pt x="39" y="62"/>
                    </a:lnTo>
                    <a:lnTo>
                      <a:pt x="0" y="0"/>
                    </a:lnTo>
                    <a:lnTo>
                      <a:pt x="49" y="0"/>
                    </a:lnTo>
                    <a:cubicBezTo>
                      <a:pt x="46" y="1"/>
                      <a:pt x="42" y="2"/>
                      <a:pt x="39" y="2"/>
                    </a:cubicBezTo>
                    <a:lnTo>
                      <a:pt x="25" y="34"/>
                    </a:lnTo>
                    <a:lnTo>
                      <a:pt x="43" y="46"/>
                    </a:lnTo>
                    <a:lnTo>
                      <a:pt x="39" y="62"/>
                    </a:lnTo>
                    <a:close/>
                    <a:moveTo>
                      <a:pt x="101" y="162"/>
                    </a:moveTo>
                    <a:lnTo>
                      <a:pt x="101" y="162"/>
                    </a:lnTo>
                    <a:lnTo>
                      <a:pt x="48" y="77"/>
                    </a:lnTo>
                    <a:lnTo>
                      <a:pt x="50" y="79"/>
                    </a:lnTo>
                    <a:lnTo>
                      <a:pt x="73" y="79"/>
                    </a:lnTo>
                    <a:cubicBezTo>
                      <a:pt x="73" y="114"/>
                      <a:pt x="83" y="134"/>
                      <a:pt x="106" y="159"/>
                    </a:cubicBezTo>
                    <a:lnTo>
                      <a:pt x="101" y="162"/>
                    </a:ln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8" name="Freeform 175">
                <a:extLst>
                  <a:ext uri="{FF2B5EF4-FFF2-40B4-BE49-F238E27FC236}">
                    <a16:creationId xmlns:a16="http://schemas.microsoft.com/office/drawing/2014/main" xmlns="" id="{D7DEC263-1A6A-4443-ABAA-E88E7E898C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4" y="2003"/>
                <a:ext cx="127" cy="57"/>
              </a:xfrm>
              <a:custGeom>
                <a:avLst/>
                <a:gdLst>
                  <a:gd name="T0" fmla="*/ 209 w 307"/>
                  <a:gd name="T1" fmla="*/ 115 h 128"/>
                  <a:gd name="T2" fmla="*/ 209 w 307"/>
                  <a:gd name="T3" fmla="*/ 115 h 128"/>
                  <a:gd name="T4" fmla="*/ 215 w 307"/>
                  <a:gd name="T5" fmla="*/ 117 h 128"/>
                  <a:gd name="T6" fmla="*/ 228 w 307"/>
                  <a:gd name="T7" fmla="*/ 115 h 128"/>
                  <a:gd name="T8" fmla="*/ 232 w 307"/>
                  <a:gd name="T9" fmla="*/ 111 h 128"/>
                  <a:gd name="T10" fmla="*/ 245 w 307"/>
                  <a:gd name="T11" fmla="*/ 100 h 128"/>
                  <a:gd name="T12" fmla="*/ 242 w 307"/>
                  <a:gd name="T13" fmla="*/ 89 h 128"/>
                  <a:gd name="T14" fmla="*/ 238 w 307"/>
                  <a:gd name="T15" fmla="*/ 82 h 128"/>
                  <a:gd name="T16" fmla="*/ 231 w 307"/>
                  <a:gd name="T17" fmla="*/ 73 h 128"/>
                  <a:gd name="T18" fmla="*/ 233 w 307"/>
                  <a:gd name="T19" fmla="*/ 68 h 128"/>
                  <a:gd name="T20" fmla="*/ 245 w 307"/>
                  <a:gd name="T21" fmla="*/ 65 h 128"/>
                  <a:gd name="T22" fmla="*/ 246 w 307"/>
                  <a:gd name="T23" fmla="*/ 57 h 128"/>
                  <a:gd name="T24" fmla="*/ 255 w 307"/>
                  <a:gd name="T25" fmla="*/ 56 h 128"/>
                  <a:gd name="T26" fmla="*/ 269 w 307"/>
                  <a:gd name="T27" fmla="*/ 56 h 128"/>
                  <a:gd name="T28" fmla="*/ 273 w 307"/>
                  <a:gd name="T29" fmla="*/ 52 h 128"/>
                  <a:gd name="T30" fmla="*/ 278 w 307"/>
                  <a:gd name="T31" fmla="*/ 34 h 128"/>
                  <a:gd name="T32" fmla="*/ 283 w 307"/>
                  <a:gd name="T33" fmla="*/ 28 h 128"/>
                  <a:gd name="T34" fmla="*/ 284 w 307"/>
                  <a:gd name="T35" fmla="*/ 32 h 128"/>
                  <a:gd name="T36" fmla="*/ 294 w 307"/>
                  <a:gd name="T37" fmla="*/ 39 h 128"/>
                  <a:gd name="T38" fmla="*/ 300 w 307"/>
                  <a:gd name="T39" fmla="*/ 38 h 128"/>
                  <a:gd name="T40" fmla="*/ 307 w 307"/>
                  <a:gd name="T41" fmla="*/ 21 h 128"/>
                  <a:gd name="T42" fmla="*/ 298 w 307"/>
                  <a:gd name="T43" fmla="*/ 3 h 128"/>
                  <a:gd name="T44" fmla="*/ 282 w 307"/>
                  <a:gd name="T45" fmla="*/ 0 h 128"/>
                  <a:gd name="T46" fmla="*/ 227 w 307"/>
                  <a:gd name="T47" fmla="*/ 25 h 128"/>
                  <a:gd name="T48" fmla="*/ 202 w 307"/>
                  <a:gd name="T49" fmla="*/ 59 h 128"/>
                  <a:gd name="T50" fmla="*/ 209 w 307"/>
                  <a:gd name="T51" fmla="*/ 115 h 128"/>
                  <a:gd name="T52" fmla="*/ 0 w 307"/>
                  <a:gd name="T53" fmla="*/ 93 h 128"/>
                  <a:gd name="T54" fmla="*/ 0 w 307"/>
                  <a:gd name="T55" fmla="*/ 93 h 128"/>
                  <a:gd name="T56" fmla="*/ 11 w 307"/>
                  <a:gd name="T57" fmla="*/ 93 h 128"/>
                  <a:gd name="T58" fmla="*/ 32 w 307"/>
                  <a:gd name="T59" fmla="*/ 118 h 128"/>
                  <a:gd name="T60" fmla="*/ 35 w 307"/>
                  <a:gd name="T61" fmla="*/ 111 h 128"/>
                  <a:gd name="T62" fmla="*/ 47 w 307"/>
                  <a:gd name="T63" fmla="*/ 110 h 128"/>
                  <a:gd name="T64" fmla="*/ 54 w 307"/>
                  <a:gd name="T65" fmla="*/ 118 h 128"/>
                  <a:gd name="T66" fmla="*/ 65 w 307"/>
                  <a:gd name="T67" fmla="*/ 128 h 128"/>
                  <a:gd name="T68" fmla="*/ 79 w 307"/>
                  <a:gd name="T69" fmla="*/ 128 h 128"/>
                  <a:gd name="T70" fmla="*/ 88 w 307"/>
                  <a:gd name="T71" fmla="*/ 117 h 128"/>
                  <a:gd name="T72" fmla="*/ 88 w 307"/>
                  <a:gd name="T73" fmla="*/ 116 h 128"/>
                  <a:gd name="T74" fmla="*/ 77 w 307"/>
                  <a:gd name="T75" fmla="*/ 108 h 128"/>
                  <a:gd name="T76" fmla="*/ 75 w 307"/>
                  <a:gd name="T77" fmla="*/ 90 h 128"/>
                  <a:gd name="T78" fmla="*/ 0 w 307"/>
                  <a:gd name="T79" fmla="*/ 9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07" h="128">
                    <a:moveTo>
                      <a:pt x="209" y="115"/>
                    </a:moveTo>
                    <a:lnTo>
                      <a:pt x="209" y="115"/>
                    </a:lnTo>
                    <a:lnTo>
                      <a:pt x="215" y="117"/>
                    </a:lnTo>
                    <a:lnTo>
                      <a:pt x="228" y="115"/>
                    </a:lnTo>
                    <a:lnTo>
                      <a:pt x="232" y="111"/>
                    </a:lnTo>
                    <a:lnTo>
                      <a:pt x="245" y="100"/>
                    </a:lnTo>
                    <a:lnTo>
                      <a:pt x="242" y="89"/>
                    </a:lnTo>
                    <a:lnTo>
                      <a:pt x="238" y="82"/>
                    </a:lnTo>
                    <a:lnTo>
                      <a:pt x="231" y="73"/>
                    </a:lnTo>
                    <a:lnTo>
                      <a:pt x="233" y="68"/>
                    </a:lnTo>
                    <a:lnTo>
                      <a:pt x="245" y="65"/>
                    </a:lnTo>
                    <a:lnTo>
                      <a:pt x="246" y="57"/>
                    </a:lnTo>
                    <a:lnTo>
                      <a:pt x="255" y="56"/>
                    </a:lnTo>
                    <a:lnTo>
                      <a:pt x="269" y="56"/>
                    </a:lnTo>
                    <a:lnTo>
                      <a:pt x="273" y="52"/>
                    </a:lnTo>
                    <a:lnTo>
                      <a:pt x="278" y="34"/>
                    </a:lnTo>
                    <a:lnTo>
                      <a:pt x="283" y="28"/>
                    </a:lnTo>
                    <a:lnTo>
                      <a:pt x="284" y="32"/>
                    </a:lnTo>
                    <a:lnTo>
                      <a:pt x="294" y="39"/>
                    </a:lnTo>
                    <a:lnTo>
                      <a:pt x="300" y="38"/>
                    </a:lnTo>
                    <a:lnTo>
                      <a:pt x="307" y="21"/>
                    </a:lnTo>
                    <a:cubicBezTo>
                      <a:pt x="305" y="20"/>
                      <a:pt x="303" y="17"/>
                      <a:pt x="298" y="3"/>
                    </a:cubicBezTo>
                    <a:lnTo>
                      <a:pt x="282" y="0"/>
                    </a:lnTo>
                    <a:cubicBezTo>
                      <a:pt x="268" y="1"/>
                      <a:pt x="258" y="11"/>
                      <a:pt x="227" y="25"/>
                    </a:cubicBezTo>
                    <a:cubicBezTo>
                      <a:pt x="223" y="44"/>
                      <a:pt x="229" y="34"/>
                      <a:pt x="202" y="59"/>
                    </a:cubicBezTo>
                    <a:cubicBezTo>
                      <a:pt x="205" y="74"/>
                      <a:pt x="209" y="95"/>
                      <a:pt x="209" y="115"/>
                    </a:cubicBezTo>
                    <a:close/>
                    <a:moveTo>
                      <a:pt x="0" y="93"/>
                    </a:moveTo>
                    <a:lnTo>
                      <a:pt x="0" y="93"/>
                    </a:lnTo>
                    <a:cubicBezTo>
                      <a:pt x="4" y="92"/>
                      <a:pt x="7" y="91"/>
                      <a:pt x="11" y="93"/>
                    </a:cubicBezTo>
                    <a:cubicBezTo>
                      <a:pt x="13" y="97"/>
                      <a:pt x="29" y="115"/>
                      <a:pt x="32" y="118"/>
                    </a:cubicBezTo>
                    <a:lnTo>
                      <a:pt x="35" y="111"/>
                    </a:lnTo>
                    <a:lnTo>
                      <a:pt x="47" y="110"/>
                    </a:lnTo>
                    <a:lnTo>
                      <a:pt x="54" y="118"/>
                    </a:lnTo>
                    <a:lnTo>
                      <a:pt x="65" y="128"/>
                    </a:lnTo>
                    <a:lnTo>
                      <a:pt x="79" y="128"/>
                    </a:lnTo>
                    <a:lnTo>
                      <a:pt x="88" y="117"/>
                    </a:lnTo>
                    <a:lnTo>
                      <a:pt x="88" y="116"/>
                    </a:lnTo>
                    <a:cubicBezTo>
                      <a:pt x="84" y="114"/>
                      <a:pt x="81" y="111"/>
                      <a:pt x="77" y="108"/>
                    </a:cubicBezTo>
                    <a:lnTo>
                      <a:pt x="75" y="90"/>
                    </a:lnTo>
                    <a:cubicBezTo>
                      <a:pt x="22" y="55"/>
                      <a:pt x="24" y="68"/>
                      <a:pt x="0" y="93"/>
                    </a:cubicBezTo>
                    <a:close/>
                  </a:path>
                </a:pathLst>
              </a:custGeom>
              <a:solidFill>
                <a:srgbClr val="DB90A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699" name="Freeform 176">
                <a:extLst>
                  <a:ext uri="{FF2B5EF4-FFF2-40B4-BE49-F238E27FC236}">
                    <a16:creationId xmlns:a16="http://schemas.microsoft.com/office/drawing/2014/main" xmlns="" id="{1A02BF2F-73A4-45D2-A3EF-7E919A3963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74" y="2003"/>
                <a:ext cx="127" cy="57"/>
              </a:xfrm>
              <a:custGeom>
                <a:avLst/>
                <a:gdLst>
                  <a:gd name="T0" fmla="*/ 209 w 307"/>
                  <a:gd name="T1" fmla="*/ 115 h 128"/>
                  <a:gd name="T2" fmla="*/ 209 w 307"/>
                  <a:gd name="T3" fmla="*/ 115 h 128"/>
                  <a:gd name="T4" fmla="*/ 215 w 307"/>
                  <a:gd name="T5" fmla="*/ 117 h 128"/>
                  <a:gd name="T6" fmla="*/ 228 w 307"/>
                  <a:gd name="T7" fmla="*/ 115 h 128"/>
                  <a:gd name="T8" fmla="*/ 232 w 307"/>
                  <a:gd name="T9" fmla="*/ 111 h 128"/>
                  <a:gd name="T10" fmla="*/ 245 w 307"/>
                  <a:gd name="T11" fmla="*/ 100 h 128"/>
                  <a:gd name="T12" fmla="*/ 242 w 307"/>
                  <a:gd name="T13" fmla="*/ 89 h 128"/>
                  <a:gd name="T14" fmla="*/ 238 w 307"/>
                  <a:gd name="T15" fmla="*/ 82 h 128"/>
                  <a:gd name="T16" fmla="*/ 231 w 307"/>
                  <a:gd name="T17" fmla="*/ 73 h 128"/>
                  <a:gd name="T18" fmla="*/ 233 w 307"/>
                  <a:gd name="T19" fmla="*/ 68 h 128"/>
                  <a:gd name="T20" fmla="*/ 245 w 307"/>
                  <a:gd name="T21" fmla="*/ 65 h 128"/>
                  <a:gd name="T22" fmla="*/ 246 w 307"/>
                  <a:gd name="T23" fmla="*/ 57 h 128"/>
                  <a:gd name="T24" fmla="*/ 255 w 307"/>
                  <a:gd name="T25" fmla="*/ 56 h 128"/>
                  <a:gd name="T26" fmla="*/ 269 w 307"/>
                  <a:gd name="T27" fmla="*/ 56 h 128"/>
                  <a:gd name="T28" fmla="*/ 273 w 307"/>
                  <a:gd name="T29" fmla="*/ 52 h 128"/>
                  <a:gd name="T30" fmla="*/ 278 w 307"/>
                  <a:gd name="T31" fmla="*/ 34 h 128"/>
                  <a:gd name="T32" fmla="*/ 283 w 307"/>
                  <a:gd name="T33" fmla="*/ 28 h 128"/>
                  <a:gd name="T34" fmla="*/ 284 w 307"/>
                  <a:gd name="T35" fmla="*/ 32 h 128"/>
                  <a:gd name="T36" fmla="*/ 294 w 307"/>
                  <a:gd name="T37" fmla="*/ 39 h 128"/>
                  <a:gd name="T38" fmla="*/ 300 w 307"/>
                  <a:gd name="T39" fmla="*/ 38 h 128"/>
                  <a:gd name="T40" fmla="*/ 307 w 307"/>
                  <a:gd name="T41" fmla="*/ 21 h 128"/>
                  <a:gd name="T42" fmla="*/ 298 w 307"/>
                  <a:gd name="T43" fmla="*/ 3 h 128"/>
                  <a:gd name="T44" fmla="*/ 282 w 307"/>
                  <a:gd name="T45" fmla="*/ 0 h 128"/>
                  <a:gd name="T46" fmla="*/ 227 w 307"/>
                  <a:gd name="T47" fmla="*/ 25 h 128"/>
                  <a:gd name="T48" fmla="*/ 202 w 307"/>
                  <a:gd name="T49" fmla="*/ 59 h 128"/>
                  <a:gd name="T50" fmla="*/ 209 w 307"/>
                  <a:gd name="T51" fmla="*/ 115 h 128"/>
                  <a:gd name="T52" fmla="*/ 209 w 307"/>
                  <a:gd name="T53" fmla="*/ 115 h 128"/>
                  <a:gd name="T54" fmla="*/ 0 w 307"/>
                  <a:gd name="T55" fmla="*/ 93 h 128"/>
                  <a:gd name="T56" fmla="*/ 0 w 307"/>
                  <a:gd name="T57" fmla="*/ 93 h 128"/>
                  <a:gd name="T58" fmla="*/ 11 w 307"/>
                  <a:gd name="T59" fmla="*/ 93 h 128"/>
                  <a:gd name="T60" fmla="*/ 32 w 307"/>
                  <a:gd name="T61" fmla="*/ 118 h 128"/>
                  <a:gd name="T62" fmla="*/ 35 w 307"/>
                  <a:gd name="T63" fmla="*/ 111 h 128"/>
                  <a:gd name="T64" fmla="*/ 47 w 307"/>
                  <a:gd name="T65" fmla="*/ 110 h 128"/>
                  <a:gd name="T66" fmla="*/ 54 w 307"/>
                  <a:gd name="T67" fmla="*/ 118 h 128"/>
                  <a:gd name="T68" fmla="*/ 65 w 307"/>
                  <a:gd name="T69" fmla="*/ 128 h 128"/>
                  <a:gd name="T70" fmla="*/ 79 w 307"/>
                  <a:gd name="T71" fmla="*/ 128 h 128"/>
                  <a:gd name="T72" fmla="*/ 88 w 307"/>
                  <a:gd name="T73" fmla="*/ 117 h 128"/>
                  <a:gd name="T74" fmla="*/ 88 w 307"/>
                  <a:gd name="T75" fmla="*/ 116 h 128"/>
                  <a:gd name="T76" fmla="*/ 77 w 307"/>
                  <a:gd name="T77" fmla="*/ 108 h 128"/>
                  <a:gd name="T78" fmla="*/ 75 w 307"/>
                  <a:gd name="T79" fmla="*/ 90 h 128"/>
                  <a:gd name="T80" fmla="*/ 0 w 307"/>
                  <a:gd name="T81" fmla="*/ 93 h 128"/>
                  <a:gd name="T82" fmla="*/ 0 w 307"/>
                  <a:gd name="T83" fmla="*/ 9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07" h="128">
                    <a:moveTo>
                      <a:pt x="209" y="115"/>
                    </a:moveTo>
                    <a:lnTo>
                      <a:pt x="209" y="115"/>
                    </a:lnTo>
                    <a:lnTo>
                      <a:pt x="215" y="117"/>
                    </a:lnTo>
                    <a:lnTo>
                      <a:pt x="228" y="115"/>
                    </a:lnTo>
                    <a:lnTo>
                      <a:pt x="232" y="111"/>
                    </a:lnTo>
                    <a:lnTo>
                      <a:pt x="245" y="100"/>
                    </a:lnTo>
                    <a:lnTo>
                      <a:pt x="242" y="89"/>
                    </a:lnTo>
                    <a:lnTo>
                      <a:pt x="238" y="82"/>
                    </a:lnTo>
                    <a:lnTo>
                      <a:pt x="231" y="73"/>
                    </a:lnTo>
                    <a:lnTo>
                      <a:pt x="233" y="68"/>
                    </a:lnTo>
                    <a:lnTo>
                      <a:pt x="245" y="65"/>
                    </a:lnTo>
                    <a:lnTo>
                      <a:pt x="246" y="57"/>
                    </a:lnTo>
                    <a:lnTo>
                      <a:pt x="255" y="56"/>
                    </a:lnTo>
                    <a:lnTo>
                      <a:pt x="269" y="56"/>
                    </a:lnTo>
                    <a:lnTo>
                      <a:pt x="273" y="52"/>
                    </a:lnTo>
                    <a:lnTo>
                      <a:pt x="278" y="34"/>
                    </a:lnTo>
                    <a:lnTo>
                      <a:pt x="283" y="28"/>
                    </a:lnTo>
                    <a:lnTo>
                      <a:pt x="284" y="32"/>
                    </a:lnTo>
                    <a:lnTo>
                      <a:pt x="294" y="39"/>
                    </a:lnTo>
                    <a:lnTo>
                      <a:pt x="300" y="38"/>
                    </a:lnTo>
                    <a:lnTo>
                      <a:pt x="307" y="21"/>
                    </a:lnTo>
                    <a:cubicBezTo>
                      <a:pt x="305" y="20"/>
                      <a:pt x="303" y="17"/>
                      <a:pt x="298" y="3"/>
                    </a:cubicBezTo>
                    <a:lnTo>
                      <a:pt x="282" y="0"/>
                    </a:lnTo>
                    <a:cubicBezTo>
                      <a:pt x="268" y="1"/>
                      <a:pt x="258" y="11"/>
                      <a:pt x="227" y="25"/>
                    </a:cubicBezTo>
                    <a:cubicBezTo>
                      <a:pt x="223" y="44"/>
                      <a:pt x="229" y="34"/>
                      <a:pt x="202" y="59"/>
                    </a:cubicBezTo>
                    <a:cubicBezTo>
                      <a:pt x="205" y="74"/>
                      <a:pt x="209" y="95"/>
                      <a:pt x="209" y="115"/>
                    </a:cubicBezTo>
                    <a:lnTo>
                      <a:pt x="209" y="115"/>
                    </a:lnTo>
                    <a:close/>
                    <a:moveTo>
                      <a:pt x="0" y="93"/>
                    </a:moveTo>
                    <a:lnTo>
                      <a:pt x="0" y="93"/>
                    </a:lnTo>
                    <a:cubicBezTo>
                      <a:pt x="4" y="92"/>
                      <a:pt x="7" y="91"/>
                      <a:pt x="11" y="93"/>
                    </a:cubicBezTo>
                    <a:cubicBezTo>
                      <a:pt x="13" y="97"/>
                      <a:pt x="29" y="115"/>
                      <a:pt x="32" y="118"/>
                    </a:cubicBezTo>
                    <a:lnTo>
                      <a:pt x="35" y="111"/>
                    </a:lnTo>
                    <a:lnTo>
                      <a:pt x="47" y="110"/>
                    </a:lnTo>
                    <a:lnTo>
                      <a:pt x="54" y="118"/>
                    </a:lnTo>
                    <a:lnTo>
                      <a:pt x="65" y="128"/>
                    </a:lnTo>
                    <a:lnTo>
                      <a:pt x="79" y="128"/>
                    </a:lnTo>
                    <a:lnTo>
                      <a:pt x="88" y="117"/>
                    </a:lnTo>
                    <a:lnTo>
                      <a:pt x="88" y="116"/>
                    </a:lnTo>
                    <a:cubicBezTo>
                      <a:pt x="84" y="114"/>
                      <a:pt x="81" y="111"/>
                      <a:pt x="77" y="108"/>
                    </a:cubicBezTo>
                    <a:lnTo>
                      <a:pt x="75" y="90"/>
                    </a:lnTo>
                    <a:cubicBezTo>
                      <a:pt x="22" y="55"/>
                      <a:pt x="24" y="68"/>
                      <a:pt x="0" y="93"/>
                    </a:cubicBezTo>
                    <a:lnTo>
                      <a:pt x="0" y="9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0" name="Freeform 177">
                <a:extLst>
                  <a:ext uri="{FF2B5EF4-FFF2-40B4-BE49-F238E27FC236}">
                    <a16:creationId xmlns:a16="http://schemas.microsoft.com/office/drawing/2014/main" xmlns="" id="{E1D3665B-6665-4D60-9B64-ED0ADF501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2002"/>
                <a:ext cx="22" cy="17"/>
              </a:xfrm>
              <a:custGeom>
                <a:avLst/>
                <a:gdLst>
                  <a:gd name="T0" fmla="*/ 0 w 53"/>
                  <a:gd name="T1" fmla="*/ 1 h 38"/>
                  <a:gd name="T2" fmla="*/ 0 w 53"/>
                  <a:gd name="T3" fmla="*/ 1 h 38"/>
                  <a:gd name="T4" fmla="*/ 16 w 53"/>
                  <a:gd name="T5" fmla="*/ 4 h 38"/>
                  <a:gd name="T6" fmla="*/ 25 w 53"/>
                  <a:gd name="T7" fmla="*/ 22 h 38"/>
                  <a:gd name="T8" fmla="*/ 33 w 53"/>
                  <a:gd name="T9" fmla="*/ 25 h 38"/>
                  <a:gd name="T10" fmla="*/ 49 w 53"/>
                  <a:gd name="T11" fmla="*/ 38 h 38"/>
                  <a:gd name="T12" fmla="*/ 53 w 53"/>
                  <a:gd name="T13" fmla="*/ 38 h 38"/>
                  <a:gd name="T14" fmla="*/ 17 w 53"/>
                  <a:gd name="T15" fmla="*/ 3 h 38"/>
                  <a:gd name="T16" fmla="*/ 0 w 53"/>
                  <a:gd name="T17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38">
                    <a:moveTo>
                      <a:pt x="0" y="1"/>
                    </a:moveTo>
                    <a:lnTo>
                      <a:pt x="0" y="1"/>
                    </a:lnTo>
                    <a:lnTo>
                      <a:pt x="16" y="4"/>
                    </a:lnTo>
                    <a:cubicBezTo>
                      <a:pt x="21" y="18"/>
                      <a:pt x="23" y="21"/>
                      <a:pt x="25" y="22"/>
                    </a:cubicBezTo>
                    <a:cubicBezTo>
                      <a:pt x="27" y="23"/>
                      <a:pt x="29" y="22"/>
                      <a:pt x="33" y="25"/>
                    </a:cubicBezTo>
                    <a:cubicBezTo>
                      <a:pt x="34" y="26"/>
                      <a:pt x="38" y="36"/>
                      <a:pt x="49" y="38"/>
                    </a:cubicBezTo>
                    <a:cubicBezTo>
                      <a:pt x="50" y="38"/>
                      <a:pt x="51" y="38"/>
                      <a:pt x="53" y="38"/>
                    </a:cubicBezTo>
                    <a:cubicBezTo>
                      <a:pt x="36" y="24"/>
                      <a:pt x="20" y="10"/>
                      <a:pt x="17" y="3"/>
                    </a:cubicBezTo>
                    <a:cubicBezTo>
                      <a:pt x="10" y="1"/>
                      <a:pt x="5" y="0"/>
                      <a:pt x="0" y="1"/>
                    </a:cubicBezTo>
                    <a:close/>
                  </a:path>
                </a:pathLst>
              </a:custGeom>
              <a:solidFill>
                <a:srgbClr val="B5D88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1" name="Freeform 178">
                <a:extLst>
                  <a:ext uri="{FF2B5EF4-FFF2-40B4-BE49-F238E27FC236}">
                    <a16:creationId xmlns:a16="http://schemas.microsoft.com/office/drawing/2014/main" xmlns="" id="{768141D5-F1BB-4C01-9EEF-878769B8E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2002"/>
                <a:ext cx="22" cy="17"/>
              </a:xfrm>
              <a:custGeom>
                <a:avLst/>
                <a:gdLst>
                  <a:gd name="T0" fmla="*/ 0 w 53"/>
                  <a:gd name="T1" fmla="*/ 1 h 38"/>
                  <a:gd name="T2" fmla="*/ 0 w 53"/>
                  <a:gd name="T3" fmla="*/ 1 h 38"/>
                  <a:gd name="T4" fmla="*/ 16 w 53"/>
                  <a:gd name="T5" fmla="*/ 4 h 38"/>
                  <a:gd name="T6" fmla="*/ 25 w 53"/>
                  <a:gd name="T7" fmla="*/ 22 h 38"/>
                  <a:gd name="T8" fmla="*/ 33 w 53"/>
                  <a:gd name="T9" fmla="*/ 25 h 38"/>
                  <a:gd name="T10" fmla="*/ 49 w 53"/>
                  <a:gd name="T11" fmla="*/ 38 h 38"/>
                  <a:gd name="T12" fmla="*/ 53 w 53"/>
                  <a:gd name="T13" fmla="*/ 38 h 38"/>
                  <a:gd name="T14" fmla="*/ 17 w 53"/>
                  <a:gd name="T15" fmla="*/ 3 h 38"/>
                  <a:gd name="T16" fmla="*/ 0 w 53"/>
                  <a:gd name="T17" fmla="*/ 1 h 38"/>
                  <a:gd name="T18" fmla="*/ 0 w 53"/>
                  <a:gd name="T19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38">
                    <a:moveTo>
                      <a:pt x="0" y="1"/>
                    </a:moveTo>
                    <a:lnTo>
                      <a:pt x="0" y="1"/>
                    </a:lnTo>
                    <a:lnTo>
                      <a:pt x="16" y="4"/>
                    </a:lnTo>
                    <a:cubicBezTo>
                      <a:pt x="21" y="18"/>
                      <a:pt x="23" y="21"/>
                      <a:pt x="25" y="22"/>
                    </a:cubicBezTo>
                    <a:cubicBezTo>
                      <a:pt x="27" y="23"/>
                      <a:pt x="29" y="22"/>
                      <a:pt x="33" y="25"/>
                    </a:cubicBezTo>
                    <a:cubicBezTo>
                      <a:pt x="34" y="26"/>
                      <a:pt x="38" y="36"/>
                      <a:pt x="49" y="38"/>
                    </a:cubicBezTo>
                    <a:cubicBezTo>
                      <a:pt x="50" y="38"/>
                      <a:pt x="51" y="38"/>
                      <a:pt x="53" y="38"/>
                    </a:cubicBezTo>
                    <a:cubicBezTo>
                      <a:pt x="36" y="24"/>
                      <a:pt x="20" y="10"/>
                      <a:pt x="17" y="3"/>
                    </a:cubicBezTo>
                    <a:cubicBezTo>
                      <a:pt x="10" y="1"/>
                      <a:pt x="5" y="0"/>
                      <a:pt x="0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2" name="Freeform 179">
                <a:extLst>
                  <a:ext uri="{FF2B5EF4-FFF2-40B4-BE49-F238E27FC236}">
                    <a16:creationId xmlns:a16="http://schemas.microsoft.com/office/drawing/2014/main" xmlns="" id="{6E908B88-E06B-487B-BC87-FB2C71FC03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3" y="2012"/>
                <a:ext cx="197" cy="96"/>
              </a:xfrm>
              <a:custGeom>
                <a:avLst/>
                <a:gdLst>
                  <a:gd name="T0" fmla="*/ 68 w 481"/>
                  <a:gd name="T1" fmla="*/ 95 h 214"/>
                  <a:gd name="T2" fmla="*/ 60 w 481"/>
                  <a:gd name="T3" fmla="*/ 107 h 214"/>
                  <a:gd name="T4" fmla="*/ 34 w 481"/>
                  <a:gd name="T5" fmla="*/ 97 h 214"/>
                  <a:gd name="T6" fmla="*/ 15 w 481"/>
                  <a:gd name="T7" fmla="*/ 90 h 214"/>
                  <a:gd name="T8" fmla="*/ 10 w 481"/>
                  <a:gd name="T9" fmla="*/ 103 h 214"/>
                  <a:gd name="T10" fmla="*/ 0 w 481"/>
                  <a:gd name="T11" fmla="*/ 123 h 214"/>
                  <a:gd name="T12" fmla="*/ 20 w 481"/>
                  <a:gd name="T13" fmla="*/ 136 h 214"/>
                  <a:gd name="T14" fmla="*/ 35 w 481"/>
                  <a:gd name="T15" fmla="*/ 154 h 214"/>
                  <a:gd name="T16" fmla="*/ 48 w 481"/>
                  <a:gd name="T17" fmla="*/ 155 h 214"/>
                  <a:gd name="T18" fmla="*/ 61 w 481"/>
                  <a:gd name="T19" fmla="*/ 162 h 214"/>
                  <a:gd name="T20" fmla="*/ 96 w 481"/>
                  <a:gd name="T21" fmla="*/ 156 h 214"/>
                  <a:gd name="T22" fmla="*/ 125 w 481"/>
                  <a:gd name="T23" fmla="*/ 147 h 214"/>
                  <a:gd name="T24" fmla="*/ 315 w 481"/>
                  <a:gd name="T25" fmla="*/ 16 h 214"/>
                  <a:gd name="T26" fmla="*/ 311 w 481"/>
                  <a:gd name="T27" fmla="*/ 16 h 214"/>
                  <a:gd name="T28" fmla="*/ 287 w 481"/>
                  <a:gd name="T29" fmla="*/ 0 h 214"/>
                  <a:gd name="T30" fmla="*/ 274 w 481"/>
                  <a:gd name="T31" fmla="*/ 18 h 214"/>
                  <a:gd name="T32" fmla="*/ 263 w 481"/>
                  <a:gd name="T33" fmla="*/ 7 h 214"/>
                  <a:gd name="T34" fmla="*/ 253 w 481"/>
                  <a:gd name="T35" fmla="*/ 31 h 214"/>
                  <a:gd name="T36" fmla="*/ 235 w 481"/>
                  <a:gd name="T37" fmla="*/ 35 h 214"/>
                  <a:gd name="T38" fmla="*/ 225 w 481"/>
                  <a:gd name="T39" fmla="*/ 44 h 214"/>
                  <a:gd name="T40" fmla="*/ 211 w 481"/>
                  <a:gd name="T41" fmla="*/ 52 h 214"/>
                  <a:gd name="T42" fmla="*/ 222 w 481"/>
                  <a:gd name="T43" fmla="*/ 68 h 214"/>
                  <a:gd name="T44" fmla="*/ 212 w 481"/>
                  <a:gd name="T45" fmla="*/ 90 h 214"/>
                  <a:gd name="T46" fmla="*/ 195 w 481"/>
                  <a:gd name="T47" fmla="*/ 96 h 214"/>
                  <a:gd name="T48" fmla="*/ 144 w 481"/>
                  <a:gd name="T49" fmla="*/ 155 h 214"/>
                  <a:gd name="T50" fmla="*/ 145 w 481"/>
                  <a:gd name="T51" fmla="*/ 158 h 214"/>
                  <a:gd name="T52" fmla="*/ 173 w 481"/>
                  <a:gd name="T53" fmla="*/ 165 h 214"/>
                  <a:gd name="T54" fmla="*/ 186 w 481"/>
                  <a:gd name="T55" fmla="*/ 177 h 214"/>
                  <a:gd name="T56" fmla="*/ 197 w 481"/>
                  <a:gd name="T57" fmla="*/ 181 h 214"/>
                  <a:gd name="T58" fmla="*/ 203 w 481"/>
                  <a:gd name="T59" fmla="*/ 195 h 214"/>
                  <a:gd name="T60" fmla="*/ 235 w 481"/>
                  <a:gd name="T61" fmla="*/ 197 h 214"/>
                  <a:gd name="T62" fmla="*/ 266 w 481"/>
                  <a:gd name="T63" fmla="*/ 206 h 214"/>
                  <a:gd name="T64" fmla="*/ 291 w 481"/>
                  <a:gd name="T65" fmla="*/ 208 h 214"/>
                  <a:gd name="T66" fmla="*/ 309 w 481"/>
                  <a:gd name="T67" fmla="*/ 214 h 214"/>
                  <a:gd name="T68" fmla="*/ 326 w 481"/>
                  <a:gd name="T69" fmla="*/ 204 h 214"/>
                  <a:gd name="T70" fmla="*/ 349 w 481"/>
                  <a:gd name="T71" fmla="*/ 199 h 214"/>
                  <a:gd name="T72" fmla="*/ 378 w 481"/>
                  <a:gd name="T73" fmla="*/ 198 h 214"/>
                  <a:gd name="T74" fmla="*/ 408 w 481"/>
                  <a:gd name="T75" fmla="*/ 194 h 214"/>
                  <a:gd name="T76" fmla="*/ 426 w 481"/>
                  <a:gd name="T77" fmla="*/ 166 h 214"/>
                  <a:gd name="T78" fmla="*/ 442 w 481"/>
                  <a:gd name="T79" fmla="*/ 151 h 214"/>
                  <a:gd name="T80" fmla="*/ 446 w 481"/>
                  <a:gd name="T81" fmla="*/ 130 h 214"/>
                  <a:gd name="T82" fmla="*/ 464 w 481"/>
                  <a:gd name="T83" fmla="*/ 118 h 214"/>
                  <a:gd name="T84" fmla="*/ 471 w 481"/>
                  <a:gd name="T85" fmla="*/ 104 h 214"/>
                  <a:gd name="T86" fmla="*/ 481 w 481"/>
                  <a:gd name="T87" fmla="*/ 80 h 214"/>
                  <a:gd name="T88" fmla="*/ 461 w 481"/>
                  <a:gd name="T89" fmla="*/ 44 h 214"/>
                  <a:gd name="T90" fmla="*/ 374 w 481"/>
                  <a:gd name="T91" fmla="*/ 6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81" h="214">
                    <a:moveTo>
                      <a:pt x="68" y="95"/>
                    </a:moveTo>
                    <a:lnTo>
                      <a:pt x="68" y="95"/>
                    </a:lnTo>
                    <a:lnTo>
                      <a:pt x="68" y="96"/>
                    </a:lnTo>
                    <a:lnTo>
                      <a:pt x="60" y="107"/>
                    </a:lnTo>
                    <a:lnTo>
                      <a:pt x="45" y="107"/>
                    </a:lnTo>
                    <a:lnTo>
                      <a:pt x="34" y="97"/>
                    </a:lnTo>
                    <a:lnTo>
                      <a:pt x="27" y="89"/>
                    </a:lnTo>
                    <a:lnTo>
                      <a:pt x="15" y="90"/>
                    </a:lnTo>
                    <a:lnTo>
                      <a:pt x="12" y="97"/>
                    </a:lnTo>
                    <a:lnTo>
                      <a:pt x="10" y="103"/>
                    </a:lnTo>
                    <a:lnTo>
                      <a:pt x="8" y="111"/>
                    </a:lnTo>
                    <a:lnTo>
                      <a:pt x="0" y="123"/>
                    </a:lnTo>
                    <a:lnTo>
                      <a:pt x="8" y="132"/>
                    </a:lnTo>
                    <a:lnTo>
                      <a:pt x="20" y="136"/>
                    </a:lnTo>
                    <a:lnTo>
                      <a:pt x="25" y="146"/>
                    </a:lnTo>
                    <a:lnTo>
                      <a:pt x="35" y="154"/>
                    </a:lnTo>
                    <a:lnTo>
                      <a:pt x="41" y="154"/>
                    </a:lnTo>
                    <a:lnTo>
                      <a:pt x="48" y="155"/>
                    </a:lnTo>
                    <a:lnTo>
                      <a:pt x="46" y="174"/>
                    </a:lnTo>
                    <a:lnTo>
                      <a:pt x="61" y="162"/>
                    </a:lnTo>
                    <a:lnTo>
                      <a:pt x="77" y="163"/>
                    </a:lnTo>
                    <a:lnTo>
                      <a:pt x="96" y="156"/>
                    </a:lnTo>
                    <a:lnTo>
                      <a:pt x="111" y="145"/>
                    </a:lnTo>
                    <a:lnTo>
                      <a:pt x="125" y="147"/>
                    </a:lnTo>
                    <a:cubicBezTo>
                      <a:pt x="87" y="109"/>
                      <a:pt x="102" y="123"/>
                      <a:pt x="68" y="95"/>
                    </a:cubicBezTo>
                    <a:close/>
                    <a:moveTo>
                      <a:pt x="315" y="16"/>
                    </a:moveTo>
                    <a:lnTo>
                      <a:pt x="315" y="16"/>
                    </a:lnTo>
                    <a:cubicBezTo>
                      <a:pt x="313" y="16"/>
                      <a:pt x="312" y="16"/>
                      <a:pt x="311" y="16"/>
                    </a:cubicBezTo>
                    <a:cubicBezTo>
                      <a:pt x="300" y="14"/>
                      <a:pt x="296" y="4"/>
                      <a:pt x="295" y="3"/>
                    </a:cubicBezTo>
                    <a:cubicBezTo>
                      <a:pt x="291" y="0"/>
                      <a:pt x="289" y="1"/>
                      <a:pt x="287" y="0"/>
                    </a:cubicBezTo>
                    <a:lnTo>
                      <a:pt x="280" y="17"/>
                    </a:lnTo>
                    <a:lnTo>
                      <a:pt x="274" y="18"/>
                    </a:lnTo>
                    <a:lnTo>
                      <a:pt x="264" y="11"/>
                    </a:lnTo>
                    <a:lnTo>
                      <a:pt x="263" y="7"/>
                    </a:lnTo>
                    <a:lnTo>
                      <a:pt x="258" y="13"/>
                    </a:lnTo>
                    <a:lnTo>
                      <a:pt x="253" y="31"/>
                    </a:lnTo>
                    <a:lnTo>
                      <a:pt x="249" y="35"/>
                    </a:lnTo>
                    <a:lnTo>
                      <a:pt x="235" y="35"/>
                    </a:lnTo>
                    <a:lnTo>
                      <a:pt x="226" y="36"/>
                    </a:lnTo>
                    <a:lnTo>
                      <a:pt x="225" y="44"/>
                    </a:lnTo>
                    <a:lnTo>
                      <a:pt x="213" y="47"/>
                    </a:lnTo>
                    <a:lnTo>
                      <a:pt x="211" y="52"/>
                    </a:lnTo>
                    <a:lnTo>
                      <a:pt x="218" y="61"/>
                    </a:lnTo>
                    <a:lnTo>
                      <a:pt x="222" y="68"/>
                    </a:lnTo>
                    <a:lnTo>
                      <a:pt x="225" y="79"/>
                    </a:lnTo>
                    <a:lnTo>
                      <a:pt x="212" y="90"/>
                    </a:lnTo>
                    <a:lnTo>
                      <a:pt x="208" y="94"/>
                    </a:lnTo>
                    <a:lnTo>
                      <a:pt x="195" y="96"/>
                    </a:lnTo>
                    <a:lnTo>
                      <a:pt x="189" y="94"/>
                    </a:lnTo>
                    <a:cubicBezTo>
                      <a:pt x="189" y="125"/>
                      <a:pt x="180" y="155"/>
                      <a:pt x="144" y="155"/>
                    </a:cubicBezTo>
                    <a:lnTo>
                      <a:pt x="139" y="155"/>
                    </a:lnTo>
                    <a:lnTo>
                      <a:pt x="145" y="158"/>
                    </a:lnTo>
                    <a:lnTo>
                      <a:pt x="160" y="158"/>
                    </a:lnTo>
                    <a:lnTo>
                      <a:pt x="173" y="165"/>
                    </a:lnTo>
                    <a:lnTo>
                      <a:pt x="170" y="172"/>
                    </a:lnTo>
                    <a:lnTo>
                      <a:pt x="186" y="177"/>
                    </a:lnTo>
                    <a:lnTo>
                      <a:pt x="196" y="172"/>
                    </a:lnTo>
                    <a:lnTo>
                      <a:pt x="197" y="181"/>
                    </a:lnTo>
                    <a:lnTo>
                      <a:pt x="195" y="188"/>
                    </a:lnTo>
                    <a:lnTo>
                      <a:pt x="203" y="195"/>
                    </a:lnTo>
                    <a:lnTo>
                      <a:pt x="226" y="201"/>
                    </a:lnTo>
                    <a:lnTo>
                      <a:pt x="235" y="197"/>
                    </a:lnTo>
                    <a:lnTo>
                      <a:pt x="253" y="212"/>
                    </a:lnTo>
                    <a:lnTo>
                      <a:pt x="266" y="206"/>
                    </a:lnTo>
                    <a:lnTo>
                      <a:pt x="278" y="208"/>
                    </a:lnTo>
                    <a:lnTo>
                      <a:pt x="291" y="208"/>
                    </a:lnTo>
                    <a:lnTo>
                      <a:pt x="300" y="212"/>
                    </a:lnTo>
                    <a:lnTo>
                      <a:pt x="309" y="214"/>
                    </a:lnTo>
                    <a:lnTo>
                      <a:pt x="316" y="214"/>
                    </a:lnTo>
                    <a:lnTo>
                      <a:pt x="326" y="204"/>
                    </a:lnTo>
                    <a:lnTo>
                      <a:pt x="335" y="196"/>
                    </a:lnTo>
                    <a:lnTo>
                      <a:pt x="349" y="199"/>
                    </a:lnTo>
                    <a:lnTo>
                      <a:pt x="370" y="200"/>
                    </a:lnTo>
                    <a:lnTo>
                      <a:pt x="378" y="198"/>
                    </a:lnTo>
                    <a:lnTo>
                      <a:pt x="396" y="196"/>
                    </a:lnTo>
                    <a:lnTo>
                      <a:pt x="408" y="194"/>
                    </a:lnTo>
                    <a:lnTo>
                      <a:pt x="426" y="180"/>
                    </a:lnTo>
                    <a:lnTo>
                      <a:pt x="426" y="166"/>
                    </a:lnTo>
                    <a:lnTo>
                      <a:pt x="434" y="161"/>
                    </a:lnTo>
                    <a:lnTo>
                      <a:pt x="442" y="151"/>
                    </a:lnTo>
                    <a:lnTo>
                      <a:pt x="440" y="140"/>
                    </a:lnTo>
                    <a:lnTo>
                      <a:pt x="446" y="130"/>
                    </a:lnTo>
                    <a:lnTo>
                      <a:pt x="452" y="130"/>
                    </a:lnTo>
                    <a:lnTo>
                      <a:pt x="464" y="118"/>
                    </a:lnTo>
                    <a:lnTo>
                      <a:pt x="467" y="106"/>
                    </a:lnTo>
                    <a:lnTo>
                      <a:pt x="471" y="104"/>
                    </a:lnTo>
                    <a:lnTo>
                      <a:pt x="481" y="97"/>
                    </a:lnTo>
                    <a:lnTo>
                      <a:pt x="481" y="80"/>
                    </a:lnTo>
                    <a:lnTo>
                      <a:pt x="475" y="76"/>
                    </a:lnTo>
                    <a:cubicBezTo>
                      <a:pt x="471" y="62"/>
                      <a:pt x="470" y="54"/>
                      <a:pt x="461" y="44"/>
                    </a:cubicBezTo>
                    <a:lnTo>
                      <a:pt x="427" y="47"/>
                    </a:lnTo>
                    <a:cubicBezTo>
                      <a:pt x="400" y="36"/>
                      <a:pt x="416" y="43"/>
                      <a:pt x="374" y="61"/>
                    </a:cubicBezTo>
                    <a:cubicBezTo>
                      <a:pt x="367" y="57"/>
                      <a:pt x="339" y="36"/>
                      <a:pt x="315" y="16"/>
                    </a:cubicBezTo>
                    <a:close/>
                  </a:path>
                </a:pathLst>
              </a:custGeom>
              <a:solidFill>
                <a:srgbClr val="A598C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3" name="Freeform 180">
                <a:extLst>
                  <a:ext uri="{FF2B5EF4-FFF2-40B4-BE49-F238E27FC236}">
                    <a16:creationId xmlns:a16="http://schemas.microsoft.com/office/drawing/2014/main" xmlns="" id="{0C6F7B8A-EF0D-4D0E-B8F7-12355643A2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3" y="2012"/>
                <a:ext cx="197" cy="96"/>
              </a:xfrm>
              <a:custGeom>
                <a:avLst/>
                <a:gdLst>
                  <a:gd name="T0" fmla="*/ 68 w 481"/>
                  <a:gd name="T1" fmla="*/ 95 h 214"/>
                  <a:gd name="T2" fmla="*/ 60 w 481"/>
                  <a:gd name="T3" fmla="*/ 107 h 214"/>
                  <a:gd name="T4" fmla="*/ 34 w 481"/>
                  <a:gd name="T5" fmla="*/ 97 h 214"/>
                  <a:gd name="T6" fmla="*/ 15 w 481"/>
                  <a:gd name="T7" fmla="*/ 90 h 214"/>
                  <a:gd name="T8" fmla="*/ 10 w 481"/>
                  <a:gd name="T9" fmla="*/ 103 h 214"/>
                  <a:gd name="T10" fmla="*/ 0 w 481"/>
                  <a:gd name="T11" fmla="*/ 123 h 214"/>
                  <a:gd name="T12" fmla="*/ 20 w 481"/>
                  <a:gd name="T13" fmla="*/ 136 h 214"/>
                  <a:gd name="T14" fmla="*/ 35 w 481"/>
                  <a:gd name="T15" fmla="*/ 154 h 214"/>
                  <a:gd name="T16" fmla="*/ 48 w 481"/>
                  <a:gd name="T17" fmla="*/ 155 h 214"/>
                  <a:gd name="T18" fmla="*/ 61 w 481"/>
                  <a:gd name="T19" fmla="*/ 162 h 214"/>
                  <a:gd name="T20" fmla="*/ 96 w 481"/>
                  <a:gd name="T21" fmla="*/ 156 h 214"/>
                  <a:gd name="T22" fmla="*/ 125 w 481"/>
                  <a:gd name="T23" fmla="*/ 147 h 214"/>
                  <a:gd name="T24" fmla="*/ 68 w 481"/>
                  <a:gd name="T25" fmla="*/ 95 h 214"/>
                  <a:gd name="T26" fmla="*/ 315 w 481"/>
                  <a:gd name="T27" fmla="*/ 16 h 214"/>
                  <a:gd name="T28" fmla="*/ 295 w 481"/>
                  <a:gd name="T29" fmla="*/ 3 h 214"/>
                  <a:gd name="T30" fmla="*/ 280 w 481"/>
                  <a:gd name="T31" fmla="*/ 17 h 214"/>
                  <a:gd name="T32" fmla="*/ 264 w 481"/>
                  <a:gd name="T33" fmla="*/ 11 h 214"/>
                  <a:gd name="T34" fmla="*/ 258 w 481"/>
                  <a:gd name="T35" fmla="*/ 13 h 214"/>
                  <a:gd name="T36" fmla="*/ 249 w 481"/>
                  <a:gd name="T37" fmla="*/ 35 h 214"/>
                  <a:gd name="T38" fmla="*/ 226 w 481"/>
                  <a:gd name="T39" fmla="*/ 36 h 214"/>
                  <a:gd name="T40" fmla="*/ 213 w 481"/>
                  <a:gd name="T41" fmla="*/ 47 h 214"/>
                  <a:gd name="T42" fmla="*/ 218 w 481"/>
                  <a:gd name="T43" fmla="*/ 61 h 214"/>
                  <a:gd name="T44" fmla="*/ 225 w 481"/>
                  <a:gd name="T45" fmla="*/ 79 h 214"/>
                  <a:gd name="T46" fmla="*/ 208 w 481"/>
                  <a:gd name="T47" fmla="*/ 94 h 214"/>
                  <a:gd name="T48" fmla="*/ 189 w 481"/>
                  <a:gd name="T49" fmla="*/ 94 h 214"/>
                  <a:gd name="T50" fmla="*/ 139 w 481"/>
                  <a:gd name="T51" fmla="*/ 155 h 214"/>
                  <a:gd name="T52" fmla="*/ 160 w 481"/>
                  <a:gd name="T53" fmla="*/ 158 h 214"/>
                  <a:gd name="T54" fmla="*/ 170 w 481"/>
                  <a:gd name="T55" fmla="*/ 172 h 214"/>
                  <a:gd name="T56" fmla="*/ 196 w 481"/>
                  <a:gd name="T57" fmla="*/ 172 h 214"/>
                  <a:gd name="T58" fmla="*/ 195 w 481"/>
                  <a:gd name="T59" fmla="*/ 188 h 214"/>
                  <a:gd name="T60" fmla="*/ 226 w 481"/>
                  <a:gd name="T61" fmla="*/ 201 h 214"/>
                  <a:gd name="T62" fmla="*/ 253 w 481"/>
                  <a:gd name="T63" fmla="*/ 212 h 214"/>
                  <a:gd name="T64" fmla="*/ 278 w 481"/>
                  <a:gd name="T65" fmla="*/ 208 h 214"/>
                  <a:gd name="T66" fmla="*/ 300 w 481"/>
                  <a:gd name="T67" fmla="*/ 212 h 214"/>
                  <a:gd name="T68" fmla="*/ 316 w 481"/>
                  <a:gd name="T69" fmla="*/ 214 h 214"/>
                  <a:gd name="T70" fmla="*/ 335 w 481"/>
                  <a:gd name="T71" fmla="*/ 196 h 214"/>
                  <a:gd name="T72" fmla="*/ 370 w 481"/>
                  <a:gd name="T73" fmla="*/ 200 h 214"/>
                  <a:gd name="T74" fmla="*/ 396 w 481"/>
                  <a:gd name="T75" fmla="*/ 196 h 214"/>
                  <a:gd name="T76" fmla="*/ 426 w 481"/>
                  <a:gd name="T77" fmla="*/ 180 h 214"/>
                  <a:gd name="T78" fmla="*/ 434 w 481"/>
                  <a:gd name="T79" fmla="*/ 161 h 214"/>
                  <a:gd name="T80" fmla="*/ 440 w 481"/>
                  <a:gd name="T81" fmla="*/ 140 h 214"/>
                  <a:gd name="T82" fmla="*/ 452 w 481"/>
                  <a:gd name="T83" fmla="*/ 130 h 214"/>
                  <a:gd name="T84" fmla="*/ 467 w 481"/>
                  <a:gd name="T85" fmla="*/ 106 h 214"/>
                  <a:gd name="T86" fmla="*/ 481 w 481"/>
                  <a:gd name="T87" fmla="*/ 97 h 214"/>
                  <a:gd name="T88" fmla="*/ 475 w 481"/>
                  <a:gd name="T89" fmla="*/ 76 h 214"/>
                  <a:gd name="T90" fmla="*/ 427 w 481"/>
                  <a:gd name="T91" fmla="*/ 47 h 214"/>
                  <a:gd name="T92" fmla="*/ 315 w 481"/>
                  <a:gd name="T93" fmla="*/ 1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1" h="214">
                    <a:moveTo>
                      <a:pt x="68" y="95"/>
                    </a:moveTo>
                    <a:lnTo>
                      <a:pt x="68" y="95"/>
                    </a:lnTo>
                    <a:lnTo>
                      <a:pt x="68" y="96"/>
                    </a:lnTo>
                    <a:lnTo>
                      <a:pt x="60" y="107"/>
                    </a:lnTo>
                    <a:lnTo>
                      <a:pt x="45" y="107"/>
                    </a:lnTo>
                    <a:lnTo>
                      <a:pt x="34" y="97"/>
                    </a:lnTo>
                    <a:lnTo>
                      <a:pt x="27" y="89"/>
                    </a:lnTo>
                    <a:lnTo>
                      <a:pt x="15" y="90"/>
                    </a:lnTo>
                    <a:lnTo>
                      <a:pt x="12" y="97"/>
                    </a:lnTo>
                    <a:lnTo>
                      <a:pt x="10" y="103"/>
                    </a:lnTo>
                    <a:lnTo>
                      <a:pt x="8" y="111"/>
                    </a:lnTo>
                    <a:lnTo>
                      <a:pt x="0" y="123"/>
                    </a:lnTo>
                    <a:lnTo>
                      <a:pt x="8" y="132"/>
                    </a:lnTo>
                    <a:lnTo>
                      <a:pt x="20" y="136"/>
                    </a:lnTo>
                    <a:lnTo>
                      <a:pt x="25" y="146"/>
                    </a:lnTo>
                    <a:lnTo>
                      <a:pt x="35" y="154"/>
                    </a:lnTo>
                    <a:lnTo>
                      <a:pt x="41" y="154"/>
                    </a:lnTo>
                    <a:lnTo>
                      <a:pt x="48" y="155"/>
                    </a:lnTo>
                    <a:lnTo>
                      <a:pt x="46" y="174"/>
                    </a:lnTo>
                    <a:lnTo>
                      <a:pt x="61" y="162"/>
                    </a:lnTo>
                    <a:lnTo>
                      <a:pt x="77" y="163"/>
                    </a:lnTo>
                    <a:lnTo>
                      <a:pt x="96" y="156"/>
                    </a:lnTo>
                    <a:lnTo>
                      <a:pt x="111" y="145"/>
                    </a:lnTo>
                    <a:lnTo>
                      <a:pt x="125" y="147"/>
                    </a:lnTo>
                    <a:cubicBezTo>
                      <a:pt x="87" y="109"/>
                      <a:pt x="102" y="123"/>
                      <a:pt x="68" y="95"/>
                    </a:cubicBezTo>
                    <a:lnTo>
                      <a:pt x="68" y="95"/>
                    </a:lnTo>
                    <a:close/>
                    <a:moveTo>
                      <a:pt x="315" y="16"/>
                    </a:moveTo>
                    <a:lnTo>
                      <a:pt x="315" y="16"/>
                    </a:lnTo>
                    <a:cubicBezTo>
                      <a:pt x="313" y="16"/>
                      <a:pt x="312" y="16"/>
                      <a:pt x="311" y="16"/>
                    </a:cubicBezTo>
                    <a:cubicBezTo>
                      <a:pt x="300" y="14"/>
                      <a:pt x="296" y="4"/>
                      <a:pt x="295" y="3"/>
                    </a:cubicBezTo>
                    <a:cubicBezTo>
                      <a:pt x="291" y="0"/>
                      <a:pt x="289" y="1"/>
                      <a:pt x="287" y="0"/>
                    </a:cubicBezTo>
                    <a:lnTo>
                      <a:pt x="280" y="17"/>
                    </a:lnTo>
                    <a:lnTo>
                      <a:pt x="274" y="18"/>
                    </a:lnTo>
                    <a:lnTo>
                      <a:pt x="264" y="11"/>
                    </a:lnTo>
                    <a:lnTo>
                      <a:pt x="263" y="7"/>
                    </a:lnTo>
                    <a:lnTo>
                      <a:pt x="258" y="13"/>
                    </a:lnTo>
                    <a:lnTo>
                      <a:pt x="253" y="31"/>
                    </a:lnTo>
                    <a:lnTo>
                      <a:pt x="249" y="35"/>
                    </a:lnTo>
                    <a:lnTo>
                      <a:pt x="235" y="35"/>
                    </a:lnTo>
                    <a:lnTo>
                      <a:pt x="226" y="36"/>
                    </a:lnTo>
                    <a:lnTo>
                      <a:pt x="225" y="44"/>
                    </a:lnTo>
                    <a:lnTo>
                      <a:pt x="213" y="47"/>
                    </a:lnTo>
                    <a:lnTo>
                      <a:pt x="211" y="52"/>
                    </a:lnTo>
                    <a:lnTo>
                      <a:pt x="218" y="61"/>
                    </a:lnTo>
                    <a:lnTo>
                      <a:pt x="222" y="68"/>
                    </a:lnTo>
                    <a:lnTo>
                      <a:pt x="225" y="79"/>
                    </a:lnTo>
                    <a:lnTo>
                      <a:pt x="212" y="90"/>
                    </a:lnTo>
                    <a:lnTo>
                      <a:pt x="208" y="94"/>
                    </a:lnTo>
                    <a:lnTo>
                      <a:pt x="195" y="96"/>
                    </a:lnTo>
                    <a:lnTo>
                      <a:pt x="189" y="94"/>
                    </a:lnTo>
                    <a:cubicBezTo>
                      <a:pt x="189" y="125"/>
                      <a:pt x="180" y="155"/>
                      <a:pt x="144" y="155"/>
                    </a:cubicBezTo>
                    <a:lnTo>
                      <a:pt x="139" y="155"/>
                    </a:lnTo>
                    <a:lnTo>
                      <a:pt x="145" y="158"/>
                    </a:lnTo>
                    <a:lnTo>
                      <a:pt x="160" y="158"/>
                    </a:lnTo>
                    <a:lnTo>
                      <a:pt x="173" y="165"/>
                    </a:lnTo>
                    <a:lnTo>
                      <a:pt x="170" y="172"/>
                    </a:lnTo>
                    <a:lnTo>
                      <a:pt x="186" y="177"/>
                    </a:lnTo>
                    <a:lnTo>
                      <a:pt x="196" y="172"/>
                    </a:lnTo>
                    <a:lnTo>
                      <a:pt x="197" y="181"/>
                    </a:lnTo>
                    <a:lnTo>
                      <a:pt x="195" y="188"/>
                    </a:lnTo>
                    <a:lnTo>
                      <a:pt x="203" y="195"/>
                    </a:lnTo>
                    <a:lnTo>
                      <a:pt x="226" y="201"/>
                    </a:lnTo>
                    <a:lnTo>
                      <a:pt x="235" y="197"/>
                    </a:lnTo>
                    <a:lnTo>
                      <a:pt x="253" y="212"/>
                    </a:lnTo>
                    <a:lnTo>
                      <a:pt x="266" y="206"/>
                    </a:lnTo>
                    <a:lnTo>
                      <a:pt x="278" y="208"/>
                    </a:lnTo>
                    <a:lnTo>
                      <a:pt x="291" y="208"/>
                    </a:lnTo>
                    <a:lnTo>
                      <a:pt x="300" y="212"/>
                    </a:lnTo>
                    <a:lnTo>
                      <a:pt x="309" y="214"/>
                    </a:lnTo>
                    <a:lnTo>
                      <a:pt x="316" y="214"/>
                    </a:lnTo>
                    <a:lnTo>
                      <a:pt x="326" y="204"/>
                    </a:lnTo>
                    <a:lnTo>
                      <a:pt x="335" y="196"/>
                    </a:lnTo>
                    <a:lnTo>
                      <a:pt x="349" y="199"/>
                    </a:lnTo>
                    <a:lnTo>
                      <a:pt x="370" y="200"/>
                    </a:lnTo>
                    <a:lnTo>
                      <a:pt x="378" y="198"/>
                    </a:lnTo>
                    <a:lnTo>
                      <a:pt x="396" y="196"/>
                    </a:lnTo>
                    <a:lnTo>
                      <a:pt x="408" y="194"/>
                    </a:lnTo>
                    <a:lnTo>
                      <a:pt x="426" y="180"/>
                    </a:lnTo>
                    <a:lnTo>
                      <a:pt x="426" y="166"/>
                    </a:lnTo>
                    <a:lnTo>
                      <a:pt x="434" y="161"/>
                    </a:lnTo>
                    <a:lnTo>
                      <a:pt x="442" y="151"/>
                    </a:lnTo>
                    <a:lnTo>
                      <a:pt x="440" y="140"/>
                    </a:lnTo>
                    <a:lnTo>
                      <a:pt x="446" y="130"/>
                    </a:lnTo>
                    <a:lnTo>
                      <a:pt x="452" y="130"/>
                    </a:lnTo>
                    <a:lnTo>
                      <a:pt x="464" y="118"/>
                    </a:lnTo>
                    <a:lnTo>
                      <a:pt x="467" y="106"/>
                    </a:lnTo>
                    <a:lnTo>
                      <a:pt x="471" y="104"/>
                    </a:lnTo>
                    <a:lnTo>
                      <a:pt x="481" y="97"/>
                    </a:lnTo>
                    <a:lnTo>
                      <a:pt x="481" y="80"/>
                    </a:lnTo>
                    <a:lnTo>
                      <a:pt x="475" y="76"/>
                    </a:lnTo>
                    <a:cubicBezTo>
                      <a:pt x="471" y="62"/>
                      <a:pt x="470" y="54"/>
                      <a:pt x="461" y="44"/>
                    </a:cubicBezTo>
                    <a:lnTo>
                      <a:pt x="427" y="47"/>
                    </a:lnTo>
                    <a:cubicBezTo>
                      <a:pt x="400" y="36"/>
                      <a:pt x="416" y="43"/>
                      <a:pt x="374" y="61"/>
                    </a:cubicBezTo>
                    <a:cubicBezTo>
                      <a:pt x="367" y="57"/>
                      <a:pt x="339" y="36"/>
                      <a:pt x="315" y="16"/>
                    </a:cubicBezTo>
                    <a:lnTo>
                      <a:pt x="315" y="1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4" name="Freeform 181">
                <a:extLst>
                  <a:ext uri="{FF2B5EF4-FFF2-40B4-BE49-F238E27FC236}">
                    <a16:creationId xmlns:a16="http://schemas.microsoft.com/office/drawing/2014/main" xmlns="" id="{9F7BA702-9E72-42AA-AEEB-F3E232B8D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2048"/>
                <a:ext cx="51" cy="88"/>
              </a:xfrm>
              <a:custGeom>
                <a:avLst/>
                <a:gdLst>
                  <a:gd name="T0" fmla="*/ 55 w 125"/>
                  <a:gd name="T1" fmla="*/ 0 h 197"/>
                  <a:gd name="T2" fmla="*/ 55 w 125"/>
                  <a:gd name="T3" fmla="*/ 0 h 197"/>
                  <a:gd name="T4" fmla="*/ 55 w 125"/>
                  <a:gd name="T5" fmla="*/ 17 h 197"/>
                  <a:gd name="T6" fmla="*/ 45 w 125"/>
                  <a:gd name="T7" fmla="*/ 24 h 197"/>
                  <a:gd name="T8" fmla="*/ 41 w 125"/>
                  <a:gd name="T9" fmla="*/ 26 h 197"/>
                  <a:gd name="T10" fmla="*/ 38 w 125"/>
                  <a:gd name="T11" fmla="*/ 38 h 197"/>
                  <a:gd name="T12" fmla="*/ 26 w 125"/>
                  <a:gd name="T13" fmla="*/ 50 h 197"/>
                  <a:gd name="T14" fmla="*/ 20 w 125"/>
                  <a:gd name="T15" fmla="*/ 50 h 197"/>
                  <a:gd name="T16" fmla="*/ 14 w 125"/>
                  <a:gd name="T17" fmla="*/ 60 h 197"/>
                  <a:gd name="T18" fmla="*/ 16 w 125"/>
                  <a:gd name="T19" fmla="*/ 71 h 197"/>
                  <a:gd name="T20" fmla="*/ 8 w 125"/>
                  <a:gd name="T21" fmla="*/ 81 h 197"/>
                  <a:gd name="T22" fmla="*/ 0 w 125"/>
                  <a:gd name="T23" fmla="*/ 86 h 197"/>
                  <a:gd name="T24" fmla="*/ 0 w 125"/>
                  <a:gd name="T25" fmla="*/ 100 h 197"/>
                  <a:gd name="T26" fmla="*/ 9 w 125"/>
                  <a:gd name="T27" fmla="*/ 110 h 197"/>
                  <a:gd name="T28" fmla="*/ 12 w 125"/>
                  <a:gd name="T29" fmla="*/ 132 h 197"/>
                  <a:gd name="T30" fmla="*/ 45 w 125"/>
                  <a:gd name="T31" fmla="*/ 148 h 197"/>
                  <a:gd name="T32" fmla="*/ 70 w 125"/>
                  <a:gd name="T33" fmla="*/ 190 h 197"/>
                  <a:gd name="T34" fmla="*/ 93 w 125"/>
                  <a:gd name="T35" fmla="*/ 197 h 197"/>
                  <a:gd name="T36" fmla="*/ 117 w 125"/>
                  <a:gd name="T37" fmla="*/ 180 h 197"/>
                  <a:gd name="T38" fmla="*/ 78 w 125"/>
                  <a:gd name="T39" fmla="*/ 87 h 197"/>
                  <a:gd name="T40" fmla="*/ 52 w 125"/>
                  <a:gd name="T41" fmla="*/ 62 h 197"/>
                  <a:gd name="T42" fmla="*/ 71 w 125"/>
                  <a:gd name="T43" fmla="*/ 8 h 197"/>
                  <a:gd name="T44" fmla="*/ 55 w 125"/>
                  <a:gd name="T45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197">
                    <a:moveTo>
                      <a:pt x="55" y="0"/>
                    </a:moveTo>
                    <a:lnTo>
                      <a:pt x="55" y="0"/>
                    </a:lnTo>
                    <a:lnTo>
                      <a:pt x="55" y="17"/>
                    </a:lnTo>
                    <a:lnTo>
                      <a:pt x="45" y="24"/>
                    </a:lnTo>
                    <a:lnTo>
                      <a:pt x="41" y="26"/>
                    </a:lnTo>
                    <a:lnTo>
                      <a:pt x="38" y="3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60"/>
                    </a:lnTo>
                    <a:lnTo>
                      <a:pt x="16" y="71"/>
                    </a:lnTo>
                    <a:lnTo>
                      <a:pt x="8" y="81"/>
                    </a:lnTo>
                    <a:lnTo>
                      <a:pt x="0" y="86"/>
                    </a:lnTo>
                    <a:lnTo>
                      <a:pt x="0" y="100"/>
                    </a:lnTo>
                    <a:lnTo>
                      <a:pt x="9" y="110"/>
                    </a:lnTo>
                    <a:lnTo>
                      <a:pt x="12" y="132"/>
                    </a:lnTo>
                    <a:cubicBezTo>
                      <a:pt x="23" y="140"/>
                      <a:pt x="31" y="146"/>
                      <a:pt x="45" y="148"/>
                    </a:cubicBezTo>
                    <a:cubicBezTo>
                      <a:pt x="54" y="162"/>
                      <a:pt x="66" y="174"/>
                      <a:pt x="70" y="190"/>
                    </a:cubicBezTo>
                    <a:cubicBezTo>
                      <a:pt x="77" y="193"/>
                      <a:pt x="85" y="195"/>
                      <a:pt x="93" y="197"/>
                    </a:cubicBezTo>
                    <a:cubicBezTo>
                      <a:pt x="101" y="192"/>
                      <a:pt x="109" y="187"/>
                      <a:pt x="117" y="180"/>
                    </a:cubicBezTo>
                    <a:cubicBezTo>
                      <a:pt x="104" y="86"/>
                      <a:pt x="125" y="140"/>
                      <a:pt x="78" y="87"/>
                    </a:cubicBezTo>
                    <a:cubicBezTo>
                      <a:pt x="68" y="75"/>
                      <a:pt x="67" y="68"/>
                      <a:pt x="52" y="62"/>
                    </a:cubicBezTo>
                    <a:cubicBezTo>
                      <a:pt x="57" y="46"/>
                      <a:pt x="74" y="24"/>
                      <a:pt x="71" y="8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9ECED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5" name="Freeform 182">
                <a:extLst>
                  <a:ext uri="{FF2B5EF4-FFF2-40B4-BE49-F238E27FC236}">
                    <a16:creationId xmlns:a16="http://schemas.microsoft.com/office/drawing/2014/main" xmlns="" id="{5999DFB5-881E-4CD4-8A03-8E0285637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" y="2048"/>
                <a:ext cx="51" cy="88"/>
              </a:xfrm>
              <a:custGeom>
                <a:avLst/>
                <a:gdLst>
                  <a:gd name="T0" fmla="*/ 55 w 125"/>
                  <a:gd name="T1" fmla="*/ 0 h 197"/>
                  <a:gd name="T2" fmla="*/ 55 w 125"/>
                  <a:gd name="T3" fmla="*/ 0 h 197"/>
                  <a:gd name="T4" fmla="*/ 55 w 125"/>
                  <a:gd name="T5" fmla="*/ 17 h 197"/>
                  <a:gd name="T6" fmla="*/ 45 w 125"/>
                  <a:gd name="T7" fmla="*/ 24 h 197"/>
                  <a:gd name="T8" fmla="*/ 41 w 125"/>
                  <a:gd name="T9" fmla="*/ 26 h 197"/>
                  <a:gd name="T10" fmla="*/ 38 w 125"/>
                  <a:gd name="T11" fmla="*/ 38 h 197"/>
                  <a:gd name="T12" fmla="*/ 26 w 125"/>
                  <a:gd name="T13" fmla="*/ 50 h 197"/>
                  <a:gd name="T14" fmla="*/ 20 w 125"/>
                  <a:gd name="T15" fmla="*/ 50 h 197"/>
                  <a:gd name="T16" fmla="*/ 14 w 125"/>
                  <a:gd name="T17" fmla="*/ 60 h 197"/>
                  <a:gd name="T18" fmla="*/ 16 w 125"/>
                  <a:gd name="T19" fmla="*/ 71 h 197"/>
                  <a:gd name="T20" fmla="*/ 8 w 125"/>
                  <a:gd name="T21" fmla="*/ 81 h 197"/>
                  <a:gd name="T22" fmla="*/ 0 w 125"/>
                  <a:gd name="T23" fmla="*/ 86 h 197"/>
                  <a:gd name="T24" fmla="*/ 0 w 125"/>
                  <a:gd name="T25" fmla="*/ 100 h 197"/>
                  <a:gd name="T26" fmla="*/ 9 w 125"/>
                  <a:gd name="T27" fmla="*/ 110 h 197"/>
                  <a:gd name="T28" fmla="*/ 12 w 125"/>
                  <a:gd name="T29" fmla="*/ 132 h 197"/>
                  <a:gd name="T30" fmla="*/ 45 w 125"/>
                  <a:gd name="T31" fmla="*/ 148 h 197"/>
                  <a:gd name="T32" fmla="*/ 70 w 125"/>
                  <a:gd name="T33" fmla="*/ 190 h 197"/>
                  <a:gd name="T34" fmla="*/ 93 w 125"/>
                  <a:gd name="T35" fmla="*/ 197 h 197"/>
                  <a:gd name="T36" fmla="*/ 117 w 125"/>
                  <a:gd name="T37" fmla="*/ 180 h 197"/>
                  <a:gd name="T38" fmla="*/ 78 w 125"/>
                  <a:gd name="T39" fmla="*/ 87 h 197"/>
                  <a:gd name="T40" fmla="*/ 52 w 125"/>
                  <a:gd name="T41" fmla="*/ 62 h 197"/>
                  <a:gd name="T42" fmla="*/ 71 w 125"/>
                  <a:gd name="T43" fmla="*/ 8 h 197"/>
                  <a:gd name="T44" fmla="*/ 55 w 125"/>
                  <a:gd name="T45" fmla="*/ 0 h 197"/>
                  <a:gd name="T46" fmla="*/ 55 w 125"/>
                  <a:gd name="T4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5" h="197">
                    <a:moveTo>
                      <a:pt x="55" y="0"/>
                    </a:moveTo>
                    <a:lnTo>
                      <a:pt x="55" y="0"/>
                    </a:lnTo>
                    <a:lnTo>
                      <a:pt x="55" y="17"/>
                    </a:lnTo>
                    <a:lnTo>
                      <a:pt x="45" y="24"/>
                    </a:lnTo>
                    <a:lnTo>
                      <a:pt x="41" y="26"/>
                    </a:lnTo>
                    <a:lnTo>
                      <a:pt x="38" y="38"/>
                    </a:lnTo>
                    <a:lnTo>
                      <a:pt x="26" y="50"/>
                    </a:lnTo>
                    <a:lnTo>
                      <a:pt x="20" y="50"/>
                    </a:lnTo>
                    <a:lnTo>
                      <a:pt x="14" y="60"/>
                    </a:lnTo>
                    <a:lnTo>
                      <a:pt x="16" y="71"/>
                    </a:lnTo>
                    <a:lnTo>
                      <a:pt x="8" y="81"/>
                    </a:lnTo>
                    <a:lnTo>
                      <a:pt x="0" y="86"/>
                    </a:lnTo>
                    <a:lnTo>
                      <a:pt x="0" y="100"/>
                    </a:lnTo>
                    <a:lnTo>
                      <a:pt x="9" y="110"/>
                    </a:lnTo>
                    <a:lnTo>
                      <a:pt x="12" y="132"/>
                    </a:lnTo>
                    <a:cubicBezTo>
                      <a:pt x="23" y="140"/>
                      <a:pt x="31" y="146"/>
                      <a:pt x="45" y="148"/>
                    </a:cubicBezTo>
                    <a:cubicBezTo>
                      <a:pt x="54" y="162"/>
                      <a:pt x="66" y="174"/>
                      <a:pt x="70" y="190"/>
                    </a:cubicBezTo>
                    <a:cubicBezTo>
                      <a:pt x="77" y="193"/>
                      <a:pt x="85" y="195"/>
                      <a:pt x="93" y="197"/>
                    </a:cubicBezTo>
                    <a:cubicBezTo>
                      <a:pt x="101" y="192"/>
                      <a:pt x="109" y="187"/>
                      <a:pt x="117" y="180"/>
                    </a:cubicBezTo>
                    <a:cubicBezTo>
                      <a:pt x="104" y="86"/>
                      <a:pt x="125" y="140"/>
                      <a:pt x="78" y="87"/>
                    </a:cubicBezTo>
                    <a:cubicBezTo>
                      <a:pt x="68" y="75"/>
                      <a:pt x="67" y="68"/>
                      <a:pt x="52" y="62"/>
                    </a:cubicBezTo>
                    <a:cubicBezTo>
                      <a:pt x="57" y="46"/>
                      <a:pt x="74" y="24"/>
                      <a:pt x="71" y="8"/>
                    </a:cubicBez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6" name="Freeform 183">
                <a:extLst>
                  <a:ext uri="{FF2B5EF4-FFF2-40B4-BE49-F238E27FC236}">
                    <a16:creationId xmlns:a16="http://schemas.microsoft.com/office/drawing/2014/main" xmlns="" id="{D0743F98-57A0-409D-843B-560F814A4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093"/>
                <a:ext cx="83" cy="57"/>
              </a:xfrm>
              <a:custGeom>
                <a:avLst/>
                <a:gdLst>
                  <a:gd name="T0" fmla="*/ 164 w 201"/>
                  <a:gd name="T1" fmla="*/ 65 h 127"/>
                  <a:gd name="T2" fmla="*/ 164 w 201"/>
                  <a:gd name="T3" fmla="*/ 65 h 127"/>
                  <a:gd name="T4" fmla="*/ 180 w 201"/>
                  <a:gd name="T5" fmla="*/ 46 h 127"/>
                  <a:gd name="T6" fmla="*/ 201 w 201"/>
                  <a:gd name="T7" fmla="*/ 32 h 127"/>
                  <a:gd name="T8" fmla="*/ 198 w 201"/>
                  <a:gd name="T9" fmla="*/ 10 h 127"/>
                  <a:gd name="T10" fmla="*/ 189 w 201"/>
                  <a:gd name="T11" fmla="*/ 0 h 127"/>
                  <a:gd name="T12" fmla="*/ 171 w 201"/>
                  <a:gd name="T13" fmla="*/ 14 h 127"/>
                  <a:gd name="T14" fmla="*/ 159 w 201"/>
                  <a:gd name="T15" fmla="*/ 16 h 127"/>
                  <a:gd name="T16" fmla="*/ 141 w 201"/>
                  <a:gd name="T17" fmla="*/ 18 h 127"/>
                  <a:gd name="T18" fmla="*/ 132 w 201"/>
                  <a:gd name="T19" fmla="*/ 20 h 127"/>
                  <a:gd name="T20" fmla="*/ 112 w 201"/>
                  <a:gd name="T21" fmla="*/ 19 h 127"/>
                  <a:gd name="T22" fmla="*/ 98 w 201"/>
                  <a:gd name="T23" fmla="*/ 16 h 127"/>
                  <a:gd name="T24" fmla="*/ 89 w 201"/>
                  <a:gd name="T25" fmla="*/ 24 h 127"/>
                  <a:gd name="T26" fmla="*/ 79 w 201"/>
                  <a:gd name="T27" fmla="*/ 34 h 127"/>
                  <a:gd name="T28" fmla="*/ 72 w 201"/>
                  <a:gd name="T29" fmla="*/ 34 h 127"/>
                  <a:gd name="T30" fmla="*/ 63 w 201"/>
                  <a:gd name="T31" fmla="*/ 32 h 127"/>
                  <a:gd name="T32" fmla="*/ 54 w 201"/>
                  <a:gd name="T33" fmla="*/ 28 h 127"/>
                  <a:gd name="T34" fmla="*/ 41 w 201"/>
                  <a:gd name="T35" fmla="*/ 28 h 127"/>
                  <a:gd name="T36" fmla="*/ 29 w 201"/>
                  <a:gd name="T37" fmla="*/ 26 h 127"/>
                  <a:gd name="T38" fmla="*/ 16 w 201"/>
                  <a:gd name="T39" fmla="*/ 32 h 127"/>
                  <a:gd name="T40" fmla="*/ 5 w 201"/>
                  <a:gd name="T41" fmla="*/ 43 h 127"/>
                  <a:gd name="T42" fmla="*/ 0 w 201"/>
                  <a:gd name="T43" fmla="*/ 65 h 127"/>
                  <a:gd name="T44" fmla="*/ 3 w 201"/>
                  <a:gd name="T45" fmla="*/ 71 h 127"/>
                  <a:gd name="T46" fmla="*/ 6 w 201"/>
                  <a:gd name="T47" fmla="*/ 74 h 127"/>
                  <a:gd name="T48" fmla="*/ 13 w 201"/>
                  <a:gd name="T49" fmla="*/ 69 h 127"/>
                  <a:gd name="T50" fmla="*/ 29 w 201"/>
                  <a:gd name="T51" fmla="*/ 100 h 127"/>
                  <a:gd name="T52" fmla="*/ 91 w 201"/>
                  <a:gd name="T53" fmla="*/ 109 h 127"/>
                  <a:gd name="T54" fmla="*/ 102 w 201"/>
                  <a:gd name="T55" fmla="*/ 127 h 127"/>
                  <a:gd name="T56" fmla="*/ 118 w 201"/>
                  <a:gd name="T57" fmla="*/ 127 h 127"/>
                  <a:gd name="T58" fmla="*/ 119 w 201"/>
                  <a:gd name="T59" fmla="*/ 107 h 127"/>
                  <a:gd name="T60" fmla="*/ 151 w 201"/>
                  <a:gd name="T61" fmla="*/ 97 h 127"/>
                  <a:gd name="T62" fmla="*/ 164 w 201"/>
                  <a:gd name="T63" fmla="*/ 6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127">
                    <a:moveTo>
                      <a:pt x="164" y="65"/>
                    </a:moveTo>
                    <a:lnTo>
                      <a:pt x="164" y="65"/>
                    </a:lnTo>
                    <a:cubicBezTo>
                      <a:pt x="172" y="60"/>
                      <a:pt x="178" y="56"/>
                      <a:pt x="180" y="46"/>
                    </a:cubicBezTo>
                    <a:cubicBezTo>
                      <a:pt x="188" y="42"/>
                      <a:pt x="194" y="36"/>
                      <a:pt x="201" y="32"/>
                    </a:cubicBezTo>
                    <a:lnTo>
                      <a:pt x="198" y="10"/>
                    </a:lnTo>
                    <a:lnTo>
                      <a:pt x="189" y="0"/>
                    </a:lnTo>
                    <a:lnTo>
                      <a:pt x="171" y="14"/>
                    </a:lnTo>
                    <a:lnTo>
                      <a:pt x="159" y="16"/>
                    </a:lnTo>
                    <a:lnTo>
                      <a:pt x="141" y="18"/>
                    </a:lnTo>
                    <a:lnTo>
                      <a:pt x="132" y="20"/>
                    </a:lnTo>
                    <a:lnTo>
                      <a:pt x="112" y="19"/>
                    </a:lnTo>
                    <a:lnTo>
                      <a:pt x="98" y="16"/>
                    </a:lnTo>
                    <a:lnTo>
                      <a:pt x="89" y="24"/>
                    </a:lnTo>
                    <a:lnTo>
                      <a:pt x="79" y="34"/>
                    </a:lnTo>
                    <a:lnTo>
                      <a:pt x="72" y="34"/>
                    </a:lnTo>
                    <a:lnTo>
                      <a:pt x="63" y="32"/>
                    </a:lnTo>
                    <a:lnTo>
                      <a:pt x="54" y="28"/>
                    </a:lnTo>
                    <a:lnTo>
                      <a:pt x="41" y="28"/>
                    </a:lnTo>
                    <a:lnTo>
                      <a:pt x="29" y="26"/>
                    </a:lnTo>
                    <a:lnTo>
                      <a:pt x="16" y="32"/>
                    </a:lnTo>
                    <a:lnTo>
                      <a:pt x="5" y="43"/>
                    </a:lnTo>
                    <a:lnTo>
                      <a:pt x="0" y="65"/>
                    </a:lnTo>
                    <a:lnTo>
                      <a:pt x="3" y="71"/>
                    </a:lnTo>
                    <a:lnTo>
                      <a:pt x="6" y="74"/>
                    </a:lnTo>
                    <a:cubicBezTo>
                      <a:pt x="8" y="72"/>
                      <a:pt x="10" y="71"/>
                      <a:pt x="13" y="69"/>
                    </a:cubicBezTo>
                    <a:cubicBezTo>
                      <a:pt x="24" y="79"/>
                      <a:pt x="32" y="83"/>
                      <a:pt x="29" y="100"/>
                    </a:cubicBezTo>
                    <a:cubicBezTo>
                      <a:pt x="65" y="121"/>
                      <a:pt x="39" y="106"/>
                      <a:pt x="91" y="109"/>
                    </a:cubicBezTo>
                    <a:cubicBezTo>
                      <a:pt x="95" y="118"/>
                      <a:pt x="98" y="123"/>
                      <a:pt x="102" y="127"/>
                    </a:cubicBezTo>
                    <a:lnTo>
                      <a:pt x="118" y="127"/>
                    </a:lnTo>
                    <a:lnTo>
                      <a:pt x="119" y="107"/>
                    </a:lnTo>
                    <a:cubicBezTo>
                      <a:pt x="130" y="102"/>
                      <a:pt x="140" y="101"/>
                      <a:pt x="151" y="97"/>
                    </a:cubicBezTo>
                    <a:cubicBezTo>
                      <a:pt x="156" y="88"/>
                      <a:pt x="154" y="71"/>
                      <a:pt x="164" y="65"/>
                    </a:cubicBezTo>
                    <a:close/>
                  </a:path>
                </a:pathLst>
              </a:custGeom>
              <a:solidFill>
                <a:srgbClr val="647B9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7" name="Freeform 184">
                <a:extLst>
                  <a:ext uri="{FF2B5EF4-FFF2-40B4-BE49-F238E27FC236}">
                    <a16:creationId xmlns:a16="http://schemas.microsoft.com/office/drawing/2014/main" xmlns="" id="{51EA2A7C-7D0D-465E-A063-B6695D73B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093"/>
                <a:ext cx="83" cy="57"/>
              </a:xfrm>
              <a:custGeom>
                <a:avLst/>
                <a:gdLst>
                  <a:gd name="T0" fmla="*/ 164 w 201"/>
                  <a:gd name="T1" fmla="*/ 65 h 127"/>
                  <a:gd name="T2" fmla="*/ 164 w 201"/>
                  <a:gd name="T3" fmla="*/ 65 h 127"/>
                  <a:gd name="T4" fmla="*/ 180 w 201"/>
                  <a:gd name="T5" fmla="*/ 46 h 127"/>
                  <a:gd name="T6" fmla="*/ 201 w 201"/>
                  <a:gd name="T7" fmla="*/ 32 h 127"/>
                  <a:gd name="T8" fmla="*/ 198 w 201"/>
                  <a:gd name="T9" fmla="*/ 10 h 127"/>
                  <a:gd name="T10" fmla="*/ 189 w 201"/>
                  <a:gd name="T11" fmla="*/ 0 h 127"/>
                  <a:gd name="T12" fmla="*/ 171 w 201"/>
                  <a:gd name="T13" fmla="*/ 14 h 127"/>
                  <a:gd name="T14" fmla="*/ 159 w 201"/>
                  <a:gd name="T15" fmla="*/ 16 h 127"/>
                  <a:gd name="T16" fmla="*/ 141 w 201"/>
                  <a:gd name="T17" fmla="*/ 18 h 127"/>
                  <a:gd name="T18" fmla="*/ 132 w 201"/>
                  <a:gd name="T19" fmla="*/ 20 h 127"/>
                  <a:gd name="T20" fmla="*/ 112 w 201"/>
                  <a:gd name="T21" fmla="*/ 19 h 127"/>
                  <a:gd name="T22" fmla="*/ 98 w 201"/>
                  <a:gd name="T23" fmla="*/ 16 h 127"/>
                  <a:gd name="T24" fmla="*/ 89 w 201"/>
                  <a:gd name="T25" fmla="*/ 24 h 127"/>
                  <a:gd name="T26" fmla="*/ 79 w 201"/>
                  <a:gd name="T27" fmla="*/ 34 h 127"/>
                  <a:gd name="T28" fmla="*/ 72 w 201"/>
                  <a:gd name="T29" fmla="*/ 34 h 127"/>
                  <a:gd name="T30" fmla="*/ 63 w 201"/>
                  <a:gd name="T31" fmla="*/ 32 h 127"/>
                  <a:gd name="T32" fmla="*/ 54 w 201"/>
                  <a:gd name="T33" fmla="*/ 28 h 127"/>
                  <a:gd name="T34" fmla="*/ 41 w 201"/>
                  <a:gd name="T35" fmla="*/ 28 h 127"/>
                  <a:gd name="T36" fmla="*/ 29 w 201"/>
                  <a:gd name="T37" fmla="*/ 26 h 127"/>
                  <a:gd name="T38" fmla="*/ 16 w 201"/>
                  <a:gd name="T39" fmla="*/ 32 h 127"/>
                  <a:gd name="T40" fmla="*/ 5 w 201"/>
                  <a:gd name="T41" fmla="*/ 43 h 127"/>
                  <a:gd name="T42" fmla="*/ 0 w 201"/>
                  <a:gd name="T43" fmla="*/ 65 h 127"/>
                  <a:gd name="T44" fmla="*/ 3 w 201"/>
                  <a:gd name="T45" fmla="*/ 71 h 127"/>
                  <a:gd name="T46" fmla="*/ 6 w 201"/>
                  <a:gd name="T47" fmla="*/ 74 h 127"/>
                  <a:gd name="T48" fmla="*/ 13 w 201"/>
                  <a:gd name="T49" fmla="*/ 69 h 127"/>
                  <a:gd name="T50" fmla="*/ 29 w 201"/>
                  <a:gd name="T51" fmla="*/ 100 h 127"/>
                  <a:gd name="T52" fmla="*/ 91 w 201"/>
                  <a:gd name="T53" fmla="*/ 109 h 127"/>
                  <a:gd name="T54" fmla="*/ 102 w 201"/>
                  <a:gd name="T55" fmla="*/ 127 h 127"/>
                  <a:gd name="T56" fmla="*/ 118 w 201"/>
                  <a:gd name="T57" fmla="*/ 127 h 127"/>
                  <a:gd name="T58" fmla="*/ 119 w 201"/>
                  <a:gd name="T59" fmla="*/ 107 h 127"/>
                  <a:gd name="T60" fmla="*/ 151 w 201"/>
                  <a:gd name="T61" fmla="*/ 97 h 127"/>
                  <a:gd name="T62" fmla="*/ 164 w 201"/>
                  <a:gd name="T63" fmla="*/ 65 h 127"/>
                  <a:gd name="T64" fmla="*/ 164 w 201"/>
                  <a:gd name="T65" fmla="*/ 6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1" h="127">
                    <a:moveTo>
                      <a:pt x="164" y="65"/>
                    </a:moveTo>
                    <a:lnTo>
                      <a:pt x="164" y="65"/>
                    </a:lnTo>
                    <a:cubicBezTo>
                      <a:pt x="172" y="60"/>
                      <a:pt x="178" y="56"/>
                      <a:pt x="180" y="46"/>
                    </a:cubicBezTo>
                    <a:cubicBezTo>
                      <a:pt x="188" y="42"/>
                      <a:pt x="194" y="36"/>
                      <a:pt x="201" y="32"/>
                    </a:cubicBezTo>
                    <a:lnTo>
                      <a:pt x="198" y="10"/>
                    </a:lnTo>
                    <a:lnTo>
                      <a:pt x="189" y="0"/>
                    </a:lnTo>
                    <a:lnTo>
                      <a:pt x="171" y="14"/>
                    </a:lnTo>
                    <a:lnTo>
                      <a:pt x="159" y="16"/>
                    </a:lnTo>
                    <a:lnTo>
                      <a:pt x="141" y="18"/>
                    </a:lnTo>
                    <a:lnTo>
                      <a:pt x="132" y="20"/>
                    </a:lnTo>
                    <a:lnTo>
                      <a:pt x="112" y="19"/>
                    </a:lnTo>
                    <a:lnTo>
                      <a:pt x="98" y="16"/>
                    </a:lnTo>
                    <a:lnTo>
                      <a:pt x="89" y="24"/>
                    </a:lnTo>
                    <a:lnTo>
                      <a:pt x="79" y="34"/>
                    </a:lnTo>
                    <a:lnTo>
                      <a:pt x="72" y="34"/>
                    </a:lnTo>
                    <a:lnTo>
                      <a:pt x="63" y="32"/>
                    </a:lnTo>
                    <a:lnTo>
                      <a:pt x="54" y="28"/>
                    </a:lnTo>
                    <a:lnTo>
                      <a:pt x="41" y="28"/>
                    </a:lnTo>
                    <a:lnTo>
                      <a:pt x="29" y="26"/>
                    </a:lnTo>
                    <a:lnTo>
                      <a:pt x="16" y="32"/>
                    </a:lnTo>
                    <a:lnTo>
                      <a:pt x="5" y="43"/>
                    </a:lnTo>
                    <a:lnTo>
                      <a:pt x="0" y="65"/>
                    </a:lnTo>
                    <a:lnTo>
                      <a:pt x="3" y="71"/>
                    </a:lnTo>
                    <a:lnTo>
                      <a:pt x="6" y="74"/>
                    </a:lnTo>
                    <a:cubicBezTo>
                      <a:pt x="8" y="72"/>
                      <a:pt x="10" y="71"/>
                      <a:pt x="13" y="69"/>
                    </a:cubicBezTo>
                    <a:cubicBezTo>
                      <a:pt x="24" y="79"/>
                      <a:pt x="32" y="83"/>
                      <a:pt x="29" y="100"/>
                    </a:cubicBezTo>
                    <a:cubicBezTo>
                      <a:pt x="65" y="121"/>
                      <a:pt x="39" y="106"/>
                      <a:pt x="91" y="109"/>
                    </a:cubicBezTo>
                    <a:cubicBezTo>
                      <a:pt x="95" y="118"/>
                      <a:pt x="98" y="123"/>
                      <a:pt x="102" y="127"/>
                    </a:cubicBezTo>
                    <a:lnTo>
                      <a:pt x="118" y="127"/>
                    </a:lnTo>
                    <a:lnTo>
                      <a:pt x="119" y="107"/>
                    </a:lnTo>
                    <a:cubicBezTo>
                      <a:pt x="130" y="102"/>
                      <a:pt x="140" y="101"/>
                      <a:pt x="151" y="97"/>
                    </a:cubicBezTo>
                    <a:cubicBezTo>
                      <a:pt x="156" y="88"/>
                      <a:pt x="154" y="71"/>
                      <a:pt x="164" y="65"/>
                    </a:cubicBezTo>
                    <a:lnTo>
                      <a:pt x="164" y="6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8" name="Freeform 185">
                <a:extLst>
                  <a:ext uri="{FF2B5EF4-FFF2-40B4-BE49-F238E27FC236}">
                    <a16:creationId xmlns:a16="http://schemas.microsoft.com/office/drawing/2014/main" xmlns="" id="{92FAF9FD-E8EC-4CD3-B408-10289D653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" y="2077"/>
                <a:ext cx="146" cy="80"/>
              </a:xfrm>
              <a:custGeom>
                <a:avLst/>
                <a:gdLst>
                  <a:gd name="T0" fmla="*/ 343 w 353"/>
                  <a:gd name="T1" fmla="*/ 109 h 178"/>
                  <a:gd name="T2" fmla="*/ 343 w 353"/>
                  <a:gd name="T3" fmla="*/ 109 h 178"/>
                  <a:gd name="T4" fmla="*/ 340 w 353"/>
                  <a:gd name="T5" fmla="*/ 106 h 178"/>
                  <a:gd name="T6" fmla="*/ 337 w 353"/>
                  <a:gd name="T7" fmla="*/ 100 h 178"/>
                  <a:gd name="T8" fmla="*/ 342 w 353"/>
                  <a:gd name="T9" fmla="*/ 78 h 178"/>
                  <a:gd name="T10" fmla="*/ 353 w 353"/>
                  <a:gd name="T11" fmla="*/ 67 h 178"/>
                  <a:gd name="T12" fmla="*/ 335 w 353"/>
                  <a:gd name="T13" fmla="*/ 52 h 178"/>
                  <a:gd name="T14" fmla="*/ 326 w 353"/>
                  <a:gd name="T15" fmla="*/ 56 h 178"/>
                  <a:gd name="T16" fmla="*/ 303 w 353"/>
                  <a:gd name="T17" fmla="*/ 50 h 178"/>
                  <a:gd name="T18" fmla="*/ 295 w 353"/>
                  <a:gd name="T19" fmla="*/ 43 h 178"/>
                  <a:gd name="T20" fmla="*/ 297 w 353"/>
                  <a:gd name="T21" fmla="*/ 36 h 178"/>
                  <a:gd name="T22" fmla="*/ 296 w 353"/>
                  <a:gd name="T23" fmla="*/ 27 h 178"/>
                  <a:gd name="T24" fmla="*/ 286 w 353"/>
                  <a:gd name="T25" fmla="*/ 32 h 178"/>
                  <a:gd name="T26" fmla="*/ 270 w 353"/>
                  <a:gd name="T27" fmla="*/ 27 h 178"/>
                  <a:gd name="T28" fmla="*/ 273 w 353"/>
                  <a:gd name="T29" fmla="*/ 20 h 178"/>
                  <a:gd name="T30" fmla="*/ 260 w 353"/>
                  <a:gd name="T31" fmla="*/ 13 h 178"/>
                  <a:gd name="T32" fmla="*/ 245 w 353"/>
                  <a:gd name="T33" fmla="*/ 13 h 178"/>
                  <a:gd name="T34" fmla="*/ 239 w 353"/>
                  <a:gd name="T35" fmla="*/ 10 h 178"/>
                  <a:gd name="T36" fmla="*/ 232 w 353"/>
                  <a:gd name="T37" fmla="*/ 10 h 178"/>
                  <a:gd name="T38" fmla="*/ 225 w 353"/>
                  <a:gd name="T39" fmla="*/ 2 h 178"/>
                  <a:gd name="T40" fmla="*/ 211 w 353"/>
                  <a:gd name="T41" fmla="*/ 0 h 178"/>
                  <a:gd name="T42" fmla="*/ 196 w 353"/>
                  <a:gd name="T43" fmla="*/ 11 h 178"/>
                  <a:gd name="T44" fmla="*/ 177 w 353"/>
                  <a:gd name="T45" fmla="*/ 18 h 178"/>
                  <a:gd name="T46" fmla="*/ 161 w 353"/>
                  <a:gd name="T47" fmla="*/ 17 h 178"/>
                  <a:gd name="T48" fmla="*/ 146 w 353"/>
                  <a:gd name="T49" fmla="*/ 29 h 178"/>
                  <a:gd name="T50" fmla="*/ 161 w 353"/>
                  <a:gd name="T51" fmla="*/ 42 h 178"/>
                  <a:gd name="T52" fmla="*/ 140 w 353"/>
                  <a:gd name="T53" fmla="*/ 42 h 178"/>
                  <a:gd name="T54" fmla="*/ 131 w 353"/>
                  <a:gd name="T55" fmla="*/ 47 h 178"/>
                  <a:gd name="T56" fmla="*/ 131 w 353"/>
                  <a:gd name="T57" fmla="*/ 56 h 178"/>
                  <a:gd name="T58" fmla="*/ 134 w 353"/>
                  <a:gd name="T59" fmla="*/ 72 h 178"/>
                  <a:gd name="T60" fmla="*/ 121 w 353"/>
                  <a:gd name="T61" fmla="*/ 61 h 178"/>
                  <a:gd name="T62" fmla="*/ 109 w 353"/>
                  <a:gd name="T63" fmla="*/ 58 h 178"/>
                  <a:gd name="T64" fmla="*/ 95 w 353"/>
                  <a:gd name="T65" fmla="*/ 58 h 178"/>
                  <a:gd name="T66" fmla="*/ 93 w 353"/>
                  <a:gd name="T67" fmla="*/ 47 h 178"/>
                  <a:gd name="T68" fmla="*/ 87 w 353"/>
                  <a:gd name="T69" fmla="*/ 36 h 178"/>
                  <a:gd name="T70" fmla="*/ 84 w 353"/>
                  <a:gd name="T71" fmla="*/ 38 h 178"/>
                  <a:gd name="T72" fmla="*/ 80 w 353"/>
                  <a:gd name="T73" fmla="*/ 60 h 178"/>
                  <a:gd name="T74" fmla="*/ 68 w 353"/>
                  <a:gd name="T75" fmla="*/ 79 h 178"/>
                  <a:gd name="T76" fmla="*/ 58 w 353"/>
                  <a:gd name="T77" fmla="*/ 79 h 178"/>
                  <a:gd name="T78" fmla="*/ 38 w 353"/>
                  <a:gd name="T79" fmla="*/ 79 h 178"/>
                  <a:gd name="T80" fmla="*/ 31 w 353"/>
                  <a:gd name="T81" fmla="*/ 68 h 178"/>
                  <a:gd name="T82" fmla="*/ 26 w 353"/>
                  <a:gd name="T83" fmla="*/ 56 h 178"/>
                  <a:gd name="T84" fmla="*/ 17 w 353"/>
                  <a:gd name="T85" fmla="*/ 46 h 178"/>
                  <a:gd name="T86" fmla="*/ 9 w 353"/>
                  <a:gd name="T87" fmla="*/ 39 h 178"/>
                  <a:gd name="T88" fmla="*/ 5 w 353"/>
                  <a:gd name="T89" fmla="*/ 46 h 178"/>
                  <a:gd name="T90" fmla="*/ 4 w 353"/>
                  <a:gd name="T91" fmla="*/ 47 h 178"/>
                  <a:gd name="T92" fmla="*/ 3 w 353"/>
                  <a:gd name="T93" fmla="*/ 69 h 178"/>
                  <a:gd name="T94" fmla="*/ 13 w 353"/>
                  <a:gd name="T95" fmla="*/ 178 h 178"/>
                  <a:gd name="T96" fmla="*/ 75 w 353"/>
                  <a:gd name="T97" fmla="*/ 134 h 178"/>
                  <a:gd name="T98" fmla="*/ 121 w 353"/>
                  <a:gd name="T99" fmla="*/ 120 h 178"/>
                  <a:gd name="T100" fmla="*/ 132 w 353"/>
                  <a:gd name="T101" fmla="*/ 115 h 178"/>
                  <a:gd name="T102" fmla="*/ 212 w 353"/>
                  <a:gd name="T103" fmla="*/ 121 h 178"/>
                  <a:gd name="T104" fmla="*/ 284 w 353"/>
                  <a:gd name="T105" fmla="*/ 133 h 178"/>
                  <a:gd name="T106" fmla="*/ 343 w 353"/>
                  <a:gd name="T107" fmla="*/ 10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3" h="178">
                    <a:moveTo>
                      <a:pt x="343" y="109"/>
                    </a:moveTo>
                    <a:lnTo>
                      <a:pt x="343" y="109"/>
                    </a:lnTo>
                    <a:lnTo>
                      <a:pt x="340" y="106"/>
                    </a:lnTo>
                    <a:lnTo>
                      <a:pt x="337" y="100"/>
                    </a:lnTo>
                    <a:lnTo>
                      <a:pt x="342" y="78"/>
                    </a:lnTo>
                    <a:lnTo>
                      <a:pt x="353" y="67"/>
                    </a:lnTo>
                    <a:lnTo>
                      <a:pt x="335" y="52"/>
                    </a:lnTo>
                    <a:lnTo>
                      <a:pt x="326" y="56"/>
                    </a:lnTo>
                    <a:lnTo>
                      <a:pt x="303" y="50"/>
                    </a:lnTo>
                    <a:lnTo>
                      <a:pt x="295" y="43"/>
                    </a:lnTo>
                    <a:lnTo>
                      <a:pt x="297" y="36"/>
                    </a:lnTo>
                    <a:lnTo>
                      <a:pt x="296" y="27"/>
                    </a:lnTo>
                    <a:lnTo>
                      <a:pt x="286" y="32"/>
                    </a:lnTo>
                    <a:lnTo>
                      <a:pt x="270" y="27"/>
                    </a:lnTo>
                    <a:lnTo>
                      <a:pt x="273" y="20"/>
                    </a:lnTo>
                    <a:lnTo>
                      <a:pt x="260" y="13"/>
                    </a:lnTo>
                    <a:lnTo>
                      <a:pt x="245" y="13"/>
                    </a:lnTo>
                    <a:lnTo>
                      <a:pt x="239" y="10"/>
                    </a:lnTo>
                    <a:lnTo>
                      <a:pt x="232" y="10"/>
                    </a:lnTo>
                    <a:lnTo>
                      <a:pt x="225" y="2"/>
                    </a:lnTo>
                    <a:lnTo>
                      <a:pt x="211" y="0"/>
                    </a:lnTo>
                    <a:lnTo>
                      <a:pt x="196" y="11"/>
                    </a:lnTo>
                    <a:lnTo>
                      <a:pt x="177" y="18"/>
                    </a:lnTo>
                    <a:lnTo>
                      <a:pt x="161" y="17"/>
                    </a:lnTo>
                    <a:lnTo>
                      <a:pt x="146" y="29"/>
                    </a:lnTo>
                    <a:lnTo>
                      <a:pt x="161" y="42"/>
                    </a:lnTo>
                    <a:lnTo>
                      <a:pt x="140" y="42"/>
                    </a:lnTo>
                    <a:lnTo>
                      <a:pt x="131" y="47"/>
                    </a:lnTo>
                    <a:lnTo>
                      <a:pt x="131" y="56"/>
                    </a:lnTo>
                    <a:lnTo>
                      <a:pt x="134" y="72"/>
                    </a:lnTo>
                    <a:lnTo>
                      <a:pt x="121" y="61"/>
                    </a:lnTo>
                    <a:lnTo>
                      <a:pt x="109" y="58"/>
                    </a:lnTo>
                    <a:lnTo>
                      <a:pt x="95" y="58"/>
                    </a:lnTo>
                    <a:lnTo>
                      <a:pt x="93" y="47"/>
                    </a:lnTo>
                    <a:lnTo>
                      <a:pt x="87" y="36"/>
                    </a:lnTo>
                    <a:lnTo>
                      <a:pt x="84" y="38"/>
                    </a:lnTo>
                    <a:lnTo>
                      <a:pt x="80" y="60"/>
                    </a:lnTo>
                    <a:lnTo>
                      <a:pt x="68" y="79"/>
                    </a:lnTo>
                    <a:lnTo>
                      <a:pt x="58" y="79"/>
                    </a:lnTo>
                    <a:lnTo>
                      <a:pt x="38" y="79"/>
                    </a:lnTo>
                    <a:lnTo>
                      <a:pt x="31" y="68"/>
                    </a:lnTo>
                    <a:lnTo>
                      <a:pt x="26" y="56"/>
                    </a:lnTo>
                    <a:lnTo>
                      <a:pt x="17" y="46"/>
                    </a:lnTo>
                    <a:lnTo>
                      <a:pt x="9" y="39"/>
                    </a:lnTo>
                    <a:lnTo>
                      <a:pt x="5" y="46"/>
                    </a:lnTo>
                    <a:lnTo>
                      <a:pt x="4" y="47"/>
                    </a:lnTo>
                    <a:cubicBezTo>
                      <a:pt x="4" y="54"/>
                      <a:pt x="3" y="61"/>
                      <a:pt x="3" y="69"/>
                    </a:cubicBezTo>
                    <a:cubicBezTo>
                      <a:pt x="0" y="171"/>
                      <a:pt x="9" y="120"/>
                      <a:pt x="13" y="178"/>
                    </a:cubicBezTo>
                    <a:cubicBezTo>
                      <a:pt x="56" y="127"/>
                      <a:pt x="49" y="159"/>
                      <a:pt x="75" y="134"/>
                    </a:cubicBezTo>
                    <a:cubicBezTo>
                      <a:pt x="100" y="110"/>
                      <a:pt x="97" y="126"/>
                      <a:pt x="121" y="120"/>
                    </a:cubicBezTo>
                    <a:lnTo>
                      <a:pt x="132" y="115"/>
                    </a:lnTo>
                    <a:cubicBezTo>
                      <a:pt x="152" y="111"/>
                      <a:pt x="161" y="131"/>
                      <a:pt x="212" y="121"/>
                    </a:cubicBezTo>
                    <a:cubicBezTo>
                      <a:pt x="281" y="108"/>
                      <a:pt x="257" y="122"/>
                      <a:pt x="284" y="133"/>
                    </a:cubicBezTo>
                    <a:cubicBezTo>
                      <a:pt x="313" y="145"/>
                      <a:pt x="327" y="122"/>
                      <a:pt x="343" y="109"/>
                    </a:cubicBezTo>
                    <a:close/>
                  </a:path>
                </a:pathLst>
              </a:custGeom>
              <a:solidFill>
                <a:srgbClr val="E2B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09" name="Freeform 186">
                <a:extLst>
                  <a:ext uri="{FF2B5EF4-FFF2-40B4-BE49-F238E27FC236}">
                    <a16:creationId xmlns:a16="http://schemas.microsoft.com/office/drawing/2014/main" xmlns="" id="{7D17AE51-7EDA-481D-84F1-6C9DD00B9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" y="2077"/>
                <a:ext cx="146" cy="80"/>
              </a:xfrm>
              <a:custGeom>
                <a:avLst/>
                <a:gdLst>
                  <a:gd name="T0" fmla="*/ 343 w 353"/>
                  <a:gd name="T1" fmla="*/ 109 h 178"/>
                  <a:gd name="T2" fmla="*/ 343 w 353"/>
                  <a:gd name="T3" fmla="*/ 109 h 178"/>
                  <a:gd name="T4" fmla="*/ 340 w 353"/>
                  <a:gd name="T5" fmla="*/ 106 h 178"/>
                  <a:gd name="T6" fmla="*/ 337 w 353"/>
                  <a:gd name="T7" fmla="*/ 100 h 178"/>
                  <a:gd name="T8" fmla="*/ 342 w 353"/>
                  <a:gd name="T9" fmla="*/ 78 h 178"/>
                  <a:gd name="T10" fmla="*/ 353 w 353"/>
                  <a:gd name="T11" fmla="*/ 67 h 178"/>
                  <a:gd name="T12" fmla="*/ 335 w 353"/>
                  <a:gd name="T13" fmla="*/ 52 h 178"/>
                  <a:gd name="T14" fmla="*/ 326 w 353"/>
                  <a:gd name="T15" fmla="*/ 56 h 178"/>
                  <a:gd name="T16" fmla="*/ 303 w 353"/>
                  <a:gd name="T17" fmla="*/ 50 h 178"/>
                  <a:gd name="T18" fmla="*/ 295 w 353"/>
                  <a:gd name="T19" fmla="*/ 43 h 178"/>
                  <a:gd name="T20" fmla="*/ 297 w 353"/>
                  <a:gd name="T21" fmla="*/ 36 h 178"/>
                  <a:gd name="T22" fmla="*/ 296 w 353"/>
                  <a:gd name="T23" fmla="*/ 27 h 178"/>
                  <a:gd name="T24" fmla="*/ 286 w 353"/>
                  <a:gd name="T25" fmla="*/ 32 h 178"/>
                  <a:gd name="T26" fmla="*/ 270 w 353"/>
                  <a:gd name="T27" fmla="*/ 27 h 178"/>
                  <a:gd name="T28" fmla="*/ 273 w 353"/>
                  <a:gd name="T29" fmla="*/ 20 h 178"/>
                  <a:gd name="T30" fmla="*/ 260 w 353"/>
                  <a:gd name="T31" fmla="*/ 13 h 178"/>
                  <a:gd name="T32" fmla="*/ 245 w 353"/>
                  <a:gd name="T33" fmla="*/ 13 h 178"/>
                  <a:gd name="T34" fmla="*/ 239 w 353"/>
                  <a:gd name="T35" fmla="*/ 10 h 178"/>
                  <a:gd name="T36" fmla="*/ 232 w 353"/>
                  <a:gd name="T37" fmla="*/ 10 h 178"/>
                  <a:gd name="T38" fmla="*/ 225 w 353"/>
                  <a:gd name="T39" fmla="*/ 2 h 178"/>
                  <a:gd name="T40" fmla="*/ 211 w 353"/>
                  <a:gd name="T41" fmla="*/ 0 h 178"/>
                  <a:gd name="T42" fmla="*/ 196 w 353"/>
                  <a:gd name="T43" fmla="*/ 11 h 178"/>
                  <a:gd name="T44" fmla="*/ 177 w 353"/>
                  <a:gd name="T45" fmla="*/ 18 h 178"/>
                  <a:gd name="T46" fmla="*/ 161 w 353"/>
                  <a:gd name="T47" fmla="*/ 17 h 178"/>
                  <a:gd name="T48" fmla="*/ 146 w 353"/>
                  <a:gd name="T49" fmla="*/ 29 h 178"/>
                  <a:gd name="T50" fmla="*/ 161 w 353"/>
                  <a:gd name="T51" fmla="*/ 42 h 178"/>
                  <a:gd name="T52" fmla="*/ 140 w 353"/>
                  <a:gd name="T53" fmla="*/ 42 h 178"/>
                  <a:gd name="T54" fmla="*/ 131 w 353"/>
                  <a:gd name="T55" fmla="*/ 47 h 178"/>
                  <a:gd name="T56" fmla="*/ 131 w 353"/>
                  <a:gd name="T57" fmla="*/ 56 h 178"/>
                  <a:gd name="T58" fmla="*/ 134 w 353"/>
                  <a:gd name="T59" fmla="*/ 72 h 178"/>
                  <a:gd name="T60" fmla="*/ 121 w 353"/>
                  <a:gd name="T61" fmla="*/ 61 h 178"/>
                  <a:gd name="T62" fmla="*/ 109 w 353"/>
                  <a:gd name="T63" fmla="*/ 58 h 178"/>
                  <a:gd name="T64" fmla="*/ 95 w 353"/>
                  <a:gd name="T65" fmla="*/ 58 h 178"/>
                  <a:gd name="T66" fmla="*/ 93 w 353"/>
                  <a:gd name="T67" fmla="*/ 47 h 178"/>
                  <a:gd name="T68" fmla="*/ 87 w 353"/>
                  <a:gd name="T69" fmla="*/ 36 h 178"/>
                  <a:gd name="T70" fmla="*/ 84 w 353"/>
                  <a:gd name="T71" fmla="*/ 38 h 178"/>
                  <a:gd name="T72" fmla="*/ 80 w 353"/>
                  <a:gd name="T73" fmla="*/ 60 h 178"/>
                  <a:gd name="T74" fmla="*/ 68 w 353"/>
                  <a:gd name="T75" fmla="*/ 79 h 178"/>
                  <a:gd name="T76" fmla="*/ 58 w 353"/>
                  <a:gd name="T77" fmla="*/ 79 h 178"/>
                  <a:gd name="T78" fmla="*/ 38 w 353"/>
                  <a:gd name="T79" fmla="*/ 79 h 178"/>
                  <a:gd name="T80" fmla="*/ 31 w 353"/>
                  <a:gd name="T81" fmla="*/ 68 h 178"/>
                  <a:gd name="T82" fmla="*/ 26 w 353"/>
                  <a:gd name="T83" fmla="*/ 56 h 178"/>
                  <a:gd name="T84" fmla="*/ 17 w 353"/>
                  <a:gd name="T85" fmla="*/ 46 h 178"/>
                  <a:gd name="T86" fmla="*/ 9 w 353"/>
                  <a:gd name="T87" fmla="*/ 39 h 178"/>
                  <a:gd name="T88" fmla="*/ 5 w 353"/>
                  <a:gd name="T89" fmla="*/ 46 h 178"/>
                  <a:gd name="T90" fmla="*/ 4 w 353"/>
                  <a:gd name="T91" fmla="*/ 47 h 178"/>
                  <a:gd name="T92" fmla="*/ 3 w 353"/>
                  <a:gd name="T93" fmla="*/ 69 h 178"/>
                  <a:gd name="T94" fmla="*/ 13 w 353"/>
                  <a:gd name="T95" fmla="*/ 178 h 178"/>
                  <a:gd name="T96" fmla="*/ 75 w 353"/>
                  <a:gd name="T97" fmla="*/ 134 h 178"/>
                  <a:gd name="T98" fmla="*/ 121 w 353"/>
                  <a:gd name="T99" fmla="*/ 120 h 178"/>
                  <a:gd name="T100" fmla="*/ 132 w 353"/>
                  <a:gd name="T101" fmla="*/ 115 h 178"/>
                  <a:gd name="T102" fmla="*/ 212 w 353"/>
                  <a:gd name="T103" fmla="*/ 121 h 178"/>
                  <a:gd name="T104" fmla="*/ 284 w 353"/>
                  <a:gd name="T105" fmla="*/ 133 h 178"/>
                  <a:gd name="T106" fmla="*/ 343 w 353"/>
                  <a:gd name="T107" fmla="*/ 109 h 178"/>
                  <a:gd name="T108" fmla="*/ 343 w 353"/>
                  <a:gd name="T109" fmla="*/ 10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53" h="178">
                    <a:moveTo>
                      <a:pt x="343" y="109"/>
                    </a:moveTo>
                    <a:lnTo>
                      <a:pt x="343" y="109"/>
                    </a:lnTo>
                    <a:lnTo>
                      <a:pt x="340" y="106"/>
                    </a:lnTo>
                    <a:lnTo>
                      <a:pt x="337" y="100"/>
                    </a:lnTo>
                    <a:lnTo>
                      <a:pt x="342" y="78"/>
                    </a:lnTo>
                    <a:lnTo>
                      <a:pt x="353" y="67"/>
                    </a:lnTo>
                    <a:lnTo>
                      <a:pt x="335" y="52"/>
                    </a:lnTo>
                    <a:lnTo>
                      <a:pt x="326" y="56"/>
                    </a:lnTo>
                    <a:lnTo>
                      <a:pt x="303" y="50"/>
                    </a:lnTo>
                    <a:lnTo>
                      <a:pt x="295" y="43"/>
                    </a:lnTo>
                    <a:lnTo>
                      <a:pt x="297" y="36"/>
                    </a:lnTo>
                    <a:lnTo>
                      <a:pt x="296" y="27"/>
                    </a:lnTo>
                    <a:lnTo>
                      <a:pt x="286" y="32"/>
                    </a:lnTo>
                    <a:lnTo>
                      <a:pt x="270" y="27"/>
                    </a:lnTo>
                    <a:lnTo>
                      <a:pt x="273" y="20"/>
                    </a:lnTo>
                    <a:lnTo>
                      <a:pt x="260" y="13"/>
                    </a:lnTo>
                    <a:lnTo>
                      <a:pt x="245" y="13"/>
                    </a:lnTo>
                    <a:lnTo>
                      <a:pt x="239" y="10"/>
                    </a:lnTo>
                    <a:lnTo>
                      <a:pt x="232" y="10"/>
                    </a:lnTo>
                    <a:lnTo>
                      <a:pt x="225" y="2"/>
                    </a:lnTo>
                    <a:lnTo>
                      <a:pt x="211" y="0"/>
                    </a:lnTo>
                    <a:lnTo>
                      <a:pt x="196" y="11"/>
                    </a:lnTo>
                    <a:lnTo>
                      <a:pt x="177" y="18"/>
                    </a:lnTo>
                    <a:lnTo>
                      <a:pt x="161" y="17"/>
                    </a:lnTo>
                    <a:lnTo>
                      <a:pt x="146" y="29"/>
                    </a:lnTo>
                    <a:lnTo>
                      <a:pt x="161" y="42"/>
                    </a:lnTo>
                    <a:lnTo>
                      <a:pt x="140" y="42"/>
                    </a:lnTo>
                    <a:lnTo>
                      <a:pt x="131" y="47"/>
                    </a:lnTo>
                    <a:lnTo>
                      <a:pt x="131" y="56"/>
                    </a:lnTo>
                    <a:lnTo>
                      <a:pt x="134" y="72"/>
                    </a:lnTo>
                    <a:lnTo>
                      <a:pt x="121" y="61"/>
                    </a:lnTo>
                    <a:lnTo>
                      <a:pt x="109" y="58"/>
                    </a:lnTo>
                    <a:lnTo>
                      <a:pt x="95" y="58"/>
                    </a:lnTo>
                    <a:lnTo>
                      <a:pt x="93" y="47"/>
                    </a:lnTo>
                    <a:lnTo>
                      <a:pt x="87" y="36"/>
                    </a:lnTo>
                    <a:lnTo>
                      <a:pt x="84" y="38"/>
                    </a:lnTo>
                    <a:lnTo>
                      <a:pt x="80" y="60"/>
                    </a:lnTo>
                    <a:lnTo>
                      <a:pt x="68" y="79"/>
                    </a:lnTo>
                    <a:lnTo>
                      <a:pt x="58" y="79"/>
                    </a:lnTo>
                    <a:lnTo>
                      <a:pt x="38" y="79"/>
                    </a:lnTo>
                    <a:lnTo>
                      <a:pt x="31" y="68"/>
                    </a:lnTo>
                    <a:lnTo>
                      <a:pt x="26" y="56"/>
                    </a:lnTo>
                    <a:lnTo>
                      <a:pt x="17" y="46"/>
                    </a:lnTo>
                    <a:lnTo>
                      <a:pt x="9" y="39"/>
                    </a:lnTo>
                    <a:lnTo>
                      <a:pt x="5" y="46"/>
                    </a:lnTo>
                    <a:lnTo>
                      <a:pt x="4" y="47"/>
                    </a:lnTo>
                    <a:cubicBezTo>
                      <a:pt x="4" y="54"/>
                      <a:pt x="3" y="61"/>
                      <a:pt x="3" y="69"/>
                    </a:cubicBezTo>
                    <a:cubicBezTo>
                      <a:pt x="0" y="171"/>
                      <a:pt x="9" y="120"/>
                      <a:pt x="13" y="178"/>
                    </a:cubicBezTo>
                    <a:cubicBezTo>
                      <a:pt x="56" y="127"/>
                      <a:pt x="49" y="159"/>
                      <a:pt x="75" y="134"/>
                    </a:cubicBezTo>
                    <a:cubicBezTo>
                      <a:pt x="100" y="110"/>
                      <a:pt x="97" y="126"/>
                      <a:pt x="121" y="120"/>
                    </a:cubicBezTo>
                    <a:lnTo>
                      <a:pt x="132" y="115"/>
                    </a:lnTo>
                    <a:cubicBezTo>
                      <a:pt x="152" y="111"/>
                      <a:pt x="161" y="131"/>
                      <a:pt x="212" y="121"/>
                    </a:cubicBezTo>
                    <a:cubicBezTo>
                      <a:pt x="281" y="108"/>
                      <a:pt x="257" y="122"/>
                      <a:pt x="284" y="133"/>
                    </a:cubicBezTo>
                    <a:cubicBezTo>
                      <a:pt x="313" y="145"/>
                      <a:pt x="327" y="122"/>
                      <a:pt x="343" y="109"/>
                    </a:cubicBezTo>
                    <a:lnTo>
                      <a:pt x="343" y="10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0" name="Freeform 187">
                <a:extLst>
                  <a:ext uri="{FF2B5EF4-FFF2-40B4-BE49-F238E27FC236}">
                    <a16:creationId xmlns:a16="http://schemas.microsoft.com/office/drawing/2014/main" xmlns="" id="{D5DA22BB-4EE1-4FCE-B42B-BA38C5032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" y="2000"/>
                <a:ext cx="268" cy="171"/>
              </a:xfrm>
              <a:custGeom>
                <a:avLst/>
                <a:gdLst>
                  <a:gd name="T0" fmla="*/ 282 w 651"/>
                  <a:gd name="T1" fmla="*/ 65 h 382"/>
                  <a:gd name="T2" fmla="*/ 282 w 651"/>
                  <a:gd name="T3" fmla="*/ 65 h 382"/>
                  <a:gd name="T4" fmla="*/ 244 w 651"/>
                  <a:gd name="T5" fmla="*/ 182 h 382"/>
                  <a:gd name="T6" fmla="*/ 232 w 651"/>
                  <a:gd name="T7" fmla="*/ 182 h 382"/>
                  <a:gd name="T8" fmla="*/ 157 w 651"/>
                  <a:gd name="T9" fmla="*/ 114 h 382"/>
                  <a:gd name="T10" fmla="*/ 155 w 651"/>
                  <a:gd name="T11" fmla="*/ 96 h 382"/>
                  <a:gd name="T12" fmla="*/ 69 w 651"/>
                  <a:gd name="T13" fmla="*/ 110 h 382"/>
                  <a:gd name="T14" fmla="*/ 43 w 651"/>
                  <a:gd name="T15" fmla="*/ 155 h 382"/>
                  <a:gd name="T16" fmla="*/ 3 w 651"/>
                  <a:gd name="T17" fmla="*/ 241 h 382"/>
                  <a:gd name="T18" fmla="*/ 13 w 651"/>
                  <a:gd name="T19" fmla="*/ 350 h 382"/>
                  <a:gd name="T20" fmla="*/ 75 w 651"/>
                  <a:gd name="T21" fmla="*/ 306 h 382"/>
                  <a:gd name="T22" fmla="*/ 121 w 651"/>
                  <a:gd name="T23" fmla="*/ 292 h 382"/>
                  <a:gd name="T24" fmla="*/ 132 w 651"/>
                  <a:gd name="T25" fmla="*/ 287 h 382"/>
                  <a:gd name="T26" fmla="*/ 212 w 651"/>
                  <a:gd name="T27" fmla="*/ 293 h 382"/>
                  <a:gd name="T28" fmla="*/ 284 w 651"/>
                  <a:gd name="T29" fmla="*/ 305 h 382"/>
                  <a:gd name="T30" fmla="*/ 350 w 651"/>
                  <a:gd name="T31" fmla="*/ 276 h 382"/>
                  <a:gd name="T32" fmla="*/ 366 w 651"/>
                  <a:gd name="T33" fmla="*/ 307 h 382"/>
                  <a:gd name="T34" fmla="*/ 428 w 651"/>
                  <a:gd name="T35" fmla="*/ 316 h 382"/>
                  <a:gd name="T36" fmla="*/ 470 w 651"/>
                  <a:gd name="T37" fmla="*/ 352 h 382"/>
                  <a:gd name="T38" fmla="*/ 503 w 651"/>
                  <a:gd name="T39" fmla="*/ 382 h 382"/>
                  <a:gd name="T40" fmla="*/ 515 w 651"/>
                  <a:gd name="T41" fmla="*/ 366 h 382"/>
                  <a:gd name="T42" fmla="*/ 608 w 651"/>
                  <a:gd name="T43" fmla="*/ 351 h 382"/>
                  <a:gd name="T44" fmla="*/ 611 w 651"/>
                  <a:gd name="T45" fmla="*/ 308 h 382"/>
                  <a:gd name="T46" fmla="*/ 643 w 651"/>
                  <a:gd name="T47" fmla="*/ 287 h 382"/>
                  <a:gd name="T48" fmla="*/ 604 w 651"/>
                  <a:gd name="T49" fmla="*/ 194 h 382"/>
                  <a:gd name="T50" fmla="*/ 578 w 651"/>
                  <a:gd name="T51" fmla="*/ 169 h 382"/>
                  <a:gd name="T52" fmla="*/ 597 w 651"/>
                  <a:gd name="T53" fmla="*/ 115 h 382"/>
                  <a:gd name="T54" fmla="*/ 575 w 651"/>
                  <a:gd name="T55" fmla="*/ 103 h 382"/>
                  <a:gd name="T56" fmla="*/ 561 w 651"/>
                  <a:gd name="T57" fmla="*/ 71 h 382"/>
                  <a:gd name="T58" fmla="*/ 527 w 651"/>
                  <a:gd name="T59" fmla="*/ 74 h 382"/>
                  <a:gd name="T60" fmla="*/ 474 w 651"/>
                  <a:gd name="T61" fmla="*/ 88 h 382"/>
                  <a:gd name="T62" fmla="*/ 379 w 651"/>
                  <a:gd name="T63" fmla="*/ 8 h 382"/>
                  <a:gd name="T64" fmla="*/ 307 w 651"/>
                  <a:gd name="T65" fmla="*/ 31 h 382"/>
                  <a:gd name="T66" fmla="*/ 282 w 651"/>
                  <a:gd name="T67" fmla="*/ 65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51" h="382">
                    <a:moveTo>
                      <a:pt x="282" y="65"/>
                    </a:moveTo>
                    <a:lnTo>
                      <a:pt x="282" y="65"/>
                    </a:lnTo>
                    <a:cubicBezTo>
                      <a:pt x="290" y="103"/>
                      <a:pt x="302" y="182"/>
                      <a:pt x="244" y="182"/>
                    </a:cubicBezTo>
                    <a:lnTo>
                      <a:pt x="232" y="182"/>
                    </a:lnTo>
                    <a:cubicBezTo>
                      <a:pt x="182" y="130"/>
                      <a:pt x="207" y="155"/>
                      <a:pt x="157" y="114"/>
                    </a:cubicBezTo>
                    <a:lnTo>
                      <a:pt x="155" y="96"/>
                    </a:lnTo>
                    <a:cubicBezTo>
                      <a:pt x="95" y="57"/>
                      <a:pt x="106" y="78"/>
                      <a:pt x="69" y="110"/>
                    </a:cubicBezTo>
                    <a:cubicBezTo>
                      <a:pt x="53" y="124"/>
                      <a:pt x="46" y="134"/>
                      <a:pt x="43" y="155"/>
                    </a:cubicBezTo>
                    <a:cubicBezTo>
                      <a:pt x="7" y="177"/>
                      <a:pt x="4" y="199"/>
                      <a:pt x="3" y="241"/>
                    </a:cubicBezTo>
                    <a:cubicBezTo>
                      <a:pt x="0" y="343"/>
                      <a:pt x="9" y="292"/>
                      <a:pt x="13" y="350"/>
                    </a:cubicBezTo>
                    <a:cubicBezTo>
                      <a:pt x="56" y="299"/>
                      <a:pt x="49" y="331"/>
                      <a:pt x="75" y="306"/>
                    </a:cubicBezTo>
                    <a:cubicBezTo>
                      <a:pt x="100" y="282"/>
                      <a:pt x="97" y="298"/>
                      <a:pt x="121" y="292"/>
                    </a:cubicBezTo>
                    <a:lnTo>
                      <a:pt x="132" y="287"/>
                    </a:lnTo>
                    <a:cubicBezTo>
                      <a:pt x="152" y="283"/>
                      <a:pt x="161" y="303"/>
                      <a:pt x="212" y="293"/>
                    </a:cubicBezTo>
                    <a:cubicBezTo>
                      <a:pt x="281" y="280"/>
                      <a:pt x="257" y="294"/>
                      <a:pt x="284" y="305"/>
                    </a:cubicBezTo>
                    <a:cubicBezTo>
                      <a:pt x="317" y="319"/>
                      <a:pt x="330" y="286"/>
                      <a:pt x="350" y="276"/>
                    </a:cubicBezTo>
                    <a:cubicBezTo>
                      <a:pt x="361" y="286"/>
                      <a:pt x="369" y="290"/>
                      <a:pt x="366" y="307"/>
                    </a:cubicBezTo>
                    <a:cubicBezTo>
                      <a:pt x="402" y="328"/>
                      <a:pt x="376" y="313"/>
                      <a:pt x="428" y="316"/>
                    </a:cubicBezTo>
                    <a:cubicBezTo>
                      <a:pt x="445" y="351"/>
                      <a:pt x="453" y="334"/>
                      <a:pt x="470" y="352"/>
                    </a:cubicBezTo>
                    <a:cubicBezTo>
                      <a:pt x="483" y="365"/>
                      <a:pt x="461" y="351"/>
                      <a:pt x="503" y="382"/>
                    </a:cubicBezTo>
                    <a:lnTo>
                      <a:pt x="515" y="366"/>
                    </a:lnTo>
                    <a:cubicBezTo>
                      <a:pt x="563" y="361"/>
                      <a:pt x="511" y="351"/>
                      <a:pt x="608" y="351"/>
                    </a:cubicBezTo>
                    <a:lnTo>
                      <a:pt x="611" y="308"/>
                    </a:lnTo>
                    <a:cubicBezTo>
                      <a:pt x="623" y="302"/>
                      <a:pt x="633" y="296"/>
                      <a:pt x="643" y="287"/>
                    </a:cubicBezTo>
                    <a:cubicBezTo>
                      <a:pt x="630" y="193"/>
                      <a:pt x="651" y="247"/>
                      <a:pt x="604" y="194"/>
                    </a:cubicBezTo>
                    <a:cubicBezTo>
                      <a:pt x="594" y="182"/>
                      <a:pt x="593" y="175"/>
                      <a:pt x="578" y="169"/>
                    </a:cubicBezTo>
                    <a:cubicBezTo>
                      <a:pt x="583" y="153"/>
                      <a:pt x="600" y="131"/>
                      <a:pt x="597" y="115"/>
                    </a:cubicBezTo>
                    <a:lnTo>
                      <a:pt x="575" y="103"/>
                    </a:lnTo>
                    <a:cubicBezTo>
                      <a:pt x="571" y="89"/>
                      <a:pt x="570" y="81"/>
                      <a:pt x="561" y="71"/>
                    </a:cubicBezTo>
                    <a:lnTo>
                      <a:pt x="527" y="74"/>
                    </a:lnTo>
                    <a:cubicBezTo>
                      <a:pt x="500" y="63"/>
                      <a:pt x="516" y="70"/>
                      <a:pt x="474" y="88"/>
                    </a:cubicBezTo>
                    <a:cubicBezTo>
                      <a:pt x="463" y="81"/>
                      <a:pt x="388" y="26"/>
                      <a:pt x="379" y="8"/>
                    </a:cubicBezTo>
                    <a:cubicBezTo>
                      <a:pt x="354" y="0"/>
                      <a:pt x="348" y="12"/>
                      <a:pt x="307" y="31"/>
                    </a:cubicBezTo>
                    <a:cubicBezTo>
                      <a:pt x="303" y="50"/>
                      <a:pt x="309" y="40"/>
                      <a:pt x="282" y="6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1" name="Freeform 188">
                <a:extLst>
                  <a:ext uri="{FF2B5EF4-FFF2-40B4-BE49-F238E27FC236}">
                    <a16:creationId xmlns:a16="http://schemas.microsoft.com/office/drawing/2014/main" xmlns="" id="{A20BC0A4-C989-4F2D-AB04-742032590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029"/>
                <a:ext cx="109" cy="95"/>
              </a:xfrm>
              <a:custGeom>
                <a:avLst/>
                <a:gdLst>
                  <a:gd name="T0" fmla="*/ 132 w 264"/>
                  <a:gd name="T1" fmla="*/ 0 h 213"/>
                  <a:gd name="T2" fmla="*/ 132 w 264"/>
                  <a:gd name="T3" fmla="*/ 0 h 213"/>
                  <a:gd name="T4" fmla="*/ 264 w 264"/>
                  <a:gd name="T5" fmla="*/ 213 h 213"/>
                  <a:gd name="T6" fmla="*/ 148 w 264"/>
                  <a:gd name="T7" fmla="*/ 213 h 213"/>
                  <a:gd name="T8" fmla="*/ 147 w 264"/>
                  <a:gd name="T9" fmla="*/ 212 h 213"/>
                  <a:gd name="T10" fmla="*/ 146 w 264"/>
                  <a:gd name="T11" fmla="*/ 213 h 213"/>
                  <a:gd name="T12" fmla="*/ 0 w 264"/>
                  <a:gd name="T13" fmla="*/ 213 h 213"/>
                  <a:gd name="T14" fmla="*/ 61 w 264"/>
                  <a:gd name="T15" fmla="*/ 113 h 213"/>
                  <a:gd name="T16" fmla="*/ 85 w 264"/>
                  <a:gd name="T17" fmla="*/ 76 h 213"/>
                  <a:gd name="T18" fmla="*/ 132 w 264"/>
                  <a:gd name="T1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4" y="213"/>
                    </a:lnTo>
                    <a:lnTo>
                      <a:pt x="148" y="213"/>
                    </a:lnTo>
                    <a:lnTo>
                      <a:pt x="147" y="212"/>
                    </a:lnTo>
                    <a:cubicBezTo>
                      <a:pt x="146" y="213"/>
                      <a:pt x="146" y="213"/>
                      <a:pt x="146" y="213"/>
                    </a:cubicBezTo>
                    <a:lnTo>
                      <a:pt x="0" y="213"/>
                    </a:lnTo>
                    <a:lnTo>
                      <a:pt x="61" y="113"/>
                    </a:lnTo>
                    <a:cubicBezTo>
                      <a:pt x="75" y="107"/>
                      <a:pt x="82" y="93"/>
                      <a:pt x="85" y="76"/>
                    </a:cubicBez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2" name="Freeform 189">
                <a:extLst>
                  <a:ext uri="{FF2B5EF4-FFF2-40B4-BE49-F238E27FC236}">
                    <a16:creationId xmlns:a16="http://schemas.microsoft.com/office/drawing/2014/main" xmlns="" id="{A2C1A6CB-9777-48B3-A609-0CB497E74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2087"/>
                <a:ext cx="120" cy="86"/>
              </a:xfrm>
              <a:custGeom>
                <a:avLst/>
                <a:gdLst>
                  <a:gd name="T0" fmla="*/ 276 w 292"/>
                  <a:gd name="T1" fmla="*/ 0 h 192"/>
                  <a:gd name="T2" fmla="*/ 292 w 292"/>
                  <a:gd name="T3" fmla="*/ 27 h 192"/>
                  <a:gd name="T4" fmla="*/ 16 w 292"/>
                  <a:gd name="T5" fmla="*/ 192 h 192"/>
                  <a:gd name="T6" fmla="*/ 0 w 292"/>
                  <a:gd name="T7" fmla="*/ 166 h 192"/>
                  <a:gd name="T8" fmla="*/ 0 w 292"/>
                  <a:gd name="T9" fmla="*/ 166 h 192"/>
                  <a:gd name="T10" fmla="*/ 276 w 292"/>
                  <a:gd name="T11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2" h="192">
                    <a:moveTo>
                      <a:pt x="276" y="0"/>
                    </a:moveTo>
                    <a:lnTo>
                      <a:pt x="292" y="27"/>
                    </a:lnTo>
                    <a:lnTo>
                      <a:pt x="16" y="192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276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3" name="Freeform 190">
                <a:extLst>
                  <a:ext uri="{FF2B5EF4-FFF2-40B4-BE49-F238E27FC236}">
                    <a16:creationId xmlns:a16="http://schemas.microsoft.com/office/drawing/2014/main" xmlns="" id="{2EA32EE9-22AA-470C-80C2-0469DF223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0" y="2001"/>
                <a:ext cx="24" cy="28"/>
              </a:xfrm>
              <a:custGeom>
                <a:avLst/>
                <a:gdLst>
                  <a:gd name="T0" fmla="*/ 22 w 58"/>
                  <a:gd name="T1" fmla="*/ 61 h 61"/>
                  <a:gd name="T2" fmla="*/ 22 w 58"/>
                  <a:gd name="T3" fmla="*/ 61 h 61"/>
                  <a:gd name="T4" fmla="*/ 0 w 58"/>
                  <a:gd name="T5" fmla="*/ 25 h 61"/>
                  <a:gd name="T6" fmla="*/ 58 w 58"/>
                  <a:gd name="T7" fmla="*/ 3 h 61"/>
                  <a:gd name="T8" fmla="*/ 22 w 58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1">
                    <a:moveTo>
                      <a:pt x="22" y="61"/>
                    </a:moveTo>
                    <a:lnTo>
                      <a:pt x="22" y="61"/>
                    </a:lnTo>
                    <a:lnTo>
                      <a:pt x="0" y="25"/>
                    </a:lnTo>
                    <a:cubicBezTo>
                      <a:pt x="31" y="10"/>
                      <a:pt x="40" y="0"/>
                      <a:pt x="58" y="3"/>
                    </a:cubicBezTo>
                    <a:lnTo>
                      <a:pt x="22" y="61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4" name="Freeform 191">
                <a:extLst>
                  <a:ext uri="{FF2B5EF4-FFF2-40B4-BE49-F238E27FC236}">
                    <a16:creationId xmlns:a16="http://schemas.microsoft.com/office/drawing/2014/main" xmlns="" id="{9F2472D3-0E94-4C1E-A476-8709F48DE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2046"/>
                <a:ext cx="74" cy="78"/>
              </a:xfrm>
              <a:custGeom>
                <a:avLst/>
                <a:gdLst>
                  <a:gd name="T0" fmla="*/ 174 w 182"/>
                  <a:gd name="T1" fmla="*/ 174 h 174"/>
                  <a:gd name="T2" fmla="*/ 174 w 182"/>
                  <a:gd name="T3" fmla="*/ 174 h 174"/>
                  <a:gd name="T4" fmla="*/ 0 w 182"/>
                  <a:gd name="T5" fmla="*/ 174 h 174"/>
                  <a:gd name="T6" fmla="*/ 108 w 182"/>
                  <a:gd name="T7" fmla="*/ 0 h 174"/>
                  <a:gd name="T8" fmla="*/ 130 w 182"/>
                  <a:gd name="T9" fmla="*/ 12 h 174"/>
                  <a:gd name="T10" fmla="*/ 111 w 182"/>
                  <a:gd name="T11" fmla="*/ 66 h 174"/>
                  <a:gd name="T12" fmla="*/ 137 w 182"/>
                  <a:gd name="T13" fmla="*/ 91 h 174"/>
                  <a:gd name="T14" fmla="*/ 174 w 182"/>
                  <a:gd name="T1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2" h="174">
                    <a:moveTo>
                      <a:pt x="174" y="174"/>
                    </a:moveTo>
                    <a:lnTo>
                      <a:pt x="174" y="174"/>
                    </a:lnTo>
                    <a:lnTo>
                      <a:pt x="0" y="174"/>
                    </a:lnTo>
                    <a:lnTo>
                      <a:pt x="108" y="0"/>
                    </a:lnTo>
                    <a:lnTo>
                      <a:pt x="130" y="12"/>
                    </a:lnTo>
                    <a:cubicBezTo>
                      <a:pt x="133" y="28"/>
                      <a:pt x="116" y="50"/>
                      <a:pt x="111" y="66"/>
                    </a:cubicBezTo>
                    <a:cubicBezTo>
                      <a:pt x="126" y="72"/>
                      <a:pt x="127" y="79"/>
                      <a:pt x="137" y="91"/>
                    </a:cubicBezTo>
                    <a:cubicBezTo>
                      <a:pt x="182" y="142"/>
                      <a:pt x="165" y="94"/>
                      <a:pt x="174" y="174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5" name="Freeform 192">
                <a:extLst>
                  <a:ext uri="{FF2B5EF4-FFF2-40B4-BE49-F238E27FC236}">
                    <a16:creationId xmlns:a16="http://schemas.microsoft.com/office/drawing/2014/main" xmlns="" id="{45FF70EB-678F-41FF-820D-B22D573CFD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028"/>
                <a:ext cx="99" cy="96"/>
              </a:xfrm>
              <a:custGeom>
                <a:avLst/>
                <a:gdLst>
                  <a:gd name="T0" fmla="*/ 240 w 240"/>
                  <a:gd name="T1" fmla="*/ 40 h 214"/>
                  <a:gd name="T2" fmla="*/ 240 w 240"/>
                  <a:gd name="T3" fmla="*/ 40 h 214"/>
                  <a:gd name="T4" fmla="*/ 132 w 240"/>
                  <a:gd name="T5" fmla="*/ 214 h 214"/>
                  <a:gd name="T6" fmla="*/ 0 w 240"/>
                  <a:gd name="T7" fmla="*/ 1 h 214"/>
                  <a:gd name="T8" fmla="*/ 106 w 240"/>
                  <a:gd name="T9" fmla="*/ 1 h 214"/>
                  <a:gd name="T10" fmla="*/ 139 w 240"/>
                  <a:gd name="T11" fmla="*/ 25 h 214"/>
                  <a:gd name="T12" fmla="*/ 192 w 240"/>
                  <a:gd name="T13" fmla="*/ 11 h 214"/>
                  <a:gd name="T14" fmla="*/ 226 w 240"/>
                  <a:gd name="T15" fmla="*/ 8 h 214"/>
                  <a:gd name="T16" fmla="*/ 240 w 240"/>
                  <a:gd name="T17" fmla="*/ 40 h 214"/>
                  <a:gd name="T18" fmla="*/ 240 w 240"/>
                  <a:gd name="T19" fmla="*/ 4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214">
                    <a:moveTo>
                      <a:pt x="240" y="40"/>
                    </a:moveTo>
                    <a:lnTo>
                      <a:pt x="240" y="40"/>
                    </a:lnTo>
                    <a:lnTo>
                      <a:pt x="132" y="214"/>
                    </a:lnTo>
                    <a:lnTo>
                      <a:pt x="0" y="1"/>
                    </a:lnTo>
                    <a:lnTo>
                      <a:pt x="106" y="1"/>
                    </a:lnTo>
                    <a:cubicBezTo>
                      <a:pt x="121" y="13"/>
                      <a:pt x="135" y="22"/>
                      <a:pt x="139" y="25"/>
                    </a:cubicBezTo>
                    <a:cubicBezTo>
                      <a:pt x="181" y="7"/>
                      <a:pt x="165" y="0"/>
                      <a:pt x="192" y="11"/>
                    </a:cubicBezTo>
                    <a:lnTo>
                      <a:pt x="226" y="8"/>
                    </a:lnTo>
                    <a:cubicBezTo>
                      <a:pt x="235" y="18"/>
                      <a:pt x="236" y="26"/>
                      <a:pt x="240" y="40"/>
                    </a:cubicBezTo>
                    <a:lnTo>
                      <a:pt x="240" y="4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6" name="Freeform 193">
                <a:extLst>
                  <a:ext uri="{FF2B5EF4-FFF2-40B4-BE49-F238E27FC236}">
                    <a16:creationId xmlns:a16="http://schemas.microsoft.com/office/drawing/2014/main" xmlns="" id="{B4D03FC0-1030-4AB6-BD25-809AB2B80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003"/>
                <a:ext cx="44" cy="26"/>
              </a:xfrm>
              <a:custGeom>
                <a:avLst/>
                <a:gdLst>
                  <a:gd name="T0" fmla="*/ 106 w 106"/>
                  <a:gd name="T1" fmla="*/ 58 h 58"/>
                  <a:gd name="T2" fmla="*/ 106 w 106"/>
                  <a:gd name="T3" fmla="*/ 58 h 58"/>
                  <a:gd name="T4" fmla="*/ 0 w 106"/>
                  <a:gd name="T5" fmla="*/ 58 h 58"/>
                  <a:gd name="T6" fmla="*/ 36 w 106"/>
                  <a:gd name="T7" fmla="*/ 0 h 58"/>
                  <a:gd name="T8" fmla="*/ 44 w 106"/>
                  <a:gd name="T9" fmla="*/ 2 h 58"/>
                  <a:gd name="T10" fmla="*/ 106 w 106"/>
                  <a:gd name="T11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" h="58">
                    <a:moveTo>
                      <a:pt x="106" y="58"/>
                    </a:moveTo>
                    <a:lnTo>
                      <a:pt x="106" y="58"/>
                    </a:lnTo>
                    <a:lnTo>
                      <a:pt x="0" y="58"/>
                    </a:lnTo>
                    <a:lnTo>
                      <a:pt x="36" y="0"/>
                    </a:lnTo>
                    <a:cubicBezTo>
                      <a:pt x="38" y="0"/>
                      <a:pt x="41" y="1"/>
                      <a:pt x="44" y="2"/>
                    </a:cubicBezTo>
                    <a:cubicBezTo>
                      <a:pt x="49" y="13"/>
                      <a:pt x="80" y="38"/>
                      <a:pt x="106" y="58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7" name="Freeform 194">
                <a:extLst>
                  <a:ext uri="{FF2B5EF4-FFF2-40B4-BE49-F238E27FC236}">
                    <a16:creationId xmlns:a16="http://schemas.microsoft.com/office/drawing/2014/main" xmlns="" id="{7C5BB3FC-366A-4B16-866F-74BAA55C2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2124"/>
                <a:ext cx="83" cy="33"/>
              </a:xfrm>
              <a:custGeom>
                <a:avLst/>
                <a:gdLst>
                  <a:gd name="T0" fmla="*/ 0 w 201"/>
                  <a:gd name="T1" fmla="*/ 0 h 73"/>
                  <a:gd name="T2" fmla="*/ 0 w 201"/>
                  <a:gd name="T3" fmla="*/ 0 h 73"/>
                  <a:gd name="T4" fmla="*/ 201 w 201"/>
                  <a:gd name="T5" fmla="*/ 0 h 73"/>
                  <a:gd name="T6" fmla="*/ 189 w 201"/>
                  <a:gd name="T7" fmla="*/ 19 h 73"/>
                  <a:gd name="T8" fmla="*/ 130 w 201"/>
                  <a:gd name="T9" fmla="*/ 10 h 73"/>
                  <a:gd name="T10" fmla="*/ 119 w 201"/>
                  <a:gd name="T11" fmla="*/ 15 h 73"/>
                  <a:gd name="T12" fmla="*/ 73 w 201"/>
                  <a:gd name="T13" fmla="*/ 29 h 73"/>
                  <a:gd name="T14" fmla="*/ 11 w 201"/>
                  <a:gd name="T15" fmla="*/ 73 h 73"/>
                  <a:gd name="T16" fmla="*/ 0 w 201"/>
                  <a:gd name="T1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73">
                    <a:moveTo>
                      <a:pt x="0" y="0"/>
                    </a:moveTo>
                    <a:lnTo>
                      <a:pt x="0" y="0"/>
                    </a:lnTo>
                    <a:lnTo>
                      <a:pt x="201" y="0"/>
                    </a:lnTo>
                    <a:lnTo>
                      <a:pt x="189" y="19"/>
                    </a:lnTo>
                    <a:cubicBezTo>
                      <a:pt x="156" y="20"/>
                      <a:pt x="147" y="6"/>
                      <a:pt x="130" y="10"/>
                    </a:cubicBezTo>
                    <a:lnTo>
                      <a:pt x="119" y="15"/>
                    </a:lnTo>
                    <a:cubicBezTo>
                      <a:pt x="95" y="21"/>
                      <a:pt x="98" y="5"/>
                      <a:pt x="73" y="29"/>
                    </a:cubicBezTo>
                    <a:cubicBezTo>
                      <a:pt x="47" y="54"/>
                      <a:pt x="54" y="22"/>
                      <a:pt x="11" y="73"/>
                    </a:cubicBezTo>
                    <a:cubicBezTo>
                      <a:pt x="8" y="23"/>
                      <a:pt x="0" y="53"/>
                      <a:pt x="0" y="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8" name="Freeform 195">
                <a:extLst>
                  <a:ext uri="{FF2B5EF4-FFF2-40B4-BE49-F238E27FC236}">
                    <a16:creationId xmlns:a16="http://schemas.microsoft.com/office/drawing/2014/main" xmlns="" id="{BC7252B0-5EEE-4BA3-A206-7D314E6274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5" y="2124"/>
                <a:ext cx="109" cy="23"/>
              </a:xfrm>
              <a:custGeom>
                <a:avLst/>
                <a:gdLst>
                  <a:gd name="T0" fmla="*/ 148 w 264"/>
                  <a:gd name="T1" fmla="*/ 0 h 52"/>
                  <a:gd name="T2" fmla="*/ 148 w 264"/>
                  <a:gd name="T3" fmla="*/ 0 h 52"/>
                  <a:gd name="T4" fmla="*/ 264 w 264"/>
                  <a:gd name="T5" fmla="*/ 0 h 52"/>
                  <a:gd name="T6" fmla="*/ 232 w 264"/>
                  <a:gd name="T7" fmla="*/ 52 h 52"/>
                  <a:gd name="T8" fmla="*/ 225 w 264"/>
                  <a:gd name="T9" fmla="*/ 39 h 52"/>
                  <a:gd name="T10" fmla="*/ 163 w 264"/>
                  <a:gd name="T11" fmla="*/ 30 h 52"/>
                  <a:gd name="T12" fmla="*/ 148 w 264"/>
                  <a:gd name="T13" fmla="*/ 0 h 52"/>
                  <a:gd name="T14" fmla="*/ 10 w 264"/>
                  <a:gd name="T15" fmla="*/ 16 h 52"/>
                  <a:gd name="T16" fmla="*/ 10 w 264"/>
                  <a:gd name="T17" fmla="*/ 16 h 52"/>
                  <a:gd name="T18" fmla="*/ 0 w 264"/>
                  <a:gd name="T19" fmla="*/ 0 h 52"/>
                  <a:gd name="T20" fmla="*/ 146 w 264"/>
                  <a:gd name="T21" fmla="*/ 0 h 52"/>
                  <a:gd name="T22" fmla="*/ 81 w 264"/>
                  <a:gd name="T23" fmla="*/ 28 h 52"/>
                  <a:gd name="T24" fmla="*/ 10 w 264"/>
                  <a:gd name="T25" fmla="*/ 1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4" h="52">
                    <a:moveTo>
                      <a:pt x="148" y="0"/>
                    </a:moveTo>
                    <a:lnTo>
                      <a:pt x="148" y="0"/>
                    </a:lnTo>
                    <a:lnTo>
                      <a:pt x="264" y="0"/>
                    </a:lnTo>
                    <a:lnTo>
                      <a:pt x="232" y="52"/>
                    </a:lnTo>
                    <a:cubicBezTo>
                      <a:pt x="230" y="49"/>
                      <a:pt x="227" y="45"/>
                      <a:pt x="225" y="39"/>
                    </a:cubicBezTo>
                    <a:cubicBezTo>
                      <a:pt x="173" y="36"/>
                      <a:pt x="199" y="51"/>
                      <a:pt x="163" y="30"/>
                    </a:cubicBezTo>
                    <a:cubicBezTo>
                      <a:pt x="166" y="14"/>
                      <a:pt x="159" y="9"/>
                      <a:pt x="148" y="0"/>
                    </a:cubicBezTo>
                    <a:close/>
                    <a:moveTo>
                      <a:pt x="10" y="16"/>
                    </a:moveTo>
                    <a:lnTo>
                      <a:pt x="10" y="16"/>
                    </a:lnTo>
                    <a:lnTo>
                      <a:pt x="0" y="0"/>
                    </a:lnTo>
                    <a:lnTo>
                      <a:pt x="146" y="0"/>
                    </a:lnTo>
                    <a:cubicBezTo>
                      <a:pt x="127" y="11"/>
                      <a:pt x="113" y="42"/>
                      <a:pt x="81" y="28"/>
                    </a:cubicBezTo>
                    <a:cubicBezTo>
                      <a:pt x="54" y="17"/>
                      <a:pt x="78" y="3"/>
                      <a:pt x="10" y="16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19" name="Freeform 196">
                <a:extLst>
                  <a:ext uri="{FF2B5EF4-FFF2-40B4-BE49-F238E27FC236}">
                    <a16:creationId xmlns:a16="http://schemas.microsoft.com/office/drawing/2014/main" xmlns="" id="{A1317C4B-183A-41F8-807F-A3D697C15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0" y="2124"/>
                <a:ext cx="36" cy="47"/>
              </a:xfrm>
              <a:custGeom>
                <a:avLst/>
                <a:gdLst>
                  <a:gd name="T0" fmla="*/ 0 w 87"/>
                  <a:gd name="T1" fmla="*/ 52 h 105"/>
                  <a:gd name="T2" fmla="*/ 0 w 87"/>
                  <a:gd name="T3" fmla="*/ 52 h 105"/>
                  <a:gd name="T4" fmla="*/ 32 w 87"/>
                  <a:gd name="T5" fmla="*/ 0 h 105"/>
                  <a:gd name="T6" fmla="*/ 87 w 87"/>
                  <a:gd name="T7" fmla="*/ 88 h 105"/>
                  <a:gd name="T8" fmla="*/ 80 w 87"/>
                  <a:gd name="T9" fmla="*/ 89 h 105"/>
                  <a:gd name="T10" fmla="*/ 68 w 87"/>
                  <a:gd name="T11" fmla="*/ 105 h 105"/>
                  <a:gd name="T12" fmla="*/ 35 w 87"/>
                  <a:gd name="T13" fmla="*/ 75 h 105"/>
                  <a:gd name="T14" fmla="*/ 0 w 87"/>
                  <a:gd name="T15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05">
                    <a:moveTo>
                      <a:pt x="0" y="52"/>
                    </a:moveTo>
                    <a:lnTo>
                      <a:pt x="0" y="52"/>
                    </a:lnTo>
                    <a:lnTo>
                      <a:pt x="32" y="0"/>
                    </a:lnTo>
                    <a:lnTo>
                      <a:pt x="87" y="88"/>
                    </a:lnTo>
                    <a:cubicBezTo>
                      <a:pt x="85" y="88"/>
                      <a:pt x="83" y="88"/>
                      <a:pt x="80" y="89"/>
                    </a:cubicBezTo>
                    <a:lnTo>
                      <a:pt x="68" y="105"/>
                    </a:lnTo>
                    <a:cubicBezTo>
                      <a:pt x="26" y="74"/>
                      <a:pt x="48" y="88"/>
                      <a:pt x="35" y="75"/>
                    </a:cubicBezTo>
                    <a:cubicBezTo>
                      <a:pt x="21" y="60"/>
                      <a:pt x="12" y="70"/>
                      <a:pt x="0" y="52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0" name="Freeform 197">
                <a:extLst>
                  <a:ext uri="{FF2B5EF4-FFF2-40B4-BE49-F238E27FC236}">
                    <a16:creationId xmlns:a16="http://schemas.microsoft.com/office/drawing/2014/main" xmlns="" id="{C548C5DA-26BE-4C20-BFBC-CD4A16857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" y="2124"/>
                <a:ext cx="39" cy="28"/>
              </a:xfrm>
              <a:custGeom>
                <a:avLst/>
                <a:gdLst>
                  <a:gd name="T0" fmla="*/ 0 w 96"/>
                  <a:gd name="T1" fmla="*/ 5 h 63"/>
                  <a:gd name="T2" fmla="*/ 0 w 96"/>
                  <a:gd name="T3" fmla="*/ 5 h 63"/>
                  <a:gd name="T4" fmla="*/ 6 w 96"/>
                  <a:gd name="T5" fmla="*/ 12 h 63"/>
                  <a:gd name="T6" fmla="*/ 8 w 96"/>
                  <a:gd name="T7" fmla="*/ 34 h 63"/>
                  <a:gd name="T8" fmla="*/ 15 w 96"/>
                  <a:gd name="T9" fmla="*/ 34 h 63"/>
                  <a:gd name="T10" fmla="*/ 20 w 96"/>
                  <a:gd name="T11" fmla="*/ 58 h 63"/>
                  <a:gd name="T12" fmla="*/ 34 w 96"/>
                  <a:gd name="T13" fmla="*/ 63 h 63"/>
                  <a:gd name="T14" fmla="*/ 67 w 96"/>
                  <a:gd name="T15" fmla="*/ 55 h 63"/>
                  <a:gd name="T16" fmla="*/ 70 w 96"/>
                  <a:gd name="T17" fmla="*/ 40 h 63"/>
                  <a:gd name="T18" fmla="*/ 86 w 96"/>
                  <a:gd name="T19" fmla="*/ 57 h 63"/>
                  <a:gd name="T20" fmla="*/ 96 w 96"/>
                  <a:gd name="T21" fmla="*/ 58 h 63"/>
                  <a:gd name="T22" fmla="*/ 85 w 96"/>
                  <a:gd name="T23" fmla="*/ 40 h 63"/>
                  <a:gd name="T24" fmla="*/ 23 w 96"/>
                  <a:gd name="T25" fmla="*/ 31 h 63"/>
                  <a:gd name="T26" fmla="*/ 7 w 96"/>
                  <a:gd name="T27" fmla="*/ 0 h 63"/>
                  <a:gd name="T28" fmla="*/ 0 w 96"/>
                  <a:gd name="T29" fmla="*/ 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6" h="63">
                    <a:moveTo>
                      <a:pt x="0" y="5"/>
                    </a:moveTo>
                    <a:lnTo>
                      <a:pt x="0" y="5"/>
                    </a:lnTo>
                    <a:lnTo>
                      <a:pt x="6" y="12"/>
                    </a:lnTo>
                    <a:lnTo>
                      <a:pt x="8" y="34"/>
                    </a:lnTo>
                    <a:cubicBezTo>
                      <a:pt x="10" y="34"/>
                      <a:pt x="12" y="33"/>
                      <a:pt x="15" y="34"/>
                    </a:cubicBezTo>
                    <a:cubicBezTo>
                      <a:pt x="19" y="43"/>
                      <a:pt x="20" y="49"/>
                      <a:pt x="20" y="58"/>
                    </a:cubicBezTo>
                    <a:lnTo>
                      <a:pt x="34" y="63"/>
                    </a:lnTo>
                    <a:cubicBezTo>
                      <a:pt x="44" y="53"/>
                      <a:pt x="54" y="55"/>
                      <a:pt x="67" y="55"/>
                    </a:cubicBezTo>
                    <a:lnTo>
                      <a:pt x="70" y="40"/>
                    </a:lnTo>
                    <a:lnTo>
                      <a:pt x="86" y="57"/>
                    </a:lnTo>
                    <a:lnTo>
                      <a:pt x="96" y="58"/>
                    </a:lnTo>
                    <a:cubicBezTo>
                      <a:pt x="92" y="54"/>
                      <a:pt x="89" y="49"/>
                      <a:pt x="85" y="40"/>
                    </a:cubicBezTo>
                    <a:cubicBezTo>
                      <a:pt x="33" y="37"/>
                      <a:pt x="59" y="52"/>
                      <a:pt x="23" y="31"/>
                    </a:cubicBezTo>
                    <a:cubicBezTo>
                      <a:pt x="26" y="14"/>
                      <a:pt x="18" y="10"/>
                      <a:pt x="7" y="0"/>
                    </a:cubicBezTo>
                    <a:cubicBezTo>
                      <a:pt x="4" y="2"/>
                      <a:pt x="2" y="3"/>
                      <a:pt x="0" y="5"/>
                    </a:cubicBezTo>
                    <a:close/>
                  </a:path>
                </a:pathLst>
              </a:custGeom>
              <a:solidFill>
                <a:srgbClr val="647B9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1" name="Freeform 198">
                <a:extLst>
                  <a:ext uri="{FF2B5EF4-FFF2-40B4-BE49-F238E27FC236}">
                    <a16:creationId xmlns:a16="http://schemas.microsoft.com/office/drawing/2014/main" xmlns="" id="{8C860A02-F6DD-43F7-8A08-6FB994274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3" y="2124"/>
                <a:ext cx="39" cy="28"/>
              </a:xfrm>
              <a:custGeom>
                <a:avLst/>
                <a:gdLst>
                  <a:gd name="T0" fmla="*/ 0 w 96"/>
                  <a:gd name="T1" fmla="*/ 5 h 63"/>
                  <a:gd name="T2" fmla="*/ 0 w 96"/>
                  <a:gd name="T3" fmla="*/ 5 h 63"/>
                  <a:gd name="T4" fmla="*/ 6 w 96"/>
                  <a:gd name="T5" fmla="*/ 12 h 63"/>
                  <a:gd name="T6" fmla="*/ 8 w 96"/>
                  <a:gd name="T7" fmla="*/ 34 h 63"/>
                  <a:gd name="T8" fmla="*/ 15 w 96"/>
                  <a:gd name="T9" fmla="*/ 34 h 63"/>
                  <a:gd name="T10" fmla="*/ 20 w 96"/>
                  <a:gd name="T11" fmla="*/ 58 h 63"/>
                  <a:gd name="T12" fmla="*/ 34 w 96"/>
                  <a:gd name="T13" fmla="*/ 63 h 63"/>
                  <a:gd name="T14" fmla="*/ 67 w 96"/>
                  <a:gd name="T15" fmla="*/ 55 h 63"/>
                  <a:gd name="T16" fmla="*/ 70 w 96"/>
                  <a:gd name="T17" fmla="*/ 40 h 63"/>
                  <a:gd name="T18" fmla="*/ 86 w 96"/>
                  <a:gd name="T19" fmla="*/ 57 h 63"/>
                  <a:gd name="T20" fmla="*/ 96 w 96"/>
                  <a:gd name="T21" fmla="*/ 58 h 63"/>
                  <a:gd name="T22" fmla="*/ 85 w 96"/>
                  <a:gd name="T23" fmla="*/ 40 h 63"/>
                  <a:gd name="T24" fmla="*/ 23 w 96"/>
                  <a:gd name="T25" fmla="*/ 31 h 63"/>
                  <a:gd name="T26" fmla="*/ 7 w 96"/>
                  <a:gd name="T27" fmla="*/ 0 h 63"/>
                  <a:gd name="T28" fmla="*/ 0 w 96"/>
                  <a:gd name="T29" fmla="*/ 5 h 63"/>
                  <a:gd name="T30" fmla="*/ 0 w 96"/>
                  <a:gd name="T31" fmla="*/ 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6" h="63">
                    <a:moveTo>
                      <a:pt x="0" y="5"/>
                    </a:moveTo>
                    <a:lnTo>
                      <a:pt x="0" y="5"/>
                    </a:lnTo>
                    <a:lnTo>
                      <a:pt x="6" y="12"/>
                    </a:lnTo>
                    <a:lnTo>
                      <a:pt x="8" y="34"/>
                    </a:lnTo>
                    <a:cubicBezTo>
                      <a:pt x="10" y="34"/>
                      <a:pt x="12" y="33"/>
                      <a:pt x="15" y="34"/>
                    </a:cubicBezTo>
                    <a:cubicBezTo>
                      <a:pt x="19" y="43"/>
                      <a:pt x="20" y="49"/>
                      <a:pt x="20" y="58"/>
                    </a:cubicBezTo>
                    <a:lnTo>
                      <a:pt x="34" y="63"/>
                    </a:lnTo>
                    <a:cubicBezTo>
                      <a:pt x="44" y="53"/>
                      <a:pt x="54" y="55"/>
                      <a:pt x="67" y="55"/>
                    </a:cubicBezTo>
                    <a:lnTo>
                      <a:pt x="70" y="40"/>
                    </a:lnTo>
                    <a:lnTo>
                      <a:pt x="86" y="57"/>
                    </a:lnTo>
                    <a:lnTo>
                      <a:pt x="96" y="58"/>
                    </a:lnTo>
                    <a:cubicBezTo>
                      <a:pt x="92" y="54"/>
                      <a:pt x="89" y="49"/>
                      <a:pt x="85" y="40"/>
                    </a:cubicBezTo>
                    <a:cubicBezTo>
                      <a:pt x="33" y="37"/>
                      <a:pt x="59" y="52"/>
                      <a:pt x="23" y="31"/>
                    </a:cubicBezTo>
                    <a:cubicBezTo>
                      <a:pt x="26" y="14"/>
                      <a:pt x="18" y="10"/>
                      <a:pt x="7" y="0"/>
                    </a:cubicBezTo>
                    <a:cubicBezTo>
                      <a:pt x="4" y="2"/>
                      <a:pt x="2" y="3"/>
                      <a:pt x="0" y="5"/>
                    </a:cubicBezTo>
                    <a:lnTo>
                      <a:pt x="0" y="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2" name="Freeform 199">
                <a:extLst>
                  <a:ext uri="{FF2B5EF4-FFF2-40B4-BE49-F238E27FC236}">
                    <a16:creationId xmlns:a16="http://schemas.microsoft.com/office/drawing/2014/main" xmlns="" id="{A87109AD-C889-4E5C-8DEF-5B9EB6A49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0" y="2126"/>
                <a:ext cx="164" cy="184"/>
              </a:xfrm>
              <a:custGeom>
                <a:avLst/>
                <a:gdLst>
                  <a:gd name="T0" fmla="*/ 399 w 399"/>
                  <a:gd name="T1" fmla="*/ 359 h 411"/>
                  <a:gd name="T2" fmla="*/ 399 w 399"/>
                  <a:gd name="T3" fmla="*/ 359 h 411"/>
                  <a:gd name="T4" fmla="*/ 382 w 399"/>
                  <a:gd name="T5" fmla="*/ 343 h 411"/>
                  <a:gd name="T6" fmla="*/ 359 w 399"/>
                  <a:gd name="T7" fmla="*/ 262 h 411"/>
                  <a:gd name="T8" fmla="*/ 334 w 399"/>
                  <a:gd name="T9" fmla="*/ 232 h 411"/>
                  <a:gd name="T10" fmla="*/ 286 w 399"/>
                  <a:gd name="T11" fmla="*/ 186 h 411"/>
                  <a:gd name="T12" fmla="*/ 267 w 399"/>
                  <a:gd name="T13" fmla="*/ 154 h 411"/>
                  <a:gd name="T14" fmla="*/ 269 w 399"/>
                  <a:gd name="T15" fmla="*/ 128 h 411"/>
                  <a:gd name="T16" fmla="*/ 286 w 399"/>
                  <a:gd name="T17" fmla="*/ 97 h 411"/>
                  <a:gd name="T18" fmla="*/ 266 w 399"/>
                  <a:gd name="T19" fmla="*/ 66 h 411"/>
                  <a:gd name="T20" fmla="*/ 282 w 399"/>
                  <a:gd name="T21" fmla="*/ 51 h 411"/>
                  <a:gd name="T22" fmla="*/ 311 w 399"/>
                  <a:gd name="T23" fmla="*/ 37 h 411"/>
                  <a:gd name="T24" fmla="*/ 321 w 399"/>
                  <a:gd name="T25" fmla="*/ 37 h 411"/>
                  <a:gd name="T26" fmla="*/ 331 w 399"/>
                  <a:gd name="T27" fmla="*/ 25 h 411"/>
                  <a:gd name="T28" fmla="*/ 348 w 399"/>
                  <a:gd name="T29" fmla="*/ 30 h 411"/>
                  <a:gd name="T30" fmla="*/ 355 w 399"/>
                  <a:gd name="T31" fmla="*/ 30 h 411"/>
                  <a:gd name="T32" fmla="*/ 353 w 399"/>
                  <a:gd name="T33" fmla="*/ 8 h 411"/>
                  <a:gd name="T34" fmla="*/ 347 w 399"/>
                  <a:gd name="T35" fmla="*/ 1 h 411"/>
                  <a:gd name="T36" fmla="*/ 288 w 399"/>
                  <a:gd name="T37" fmla="*/ 25 h 411"/>
                  <a:gd name="T38" fmla="*/ 216 w 399"/>
                  <a:gd name="T39" fmla="*/ 13 h 411"/>
                  <a:gd name="T40" fmla="*/ 136 w 399"/>
                  <a:gd name="T41" fmla="*/ 7 h 411"/>
                  <a:gd name="T42" fmla="*/ 125 w 399"/>
                  <a:gd name="T43" fmla="*/ 12 h 411"/>
                  <a:gd name="T44" fmla="*/ 79 w 399"/>
                  <a:gd name="T45" fmla="*/ 26 h 411"/>
                  <a:gd name="T46" fmla="*/ 17 w 399"/>
                  <a:gd name="T47" fmla="*/ 70 h 411"/>
                  <a:gd name="T48" fmla="*/ 17 w 399"/>
                  <a:gd name="T49" fmla="*/ 78 h 411"/>
                  <a:gd name="T50" fmla="*/ 0 w 399"/>
                  <a:gd name="T51" fmla="*/ 149 h 411"/>
                  <a:gd name="T52" fmla="*/ 11 w 399"/>
                  <a:gd name="T53" fmla="*/ 136 h 411"/>
                  <a:gd name="T54" fmla="*/ 48 w 399"/>
                  <a:gd name="T55" fmla="*/ 126 h 411"/>
                  <a:gd name="T56" fmla="*/ 73 w 399"/>
                  <a:gd name="T57" fmla="*/ 141 h 411"/>
                  <a:gd name="T58" fmla="*/ 114 w 399"/>
                  <a:gd name="T59" fmla="*/ 175 h 411"/>
                  <a:gd name="T60" fmla="*/ 125 w 399"/>
                  <a:gd name="T61" fmla="*/ 181 h 411"/>
                  <a:gd name="T62" fmla="*/ 129 w 399"/>
                  <a:gd name="T63" fmla="*/ 237 h 411"/>
                  <a:gd name="T64" fmla="*/ 131 w 399"/>
                  <a:gd name="T65" fmla="*/ 241 h 411"/>
                  <a:gd name="T66" fmla="*/ 171 w 399"/>
                  <a:gd name="T67" fmla="*/ 291 h 411"/>
                  <a:gd name="T68" fmla="*/ 170 w 399"/>
                  <a:gd name="T69" fmla="*/ 312 h 411"/>
                  <a:gd name="T70" fmla="*/ 196 w 399"/>
                  <a:gd name="T71" fmla="*/ 339 h 411"/>
                  <a:gd name="T72" fmla="*/ 196 w 399"/>
                  <a:gd name="T73" fmla="*/ 339 h 411"/>
                  <a:gd name="T74" fmla="*/ 210 w 399"/>
                  <a:gd name="T75" fmla="*/ 342 h 411"/>
                  <a:gd name="T76" fmla="*/ 213 w 399"/>
                  <a:gd name="T77" fmla="*/ 349 h 411"/>
                  <a:gd name="T78" fmla="*/ 213 w 399"/>
                  <a:gd name="T79" fmla="*/ 356 h 411"/>
                  <a:gd name="T80" fmla="*/ 228 w 399"/>
                  <a:gd name="T81" fmla="*/ 366 h 411"/>
                  <a:gd name="T82" fmla="*/ 252 w 399"/>
                  <a:gd name="T83" fmla="*/ 379 h 411"/>
                  <a:gd name="T84" fmla="*/ 252 w 399"/>
                  <a:gd name="T85" fmla="*/ 395 h 411"/>
                  <a:gd name="T86" fmla="*/ 256 w 399"/>
                  <a:gd name="T87" fmla="*/ 411 h 411"/>
                  <a:gd name="T88" fmla="*/ 256 w 399"/>
                  <a:gd name="T89" fmla="*/ 411 h 411"/>
                  <a:gd name="T90" fmla="*/ 276 w 399"/>
                  <a:gd name="T91" fmla="*/ 407 h 411"/>
                  <a:gd name="T92" fmla="*/ 367 w 399"/>
                  <a:gd name="T93" fmla="*/ 397 h 411"/>
                  <a:gd name="T94" fmla="*/ 399 w 399"/>
                  <a:gd name="T95" fmla="*/ 359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99" h="411">
                    <a:moveTo>
                      <a:pt x="399" y="359"/>
                    </a:moveTo>
                    <a:lnTo>
                      <a:pt x="399" y="359"/>
                    </a:lnTo>
                    <a:cubicBezTo>
                      <a:pt x="394" y="355"/>
                      <a:pt x="389" y="349"/>
                      <a:pt x="382" y="343"/>
                    </a:cubicBezTo>
                    <a:cubicBezTo>
                      <a:pt x="351" y="315"/>
                      <a:pt x="364" y="279"/>
                      <a:pt x="359" y="262"/>
                    </a:cubicBezTo>
                    <a:cubicBezTo>
                      <a:pt x="356" y="251"/>
                      <a:pt x="341" y="241"/>
                      <a:pt x="334" y="232"/>
                    </a:cubicBezTo>
                    <a:cubicBezTo>
                      <a:pt x="313" y="202"/>
                      <a:pt x="330" y="229"/>
                      <a:pt x="286" y="186"/>
                    </a:cubicBezTo>
                    <a:cubicBezTo>
                      <a:pt x="268" y="167"/>
                      <a:pt x="273" y="178"/>
                      <a:pt x="267" y="154"/>
                    </a:cubicBezTo>
                    <a:cubicBezTo>
                      <a:pt x="264" y="139"/>
                      <a:pt x="266" y="143"/>
                      <a:pt x="269" y="128"/>
                    </a:cubicBezTo>
                    <a:cubicBezTo>
                      <a:pt x="273" y="111"/>
                      <a:pt x="277" y="112"/>
                      <a:pt x="286" y="97"/>
                    </a:cubicBezTo>
                    <a:cubicBezTo>
                      <a:pt x="275" y="87"/>
                      <a:pt x="270" y="80"/>
                      <a:pt x="266" y="66"/>
                    </a:cubicBezTo>
                    <a:cubicBezTo>
                      <a:pt x="272" y="61"/>
                      <a:pt x="277" y="57"/>
                      <a:pt x="282" y="51"/>
                    </a:cubicBezTo>
                    <a:cubicBezTo>
                      <a:pt x="294" y="51"/>
                      <a:pt x="303" y="47"/>
                      <a:pt x="311" y="37"/>
                    </a:cubicBezTo>
                    <a:lnTo>
                      <a:pt x="321" y="37"/>
                    </a:lnTo>
                    <a:lnTo>
                      <a:pt x="331" y="25"/>
                    </a:lnTo>
                    <a:cubicBezTo>
                      <a:pt x="339" y="24"/>
                      <a:pt x="341" y="29"/>
                      <a:pt x="348" y="30"/>
                    </a:cubicBezTo>
                    <a:cubicBezTo>
                      <a:pt x="351" y="31"/>
                      <a:pt x="353" y="30"/>
                      <a:pt x="355" y="30"/>
                    </a:cubicBezTo>
                    <a:lnTo>
                      <a:pt x="353" y="8"/>
                    </a:lnTo>
                    <a:lnTo>
                      <a:pt x="347" y="1"/>
                    </a:lnTo>
                    <a:cubicBezTo>
                      <a:pt x="331" y="14"/>
                      <a:pt x="317" y="37"/>
                      <a:pt x="288" y="25"/>
                    </a:cubicBezTo>
                    <a:cubicBezTo>
                      <a:pt x="261" y="14"/>
                      <a:pt x="285" y="0"/>
                      <a:pt x="216" y="13"/>
                    </a:cubicBezTo>
                    <a:cubicBezTo>
                      <a:pt x="165" y="23"/>
                      <a:pt x="156" y="3"/>
                      <a:pt x="136" y="7"/>
                    </a:cubicBezTo>
                    <a:lnTo>
                      <a:pt x="125" y="12"/>
                    </a:lnTo>
                    <a:cubicBezTo>
                      <a:pt x="101" y="18"/>
                      <a:pt x="104" y="2"/>
                      <a:pt x="79" y="26"/>
                    </a:cubicBezTo>
                    <a:cubicBezTo>
                      <a:pt x="53" y="51"/>
                      <a:pt x="60" y="19"/>
                      <a:pt x="17" y="70"/>
                    </a:cubicBezTo>
                    <a:cubicBezTo>
                      <a:pt x="17" y="73"/>
                      <a:pt x="17" y="76"/>
                      <a:pt x="17" y="78"/>
                    </a:cubicBezTo>
                    <a:cubicBezTo>
                      <a:pt x="19" y="106"/>
                      <a:pt x="8" y="129"/>
                      <a:pt x="0" y="149"/>
                    </a:cubicBezTo>
                    <a:cubicBezTo>
                      <a:pt x="2" y="148"/>
                      <a:pt x="6" y="144"/>
                      <a:pt x="11" y="136"/>
                    </a:cubicBezTo>
                    <a:cubicBezTo>
                      <a:pt x="19" y="124"/>
                      <a:pt x="36" y="126"/>
                      <a:pt x="48" y="126"/>
                    </a:cubicBezTo>
                    <a:cubicBezTo>
                      <a:pt x="55" y="134"/>
                      <a:pt x="62" y="140"/>
                      <a:pt x="73" y="141"/>
                    </a:cubicBezTo>
                    <a:cubicBezTo>
                      <a:pt x="81" y="155"/>
                      <a:pt x="94" y="160"/>
                      <a:pt x="114" y="175"/>
                    </a:cubicBezTo>
                    <a:lnTo>
                      <a:pt x="125" y="181"/>
                    </a:lnTo>
                    <a:cubicBezTo>
                      <a:pt x="135" y="231"/>
                      <a:pt x="120" y="217"/>
                      <a:pt x="129" y="237"/>
                    </a:cubicBezTo>
                    <a:cubicBezTo>
                      <a:pt x="130" y="239"/>
                      <a:pt x="130" y="240"/>
                      <a:pt x="131" y="241"/>
                    </a:cubicBezTo>
                    <a:cubicBezTo>
                      <a:pt x="162" y="233"/>
                      <a:pt x="187" y="258"/>
                      <a:pt x="171" y="291"/>
                    </a:cubicBezTo>
                    <a:cubicBezTo>
                      <a:pt x="168" y="299"/>
                      <a:pt x="168" y="306"/>
                      <a:pt x="170" y="312"/>
                    </a:cubicBezTo>
                    <a:cubicBezTo>
                      <a:pt x="178" y="319"/>
                      <a:pt x="184" y="326"/>
                      <a:pt x="196" y="339"/>
                    </a:cubicBezTo>
                    <a:lnTo>
                      <a:pt x="196" y="339"/>
                    </a:lnTo>
                    <a:lnTo>
                      <a:pt x="210" y="342"/>
                    </a:lnTo>
                    <a:lnTo>
                      <a:pt x="213" y="349"/>
                    </a:lnTo>
                    <a:lnTo>
                      <a:pt x="213" y="356"/>
                    </a:lnTo>
                    <a:lnTo>
                      <a:pt x="228" y="366"/>
                    </a:lnTo>
                    <a:lnTo>
                      <a:pt x="252" y="379"/>
                    </a:lnTo>
                    <a:lnTo>
                      <a:pt x="252" y="395"/>
                    </a:lnTo>
                    <a:lnTo>
                      <a:pt x="256" y="411"/>
                    </a:lnTo>
                    <a:lnTo>
                      <a:pt x="256" y="411"/>
                    </a:lnTo>
                    <a:cubicBezTo>
                      <a:pt x="273" y="410"/>
                      <a:pt x="267" y="407"/>
                      <a:pt x="276" y="407"/>
                    </a:cubicBezTo>
                    <a:cubicBezTo>
                      <a:pt x="310" y="384"/>
                      <a:pt x="312" y="397"/>
                      <a:pt x="367" y="397"/>
                    </a:cubicBezTo>
                    <a:cubicBezTo>
                      <a:pt x="375" y="386"/>
                      <a:pt x="386" y="370"/>
                      <a:pt x="399" y="359"/>
                    </a:cubicBezTo>
                    <a:close/>
                  </a:path>
                </a:pathLst>
              </a:custGeom>
              <a:solidFill>
                <a:srgbClr val="E2B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3" name="Freeform 200">
                <a:extLst>
                  <a:ext uri="{FF2B5EF4-FFF2-40B4-BE49-F238E27FC236}">
                    <a16:creationId xmlns:a16="http://schemas.microsoft.com/office/drawing/2014/main" xmlns="" id="{B11CAFAB-CAB9-40FD-BAFD-9F2CF2ED4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0" y="2126"/>
                <a:ext cx="164" cy="184"/>
              </a:xfrm>
              <a:custGeom>
                <a:avLst/>
                <a:gdLst>
                  <a:gd name="T0" fmla="*/ 399 w 399"/>
                  <a:gd name="T1" fmla="*/ 359 h 411"/>
                  <a:gd name="T2" fmla="*/ 399 w 399"/>
                  <a:gd name="T3" fmla="*/ 359 h 411"/>
                  <a:gd name="T4" fmla="*/ 382 w 399"/>
                  <a:gd name="T5" fmla="*/ 343 h 411"/>
                  <a:gd name="T6" fmla="*/ 359 w 399"/>
                  <a:gd name="T7" fmla="*/ 262 h 411"/>
                  <a:gd name="T8" fmla="*/ 334 w 399"/>
                  <a:gd name="T9" fmla="*/ 232 h 411"/>
                  <a:gd name="T10" fmla="*/ 286 w 399"/>
                  <a:gd name="T11" fmla="*/ 186 h 411"/>
                  <a:gd name="T12" fmla="*/ 267 w 399"/>
                  <a:gd name="T13" fmla="*/ 154 h 411"/>
                  <a:gd name="T14" fmla="*/ 269 w 399"/>
                  <a:gd name="T15" fmla="*/ 128 h 411"/>
                  <a:gd name="T16" fmla="*/ 286 w 399"/>
                  <a:gd name="T17" fmla="*/ 97 h 411"/>
                  <a:gd name="T18" fmla="*/ 266 w 399"/>
                  <a:gd name="T19" fmla="*/ 66 h 411"/>
                  <a:gd name="T20" fmla="*/ 282 w 399"/>
                  <a:gd name="T21" fmla="*/ 51 h 411"/>
                  <a:gd name="T22" fmla="*/ 311 w 399"/>
                  <a:gd name="T23" fmla="*/ 37 h 411"/>
                  <a:gd name="T24" fmla="*/ 321 w 399"/>
                  <a:gd name="T25" fmla="*/ 37 h 411"/>
                  <a:gd name="T26" fmla="*/ 331 w 399"/>
                  <a:gd name="T27" fmla="*/ 25 h 411"/>
                  <a:gd name="T28" fmla="*/ 348 w 399"/>
                  <a:gd name="T29" fmla="*/ 30 h 411"/>
                  <a:gd name="T30" fmla="*/ 355 w 399"/>
                  <a:gd name="T31" fmla="*/ 30 h 411"/>
                  <a:gd name="T32" fmla="*/ 353 w 399"/>
                  <a:gd name="T33" fmla="*/ 8 h 411"/>
                  <a:gd name="T34" fmla="*/ 347 w 399"/>
                  <a:gd name="T35" fmla="*/ 1 h 411"/>
                  <a:gd name="T36" fmla="*/ 288 w 399"/>
                  <a:gd name="T37" fmla="*/ 25 h 411"/>
                  <a:gd name="T38" fmla="*/ 216 w 399"/>
                  <a:gd name="T39" fmla="*/ 13 h 411"/>
                  <a:gd name="T40" fmla="*/ 136 w 399"/>
                  <a:gd name="T41" fmla="*/ 7 h 411"/>
                  <a:gd name="T42" fmla="*/ 125 w 399"/>
                  <a:gd name="T43" fmla="*/ 12 h 411"/>
                  <a:gd name="T44" fmla="*/ 79 w 399"/>
                  <a:gd name="T45" fmla="*/ 26 h 411"/>
                  <a:gd name="T46" fmla="*/ 17 w 399"/>
                  <a:gd name="T47" fmla="*/ 70 h 411"/>
                  <a:gd name="T48" fmla="*/ 17 w 399"/>
                  <a:gd name="T49" fmla="*/ 78 h 411"/>
                  <a:gd name="T50" fmla="*/ 0 w 399"/>
                  <a:gd name="T51" fmla="*/ 149 h 411"/>
                  <a:gd name="T52" fmla="*/ 11 w 399"/>
                  <a:gd name="T53" fmla="*/ 136 h 411"/>
                  <a:gd name="T54" fmla="*/ 48 w 399"/>
                  <a:gd name="T55" fmla="*/ 126 h 411"/>
                  <a:gd name="T56" fmla="*/ 73 w 399"/>
                  <a:gd name="T57" fmla="*/ 141 h 411"/>
                  <a:gd name="T58" fmla="*/ 114 w 399"/>
                  <a:gd name="T59" fmla="*/ 175 h 411"/>
                  <a:gd name="T60" fmla="*/ 125 w 399"/>
                  <a:gd name="T61" fmla="*/ 181 h 411"/>
                  <a:gd name="T62" fmla="*/ 129 w 399"/>
                  <a:gd name="T63" fmla="*/ 237 h 411"/>
                  <a:gd name="T64" fmla="*/ 131 w 399"/>
                  <a:gd name="T65" fmla="*/ 241 h 411"/>
                  <a:gd name="T66" fmla="*/ 171 w 399"/>
                  <a:gd name="T67" fmla="*/ 291 h 411"/>
                  <a:gd name="T68" fmla="*/ 170 w 399"/>
                  <a:gd name="T69" fmla="*/ 312 h 411"/>
                  <a:gd name="T70" fmla="*/ 196 w 399"/>
                  <a:gd name="T71" fmla="*/ 339 h 411"/>
                  <a:gd name="T72" fmla="*/ 196 w 399"/>
                  <a:gd name="T73" fmla="*/ 339 h 411"/>
                  <a:gd name="T74" fmla="*/ 210 w 399"/>
                  <a:gd name="T75" fmla="*/ 342 h 411"/>
                  <a:gd name="T76" fmla="*/ 213 w 399"/>
                  <a:gd name="T77" fmla="*/ 349 h 411"/>
                  <a:gd name="T78" fmla="*/ 213 w 399"/>
                  <a:gd name="T79" fmla="*/ 356 h 411"/>
                  <a:gd name="T80" fmla="*/ 228 w 399"/>
                  <a:gd name="T81" fmla="*/ 366 h 411"/>
                  <a:gd name="T82" fmla="*/ 252 w 399"/>
                  <a:gd name="T83" fmla="*/ 379 h 411"/>
                  <a:gd name="T84" fmla="*/ 252 w 399"/>
                  <a:gd name="T85" fmla="*/ 395 h 411"/>
                  <a:gd name="T86" fmla="*/ 256 w 399"/>
                  <a:gd name="T87" fmla="*/ 411 h 411"/>
                  <a:gd name="T88" fmla="*/ 256 w 399"/>
                  <a:gd name="T89" fmla="*/ 411 h 411"/>
                  <a:gd name="T90" fmla="*/ 276 w 399"/>
                  <a:gd name="T91" fmla="*/ 407 h 411"/>
                  <a:gd name="T92" fmla="*/ 367 w 399"/>
                  <a:gd name="T93" fmla="*/ 397 h 411"/>
                  <a:gd name="T94" fmla="*/ 399 w 399"/>
                  <a:gd name="T95" fmla="*/ 359 h 411"/>
                  <a:gd name="T96" fmla="*/ 399 w 399"/>
                  <a:gd name="T97" fmla="*/ 359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9" h="411">
                    <a:moveTo>
                      <a:pt x="399" y="359"/>
                    </a:moveTo>
                    <a:lnTo>
                      <a:pt x="399" y="359"/>
                    </a:lnTo>
                    <a:cubicBezTo>
                      <a:pt x="394" y="355"/>
                      <a:pt x="389" y="349"/>
                      <a:pt x="382" y="343"/>
                    </a:cubicBezTo>
                    <a:cubicBezTo>
                      <a:pt x="351" y="315"/>
                      <a:pt x="364" y="279"/>
                      <a:pt x="359" y="262"/>
                    </a:cubicBezTo>
                    <a:cubicBezTo>
                      <a:pt x="356" y="251"/>
                      <a:pt x="341" y="241"/>
                      <a:pt x="334" y="232"/>
                    </a:cubicBezTo>
                    <a:cubicBezTo>
                      <a:pt x="313" y="202"/>
                      <a:pt x="330" y="229"/>
                      <a:pt x="286" y="186"/>
                    </a:cubicBezTo>
                    <a:cubicBezTo>
                      <a:pt x="268" y="167"/>
                      <a:pt x="273" y="178"/>
                      <a:pt x="267" y="154"/>
                    </a:cubicBezTo>
                    <a:cubicBezTo>
                      <a:pt x="264" y="139"/>
                      <a:pt x="266" y="143"/>
                      <a:pt x="269" y="128"/>
                    </a:cubicBezTo>
                    <a:cubicBezTo>
                      <a:pt x="273" y="111"/>
                      <a:pt x="277" y="112"/>
                      <a:pt x="286" y="97"/>
                    </a:cubicBezTo>
                    <a:cubicBezTo>
                      <a:pt x="275" y="87"/>
                      <a:pt x="270" y="80"/>
                      <a:pt x="266" y="66"/>
                    </a:cubicBezTo>
                    <a:cubicBezTo>
                      <a:pt x="272" y="61"/>
                      <a:pt x="277" y="57"/>
                      <a:pt x="282" y="51"/>
                    </a:cubicBezTo>
                    <a:cubicBezTo>
                      <a:pt x="294" y="51"/>
                      <a:pt x="303" y="47"/>
                      <a:pt x="311" y="37"/>
                    </a:cubicBezTo>
                    <a:lnTo>
                      <a:pt x="321" y="37"/>
                    </a:lnTo>
                    <a:lnTo>
                      <a:pt x="331" y="25"/>
                    </a:lnTo>
                    <a:cubicBezTo>
                      <a:pt x="339" y="24"/>
                      <a:pt x="341" y="29"/>
                      <a:pt x="348" y="30"/>
                    </a:cubicBezTo>
                    <a:cubicBezTo>
                      <a:pt x="351" y="31"/>
                      <a:pt x="353" y="30"/>
                      <a:pt x="355" y="30"/>
                    </a:cubicBezTo>
                    <a:lnTo>
                      <a:pt x="353" y="8"/>
                    </a:lnTo>
                    <a:lnTo>
                      <a:pt x="347" y="1"/>
                    </a:lnTo>
                    <a:cubicBezTo>
                      <a:pt x="331" y="14"/>
                      <a:pt x="317" y="37"/>
                      <a:pt x="288" y="25"/>
                    </a:cubicBezTo>
                    <a:cubicBezTo>
                      <a:pt x="261" y="14"/>
                      <a:pt x="285" y="0"/>
                      <a:pt x="216" y="13"/>
                    </a:cubicBezTo>
                    <a:cubicBezTo>
                      <a:pt x="165" y="23"/>
                      <a:pt x="156" y="3"/>
                      <a:pt x="136" y="7"/>
                    </a:cubicBezTo>
                    <a:lnTo>
                      <a:pt x="125" y="12"/>
                    </a:lnTo>
                    <a:cubicBezTo>
                      <a:pt x="101" y="18"/>
                      <a:pt x="104" y="2"/>
                      <a:pt x="79" y="26"/>
                    </a:cubicBezTo>
                    <a:cubicBezTo>
                      <a:pt x="53" y="51"/>
                      <a:pt x="60" y="19"/>
                      <a:pt x="17" y="70"/>
                    </a:cubicBezTo>
                    <a:cubicBezTo>
                      <a:pt x="17" y="73"/>
                      <a:pt x="17" y="76"/>
                      <a:pt x="17" y="78"/>
                    </a:cubicBezTo>
                    <a:cubicBezTo>
                      <a:pt x="19" y="106"/>
                      <a:pt x="8" y="129"/>
                      <a:pt x="0" y="149"/>
                    </a:cubicBezTo>
                    <a:cubicBezTo>
                      <a:pt x="2" y="148"/>
                      <a:pt x="6" y="144"/>
                      <a:pt x="11" y="136"/>
                    </a:cubicBezTo>
                    <a:cubicBezTo>
                      <a:pt x="19" y="124"/>
                      <a:pt x="36" y="126"/>
                      <a:pt x="48" y="126"/>
                    </a:cubicBezTo>
                    <a:cubicBezTo>
                      <a:pt x="55" y="134"/>
                      <a:pt x="62" y="140"/>
                      <a:pt x="73" y="141"/>
                    </a:cubicBezTo>
                    <a:cubicBezTo>
                      <a:pt x="81" y="155"/>
                      <a:pt x="94" y="160"/>
                      <a:pt x="114" y="175"/>
                    </a:cubicBezTo>
                    <a:lnTo>
                      <a:pt x="125" y="181"/>
                    </a:lnTo>
                    <a:cubicBezTo>
                      <a:pt x="135" y="231"/>
                      <a:pt x="120" y="217"/>
                      <a:pt x="129" y="237"/>
                    </a:cubicBezTo>
                    <a:cubicBezTo>
                      <a:pt x="130" y="239"/>
                      <a:pt x="130" y="240"/>
                      <a:pt x="131" y="241"/>
                    </a:cubicBezTo>
                    <a:cubicBezTo>
                      <a:pt x="162" y="233"/>
                      <a:pt x="187" y="258"/>
                      <a:pt x="171" y="291"/>
                    </a:cubicBezTo>
                    <a:cubicBezTo>
                      <a:pt x="168" y="299"/>
                      <a:pt x="168" y="306"/>
                      <a:pt x="170" y="312"/>
                    </a:cubicBezTo>
                    <a:cubicBezTo>
                      <a:pt x="178" y="319"/>
                      <a:pt x="184" y="326"/>
                      <a:pt x="196" y="339"/>
                    </a:cubicBezTo>
                    <a:lnTo>
                      <a:pt x="196" y="339"/>
                    </a:lnTo>
                    <a:lnTo>
                      <a:pt x="210" y="342"/>
                    </a:lnTo>
                    <a:lnTo>
                      <a:pt x="213" y="349"/>
                    </a:lnTo>
                    <a:lnTo>
                      <a:pt x="213" y="356"/>
                    </a:lnTo>
                    <a:lnTo>
                      <a:pt x="228" y="366"/>
                    </a:lnTo>
                    <a:lnTo>
                      <a:pt x="252" y="379"/>
                    </a:lnTo>
                    <a:lnTo>
                      <a:pt x="252" y="395"/>
                    </a:lnTo>
                    <a:lnTo>
                      <a:pt x="256" y="411"/>
                    </a:lnTo>
                    <a:lnTo>
                      <a:pt x="256" y="411"/>
                    </a:lnTo>
                    <a:cubicBezTo>
                      <a:pt x="273" y="410"/>
                      <a:pt x="267" y="407"/>
                      <a:pt x="276" y="407"/>
                    </a:cubicBezTo>
                    <a:cubicBezTo>
                      <a:pt x="310" y="384"/>
                      <a:pt x="312" y="397"/>
                      <a:pt x="367" y="397"/>
                    </a:cubicBezTo>
                    <a:cubicBezTo>
                      <a:pt x="375" y="386"/>
                      <a:pt x="386" y="370"/>
                      <a:pt x="399" y="359"/>
                    </a:cubicBezTo>
                    <a:lnTo>
                      <a:pt x="399" y="35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4" name="Freeform 201">
                <a:extLst>
                  <a:ext uri="{FF2B5EF4-FFF2-40B4-BE49-F238E27FC236}">
                    <a16:creationId xmlns:a16="http://schemas.microsoft.com/office/drawing/2014/main" xmlns="" id="{87E4B9FC-9655-442E-9EA9-2642FAD01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" y="2124"/>
                <a:ext cx="235" cy="186"/>
              </a:xfrm>
              <a:custGeom>
                <a:avLst/>
                <a:gdLst>
                  <a:gd name="T0" fmla="*/ 329 w 572"/>
                  <a:gd name="T1" fmla="*/ 29 h 415"/>
                  <a:gd name="T2" fmla="*/ 329 w 572"/>
                  <a:gd name="T3" fmla="*/ 29 h 415"/>
                  <a:gd name="T4" fmla="*/ 257 w 572"/>
                  <a:gd name="T5" fmla="*/ 17 h 415"/>
                  <a:gd name="T6" fmla="*/ 177 w 572"/>
                  <a:gd name="T7" fmla="*/ 11 h 415"/>
                  <a:gd name="T8" fmla="*/ 166 w 572"/>
                  <a:gd name="T9" fmla="*/ 16 h 415"/>
                  <a:gd name="T10" fmla="*/ 120 w 572"/>
                  <a:gd name="T11" fmla="*/ 30 h 415"/>
                  <a:gd name="T12" fmla="*/ 58 w 572"/>
                  <a:gd name="T13" fmla="*/ 74 h 415"/>
                  <a:gd name="T14" fmla="*/ 58 w 572"/>
                  <a:gd name="T15" fmla="*/ 82 h 415"/>
                  <a:gd name="T16" fmla="*/ 57 w 572"/>
                  <a:gd name="T17" fmla="*/ 215 h 415"/>
                  <a:gd name="T18" fmla="*/ 148 w 572"/>
                  <a:gd name="T19" fmla="*/ 227 h 415"/>
                  <a:gd name="T20" fmla="*/ 165 w 572"/>
                  <a:gd name="T21" fmla="*/ 247 h 415"/>
                  <a:gd name="T22" fmla="*/ 212 w 572"/>
                  <a:gd name="T23" fmla="*/ 295 h 415"/>
                  <a:gd name="T24" fmla="*/ 223 w 572"/>
                  <a:gd name="T25" fmla="*/ 334 h 415"/>
                  <a:gd name="T26" fmla="*/ 217 w 572"/>
                  <a:gd name="T27" fmla="*/ 345 h 415"/>
                  <a:gd name="T28" fmla="*/ 229 w 572"/>
                  <a:gd name="T29" fmla="*/ 342 h 415"/>
                  <a:gd name="T30" fmla="*/ 251 w 572"/>
                  <a:gd name="T31" fmla="*/ 346 h 415"/>
                  <a:gd name="T32" fmla="*/ 254 w 572"/>
                  <a:gd name="T33" fmla="*/ 353 h 415"/>
                  <a:gd name="T34" fmla="*/ 254 w 572"/>
                  <a:gd name="T35" fmla="*/ 360 h 415"/>
                  <a:gd name="T36" fmla="*/ 269 w 572"/>
                  <a:gd name="T37" fmla="*/ 369 h 415"/>
                  <a:gd name="T38" fmla="*/ 293 w 572"/>
                  <a:gd name="T39" fmla="*/ 383 h 415"/>
                  <a:gd name="T40" fmla="*/ 293 w 572"/>
                  <a:gd name="T41" fmla="*/ 399 h 415"/>
                  <a:gd name="T42" fmla="*/ 297 w 572"/>
                  <a:gd name="T43" fmla="*/ 415 h 415"/>
                  <a:gd name="T44" fmla="*/ 317 w 572"/>
                  <a:gd name="T45" fmla="*/ 411 h 415"/>
                  <a:gd name="T46" fmla="*/ 408 w 572"/>
                  <a:gd name="T47" fmla="*/ 401 h 415"/>
                  <a:gd name="T48" fmla="*/ 478 w 572"/>
                  <a:gd name="T49" fmla="*/ 352 h 415"/>
                  <a:gd name="T50" fmla="*/ 504 w 572"/>
                  <a:gd name="T51" fmla="*/ 374 h 415"/>
                  <a:gd name="T52" fmla="*/ 488 w 572"/>
                  <a:gd name="T53" fmla="*/ 295 h 415"/>
                  <a:gd name="T54" fmla="*/ 483 w 572"/>
                  <a:gd name="T55" fmla="*/ 241 h 415"/>
                  <a:gd name="T56" fmla="*/ 543 w 572"/>
                  <a:gd name="T57" fmla="*/ 202 h 415"/>
                  <a:gd name="T58" fmla="*/ 539 w 572"/>
                  <a:gd name="T59" fmla="*/ 191 h 415"/>
                  <a:gd name="T60" fmla="*/ 572 w 572"/>
                  <a:gd name="T61" fmla="*/ 174 h 415"/>
                  <a:gd name="T62" fmla="*/ 567 w 572"/>
                  <a:gd name="T63" fmla="*/ 163 h 415"/>
                  <a:gd name="T64" fmla="*/ 551 w 572"/>
                  <a:gd name="T65" fmla="*/ 158 h 415"/>
                  <a:gd name="T66" fmla="*/ 541 w 572"/>
                  <a:gd name="T67" fmla="*/ 115 h 415"/>
                  <a:gd name="T68" fmla="*/ 548 w 572"/>
                  <a:gd name="T69" fmla="*/ 106 h 415"/>
                  <a:gd name="T70" fmla="*/ 515 w 572"/>
                  <a:gd name="T71" fmla="*/ 76 h 415"/>
                  <a:gd name="T72" fmla="*/ 473 w 572"/>
                  <a:gd name="T73" fmla="*/ 40 h 415"/>
                  <a:gd name="T74" fmla="*/ 411 w 572"/>
                  <a:gd name="T75" fmla="*/ 31 h 415"/>
                  <a:gd name="T76" fmla="*/ 395 w 572"/>
                  <a:gd name="T77" fmla="*/ 0 h 415"/>
                  <a:gd name="T78" fmla="*/ 329 w 572"/>
                  <a:gd name="T79" fmla="*/ 29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72" h="415">
                    <a:moveTo>
                      <a:pt x="329" y="29"/>
                    </a:moveTo>
                    <a:lnTo>
                      <a:pt x="329" y="29"/>
                    </a:lnTo>
                    <a:cubicBezTo>
                      <a:pt x="302" y="18"/>
                      <a:pt x="326" y="4"/>
                      <a:pt x="257" y="17"/>
                    </a:cubicBezTo>
                    <a:cubicBezTo>
                      <a:pt x="206" y="27"/>
                      <a:pt x="197" y="7"/>
                      <a:pt x="177" y="11"/>
                    </a:cubicBezTo>
                    <a:lnTo>
                      <a:pt x="166" y="16"/>
                    </a:lnTo>
                    <a:cubicBezTo>
                      <a:pt x="142" y="22"/>
                      <a:pt x="145" y="6"/>
                      <a:pt x="120" y="30"/>
                    </a:cubicBezTo>
                    <a:cubicBezTo>
                      <a:pt x="94" y="55"/>
                      <a:pt x="101" y="23"/>
                      <a:pt x="58" y="74"/>
                    </a:cubicBezTo>
                    <a:cubicBezTo>
                      <a:pt x="58" y="77"/>
                      <a:pt x="58" y="79"/>
                      <a:pt x="58" y="82"/>
                    </a:cubicBezTo>
                    <a:cubicBezTo>
                      <a:pt x="62" y="145"/>
                      <a:pt x="0" y="189"/>
                      <a:pt x="57" y="215"/>
                    </a:cubicBezTo>
                    <a:cubicBezTo>
                      <a:pt x="83" y="227"/>
                      <a:pt x="129" y="196"/>
                      <a:pt x="148" y="227"/>
                    </a:cubicBezTo>
                    <a:cubicBezTo>
                      <a:pt x="154" y="237"/>
                      <a:pt x="154" y="241"/>
                      <a:pt x="165" y="247"/>
                    </a:cubicBezTo>
                    <a:cubicBezTo>
                      <a:pt x="199" y="234"/>
                      <a:pt x="230" y="260"/>
                      <a:pt x="212" y="295"/>
                    </a:cubicBezTo>
                    <a:cubicBezTo>
                      <a:pt x="205" y="310"/>
                      <a:pt x="214" y="323"/>
                      <a:pt x="223" y="334"/>
                    </a:cubicBezTo>
                    <a:lnTo>
                      <a:pt x="217" y="345"/>
                    </a:lnTo>
                    <a:lnTo>
                      <a:pt x="229" y="342"/>
                    </a:lnTo>
                    <a:lnTo>
                      <a:pt x="251" y="346"/>
                    </a:lnTo>
                    <a:lnTo>
                      <a:pt x="254" y="353"/>
                    </a:lnTo>
                    <a:lnTo>
                      <a:pt x="254" y="360"/>
                    </a:lnTo>
                    <a:lnTo>
                      <a:pt x="269" y="369"/>
                    </a:lnTo>
                    <a:lnTo>
                      <a:pt x="293" y="383"/>
                    </a:lnTo>
                    <a:lnTo>
                      <a:pt x="293" y="399"/>
                    </a:lnTo>
                    <a:lnTo>
                      <a:pt x="297" y="415"/>
                    </a:lnTo>
                    <a:cubicBezTo>
                      <a:pt x="314" y="414"/>
                      <a:pt x="308" y="411"/>
                      <a:pt x="317" y="411"/>
                    </a:cubicBezTo>
                    <a:cubicBezTo>
                      <a:pt x="351" y="388"/>
                      <a:pt x="353" y="401"/>
                      <a:pt x="408" y="401"/>
                    </a:cubicBezTo>
                    <a:cubicBezTo>
                      <a:pt x="423" y="381"/>
                      <a:pt x="448" y="342"/>
                      <a:pt x="478" y="352"/>
                    </a:cubicBezTo>
                    <a:lnTo>
                      <a:pt x="504" y="374"/>
                    </a:lnTo>
                    <a:cubicBezTo>
                      <a:pt x="504" y="346"/>
                      <a:pt x="489" y="326"/>
                      <a:pt x="488" y="295"/>
                    </a:cubicBezTo>
                    <a:cubicBezTo>
                      <a:pt x="488" y="276"/>
                      <a:pt x="489" y="260"/>
                      <a:pt x="483" y="241"/>
                    </a:cubicBezTo>
                    <a:lnTo>
                      <a:pt x="543" y="202"/>
                    </a:lnTo>
                    <a:lnTo>
                      <a:pt x="539" y="191"/>
                    </a:lnTo>
                    <a:cubicBezTo>
                      <a:pt x="556" y="189"/>
                      <a:pt x="562" y="188"/>
                      <a:pt x="572" y="174"/>
                    </a:cubicBezTo>
                    <a:lnTo>
                      <a:pt x="567" y="163"/>
                    </a:lnTo>
                    <a:lnTo>
                      <a:pt x="551" y="158"/>
                    </a:lnTo>
                    <a:cubicBezTo>
                      <a:pt x="546" y="144"/>
                      <a:pt x="544" y="129"/>
                      <a:pt x="541" y="115"/>
                    </a:cubicBezTo>
                    <a:lnTo>
                      <a:pt x="548" y="106"/>
                    </a:lnTo>
                    <a:cubicBezTo>
                      <a:pt x="506" y="75"/>
                      <a:pt x="528" y="89"/>
                      <a:pt x="515" y="76"/>
                    </a:cubicBezTo>
                    <a:cubicBezTo>
                      <a:pt x="498" y="58"/>
                      <a:pt x="490" y="75"/>
                      <a:pt x="473" y="40"/>
                    </a:cubicBezTo>
                    <a:cubicBezTo>
                      <a:pt x="421" y="37"/>
                      <a:pt x="447" y="52"/>
                      <a:pt x="411" y="31"/>
                    </a:cubicBezTo>
                    <a:cubicBezTo>
                      <a:pt x="414" y="14"/>
                      <a:pt x="406" y="10"/>
                      <a:pt x="395" y="0"/>
                    </a:cubicBezTo>
                    <a:cubicBezTo>
                      <a:pt x="375" y="10"/>
                      <a:pt x="362" y="43"/>
                      <a:pt x="329" y="2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5" name="Freeform 202">
                <a:extLst>
                  <a:ext uri="{FF2B5EF4-FFF2-40B4-BE49-F238E27FC236}">
                    <a16:creationId xmlns:a16="http://schemas.microsoft.com/office/drawing/2014/main" xmlns="" id="{C7DFBAC2-B448-45E9-9B4C-56717D51F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5" y="2124"/>
                <a:ext cx="1" cy="0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lnTo>
                      <a:pt x="2" y="1"/>
                    </a:lnTo>
                    <a:lnTo>
                      <a:pt x="0" y="1"/>
                    </a:lnTo>
                    <a:cubicBezTo>
                      <a:pt x="0" y="1"/>
                      <a:pt x="0" y="1"/>
                      <a:pt x="1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6" name="Freeform 203">
                <a:extLst>
                  <a:ext uri="{FF2B5EF4-FFF2-40B4-BE49-F238E27FC236}">
                    <a16:creationId xmlns:a16="http://schemas.microsoft.com/office/drawing/2014/main" xmlns="" id="{BAB9F5A9-9DF7-4E04-9994-1100F9DF1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220"/>
                <a:ext cx="18" cy="2"/>
              </a:xfrm>
              <a:custGeom>
                <a:avLst/>
                <a:gdLst>
                  <a:gd name="T0" fmla="*/ 0 w 44"/>
                  <a:gd name="T1" fmla="*/ 0 h 6"/>
                  <a:gd name="T2" fmla="*/ 0 w 44"/>
                  <a:gd name="T3" fmla="*/ 0 h 6"/>
                  <a:gd name="T4" fmla="*/ 44 w 44"/>
                  <a:gd name="T5" fmla="*/ 0 h 6"/>
                  <a:gd name="T6" fmla="*/ 1 w 44"/>
                  <a:gd name="T7" fmla="*/ 1 h 6"/>
                  <a:gd name="T8" fmla="*/ 0 w 4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6">
                    <a:moveTo>
                      <a:pt x="0" y="0"/>
                    </a:moveTo>
                    <a:lnTo>
                      <a:pt x="0" y="0"/>
                    </a:lnTo>
                    <a:lnTo>
                      <a:pt x="44" y="0"/>
                    </a:lnTo>
                    <a:cubicBezTo>
                      <a:pt x="29" y="3"/>
                      <a:pt x="13" y="6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FAF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727" name="Freeform 204">
                <a:extLst>
                  <a:ext uri="{FF2B5EF4-FFF2-40B4-BE49-F238E27FC236}">
                    <a16:creationId xmlns:a16="http://schemas.microsoft.com/office/drawing/2014/main" xmlns="" id="{7CD5B754-6DCD-482A-9EA4-2C8A0F498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2" y="2196"/>
                <a:ext cx="56" cy="44"/>
              </a:xfrm>
              <a:custGeom>
                <a:avLst/>
                <a:gdLst>
                  <a:gd name="T0" fmla="*/ 119 w 134"/>
                  <a:gd name="T1" fmla="*/ 0 h 98"/>
                  <a:gd name="T2" fmla="*/ 134 w 134"/>
                  <a:gd name="T3" fmla="*/ 26 h 98"/>
                  <a:gd name="T4" fmla="*/ 16 w 134"/>
                  <a:gd name="T5" fmla="*/ 98 h 98"/>
                  <a:gd name="T6" fmla="*/ 0 w 134"/>
                  <a:gd name="T7" fmla="*/ 72 h 98"/>
                  <a:gd name="T8" fmla="*/ 0 w 134"/>
                  <a:gd name="T9" fmla="*/ 72 h 98"/>
                  <a:gd name="T10" fmla="*/ 119 w 134"/>
                  <a:gd name="T1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98">
                    <a:moveTo>
                      <a:pt x="119" y="0"/>
                    </a:moveTo>
                    <a:lnTo>
                      <a:pt x="134" y="26"/>
                    </a:lnTo>
                    <a:lnTo>
                      <a:pt x="16" y="98"/>
                    </a:lnTo>
                    <a:lnTo>
                      <a:pt x="0" y="72"/>
                    </a:lnTo>
                    <a:lnTo>
                      <a:pt x="0" y="72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grpSp>
          <p:nvGrpSpPr>
            <p:cNvPr id="9" name="Group 406">
              <a:extLst>
                <a:ext uri="{FF2B5EF4-FFF2-40B4-BE49-F238E27FC236}">
                  <a16:creationId xmlns:a16="http://schemas.microsoft.com/office/drawing/2014/main" xmlns="" id="{B52D0DD5-2C13-4AF2-8ABE-7BE31A2C10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2" y="2030"/>
              <a:ext cx="1049" cy="1029"/>
              <a:chOff x="4422" y="2030"/>
              <a:chExt cx="1049" cy="1029"/>
            </a:xfrm>
          </p:grpSpPr>
          <p:sp>
            <p:nvSpPr>
              <p:cNvPr id="328" name="Freeform 206">
                <a:extLst>
                  <a:ext uri="{FF2B5EF4-FFF2-40B4-BE49-F238E27FC236}">
                    <a16:creationId xmlns:a16="http://schemas.microsoft.com/office/drawing/2014/main" xmlns="" id="{A7FDBA2F-63E1-41ED-A244-CDB576CA0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5" y="2126"/>
                <a:ext cx="75" cy="93"/>
              </a:xfrm>
              <a:custGeom>
                <a:avLst/>
                <a:gdLst>
                  <a:gd name="T0" fmla="*/ 60 w 182"/>
                  <a:gd name="T1" fmla="*/ 207 h 207"/>
                  <a:gd name="T2" fmla="*/ 60 w 182"/>
                  <a:gd name="T3" fmla="*/ 207 h 207"/>
                  <a:gd name="T4" fmla="*/ 0 w 182"/>
                  <a:gd name="T5" fmla="*/ 110 h 207"/>
                  <a:gd name="T6" fmla="*/ 4 w 182"/>
                  <a:gd name="T7" fmla="*/ 76 h 207"/>
                  <a:gd name="T8" fmla="*/ 4 w 182"/>
                  <a:gd name="T9" fmla="*/ 68 h 207"/>
                  <a:gd name="T10" fmla="*/ 66 w 182"/>
                  <a:gd name="T11" fmla="*/ 24 h 207"/>
                  <a:gd name="T12" fmla="*/ 112 w 182"/>
                  <a:gd name="T13" fmla="*/ 10 h 207"/>
                  <a:gd name="T14" fmla="*/ 123 w 182"/>
                  <a:gd name="T15" fmla="*/ 5 h 207"/>
                  <a:gd name="T16" fmla="*/ 182 w 182"/>
                  <a:gd name="T17" fmla="*/ 14 h 207"/>
                  <a:gd name="T18" fmla="*/ 62 w 182"/>
                  <a:gd name="T19" fmla="*/ 207 h 207"/>
                  <a:gd name="T20" fmla="*/ 60 w 182"/>
                  <a:gd name="T21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207">
                    <a:moveTo>
                      <a:pt x="60" y="207"/>
                    </a:moveTo>
                    <a:lnTo>
                      <a:pt x="60" y="207"/>
                    </a:lnTo>
                    <a:lnTo>
                      <a:pt x="0" y="110"/>
                    </a:lnTo>
                    <a:cubicBezTo>
                      <a:pt x="3" y="100"/>
                      <a:pt x="5" y="88"/>
                      <a:pt x="4" y="76"/>
                    </a:cubicBezTo>
                    <a:cubicBezTo>
                      <a:pt x="4" y="73"/>
                      <a:pt x="4" y="71"/>
                      <a:pt x="4" y="68"/>
                    </a:cubicBezTo>
                    <a:cubicBezTo>
                      <a:pt x="47" y="17"/>
                      <a:pt x="40" y="49"/>
                      <a:pt x="66" y="24"/>
                    </a:cubicBezTo>
                    <a:cubicBezTo>
                      <a:pt x="91" y="0"/>
                      <a:pt x="88" y="16"/>
                      <a:pt x="112" y="10"/>
                    </a:cubicBezTo>
                    <a:lnTo>
                      <a:pt x="123" y="5"/>
                    </a:lnTo>
                    <a:cubicBezTo>
                      <a:pt x="140" y="1"/>
                      <a:pt x="149" y="15"/>
                      <a:pt x="182" y="14"/>
                    </a:cubicBezTo>
                    <a:lnTo>
                      <a:pt x="62" y="207"/>
                    </a:lnTo>
                    <a:cubicBezTo>
                      <a:pt x="62" y="207"/>
                      <a:pt x="61" y="207"/>
                      <a:pt x="60" y="207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9" name="Freeform 207">
                <a:extLst>
                  <a:ext uri="{FF2B5EF4-FFF2-40B4-BE49-F238E27FC236}">
                    <a16:creationId xmlns:a16="http://schemas.microsoft.com/office/drawing/2014/main" xmlns="" id="{4F021E19-FB1D-48AC-9BF0-A01D2DD67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2220"/>
                <a:ext cx="76" cy="90"/>
              </a:xfrm>
              <a:custGeom>
                <a:avLst/>
                <a:gdLst>
                  <a:gd name="T0" fmla="*/ 100 w 185"/>
                  <a:gd name="T1" fmla="*/ 0 h 201"/>
                  <a:gd name="T2" fmla="*/ 100 w 185"/>
                  <a:gd name="T3" fmla="*/ 0 h 201"/>
                  <a:gd name="T4" fmla="*/ 185 w 185"/>
                  <a:gd name="T5" fmla="*/ 137 h 201"/>
                  <a:gd name="T6" fmla="*/ 128 w 185"/>
                  <a:gd name="T7" fmla="*/ 187 h 201"/>
                  <a:gd name="T8" fmla="*/ 37 w 185"/>
                  <a:gd name="T9" fmla="*/ 197 h 201"/>
                  <a:gd name="T10" fmla="*/ 17 w 185"/>
                  <a:gd name="T11" fmla="*/ 201 h 201"/>
                  <a:gd name="T12" fmla="*/ 13 w 185"/>
                  <a:gd name="T13" fmla="*/ 185 h 201"/>
                  <a:gd name="T14" fmla="*/ 13 w 185"/>
                  <a:gd name="T15" fmla="*/ 169 h 201"/>
                  <a:gd name="T16" fmla="*/ 0 w 185"/>
                  <a:gd name="T17" fmla="*/ 161 h 201"/>
                  <a:gd name="T18" fmla="*/ 100 w 185"/>
                  <a:gd name="T1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201">
                    <a:moveTo>
                      <a:pt x="100" y="0"/>
                    </a:moveTo>
                    <a:lnTo>
                      <a:pt x="100" y="0"/>
                    </a:lnTo>
                    <a:lnTo>
                      <a:pt x="185" y="137"/>
                    </a:lnTo>
                    <a:cubicBezTo>
                      <a:pt x="161" y="139"/>
                      <a:pt x="141" y="170"/>
                      <a:pt x="128" y="187"/>
                    </a:cubicBezTo>
                    <a:cubicBezTo>
                      <a:pt x="73" y="187"/>
                      <a:pt x="71" y="174"/>
                      <a:pt x="37" y="197"/>
                    </a:cubicBezTo>
                    <a:cubicBezTo>
                      <a:pt x="28" y="197"/>
                      <a:pt x="34" y="200"/>
                      <a:pt x="17" y="201"/>
                    </a:cubicBezTo>
                    <a:lnTo>
                      <a:pt x="13" y="185"/>
                    </a:lnTo>
                    <a:lnTo>
                      <a:pt x="13" y="169"/>
                    </a:lnTo>
                    <a:lnTo>
                      <a:pt x="0" y="161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0" name="Freeform 208">
                <a:extLst>
                  <a:ext uri="{FF2B5EF4-FFF2-40B4-BE49-F238E27FC236}">
                    <a16:creationId xmlns:a16="http://schemas.microsoft.com/office/drawing/2014/main" xmlns="" id="{E68CA9A5-F7E3-47A2-88CC-48F911E51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" y="2124"/>
                <a:ext cx="91" cy="96"/>
              </a:xfrm>
              <a:custGeom>
                <a:avLst/>
                <a:gdLst>
                  <a:gd name="T0" fmla="*/ 122 w 222"/>
                  <a:gd name="T1" fmla="*/ 213 h 213"/>
                  <a:gd name="T2" fmla="*/ 122 w 222"/>
                  <a:gd name="T3" fmla="*/ 213 h 213"/>
                  <a:gd name="T4" fmla="*/ 0 w 222"/>
                  <a:gd name="T5" fmla="*/ 16 h 213"/>
                  <a:gd name="T6" fmla="*/ 71 w 222"/>
                  <a:gd name="T7" fmla="*/ 28 h 213"/>
                  <a:gd name="T8" fmla="*/ 136 w 222"/>
                  <a:gd name="T9" fmla="*/ 0 h 213"/>
                  <a:gd name="T10" fmla="*/ 138 w 222"/>
                  <a:gd name="T11" fmla="*/ 0 h 213"/>
                  <a:gd name="T12" fmla="*/ 153 w 222"/>
                  <a:gd name="T13" fmla="*/ 30 h 213"/>
                  <a:gd name="T14" fmla="*/ 215 w 222"/>
                  <a:gd name="T15" fmla="*/ 39 h 213"/>
                  <a:gd name="T16" fmla="*/ 222 w 222"/>
                  <a:gd name="T17" fmla="*/ 52 h 213"/>
                  <a:gd name="T18" fmla="*/ 122 w 222"/>
                  <a:gd name="T1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2" h="213">
                    <a:moveTo>
                      <a:pt x="122" y="213"/>
                    </a:moveTo>
                    <a:lnTo>
                      <a:pt x="122" y="213"/>
                    </a:lnTo>
                    <a:lnTo>
                      <a:pt x="0" y="16"/>
                    </a:lnTo>
                    <a:cubicBezTo>
                      <a:pt x="68" y="3"/>
                      <a:pt x="44" y="17"/>
                      <a:pt x="71" y="28"/>
                    </a:cubicBezTo>
                    <a:cubicBezTo>
                      <a:pt x="103" y="42"/>
                      <a:pt x="117" y="11"/>
                      <a:pt x="136" y="0"/>
                    </a:cubicBezTo>
                    <a:lnTo>
                      <a:pt x="138" y="0"/>
                    </a:lnTo>
                    <a:cubicBezTo>
                      <a:pt x="149" y="9"/>
                      <a:pt x="156" y="14"/>
                      <a:pt x="153" y="30"/>
                    </a:cubicBezTo>
                    <a:cubicBezTo>
                      <a:pt x="189" y="51"/>
                      <a:pt x="163" y="36"/>
                      <a:pt x="215" y="39"/>
                    </a:cubicBezTo>
                    <a:cubicBezTo>
                      <a:pt x="217" y="45"/>
                      <a:pt x="220" y="49"/>
                      <a:pt x="222" y="52"/>
                    </a:cubicBezTo>
                    <a:lnTo>
                      <a:pt x="122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1" name="Freeform 209">
                <a:extLst>
                  <a:ext uri="{FF2B5EF4-FFF2-40B4-BE49-F238E27FC236}">
                    <a16:creationId xmlns:a16="http://schemas.microsoft.com/office/drawing/2014/main" xmlns="" id="{BE07C68C-1D91-48C8-8303-BC5E8CAA6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220"/>
                <a:ext cx="59" cy="71"/>
              </a:xfrm>
              <a:custGeom>
                <a:avLst/>
                <a:gdLst>
                  <a:gd name="T0" fmla="*/ 85 w 144"/>
                  <a:gd name="T1" fmla="*/ 137 h 160"/>
                  <a:gd name="T2" fmla="*/ 85 w 144"/>
                  <a:gd name="T3" fmla="*/ 137 h 160"/>
                  <a:gd name="T4" fmla="*/ 0 w 144"/>
                  <a:gd name="T5" fmla="*/ 0 h 160"/>
                  <a:gd name="T6" fmla="*/ 132 w 144"/>
                  <a:gd name="T7" fmla="*/ 0 h 160"/>
                  <a:gd name="T8" fmla="*/ 144 w 144"/>
                  <a:gd name="T9" fmla="*/ 0 h 160"/>
                  <a:gd name="T10" fmla="*/ 103 w 144"/>
                  <a:gd name="T11" fmla="*/ 27 h 160"/>
                  <a:gd name="T12" fmla="*/ 108 w 144"/>
                  <a:gd name="T13" fmla="*/ 81 h 160"/>
                  <a:gd name="T14" fmla="*/ 124 w 144"/>
                  <a:gd name="T15" fmla="*/ 160 h 160"/>
                  <a:gd name="T16" fmla="*/ 98 w 144"/>
                  <a:gd name="T17" fmla="*/ 138 h 160"/>
                  <a:gd name="T18" fmla="*/ 85 w 144"/>
                  <a:gd name="T19" fmla="*/ 137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160">
                    <a:moveTo>
                      <a:pt x="85" y="137"/>
                    </a:moveTo>
                    <a:lnTo>
                      <a:pt x="85" y="137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44" y="0"/>
                    </a:lnTo>
                    <a:lnTo>
                      <a:pt x="103" y="27"/>
                    </a:lnTo>
                    <a:cubicBezTo>
                      <a:pt x="109" y="46"/>
                      <a:pt x="108" y="62"/>
                      <a:pt x="108" y="81"/>
                    </a:cubicBezTo>
                    <a:cubicBezTo>
                      <a:pt x="109" y="112"/>
                      <a:pt x="124" y="132"/>
                      <a:pt x="124" y="160"/>
                    </a:cubicBezTo>
                    <a:lnTo>
                      <a:pt x="98" y="138"/>
                    </a:lnTo>
                    <a:cubicBezTo>
                      <a:pt x="93" y="137"/>
                      <a:pt x="89" y="136"/>
                      <a:pt x="85" y="137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2" name="Freeform 210">
                <a:extLst>
                  <a:ext uri="{FF2B5EF4-FFF2-40B4-BE49-F238E27FC236}">
                    <a16:creationId xmlns:a16="http://schemas.microsoft.com/office/drawing/2014/main" xmlns="" id="{62B63DBA-5B2E-4807-9492-A0CA31126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147"/>
                <a:ext cx="79" cy="73"/>
              </a:xfrm>
              <a:custGeom>
                <a:avLst/>
                <a:gdLst>
                  <a:gd name="T0" fmla="*/ 144 w 192"/>
                  <a:gd name="T1" fmla="*/ 161 h 161"/>
                  <a:gd name="T2" fmla="*/ 144 w 192"/>
                  <a:gd name="T3" fmla="*/ 161 h 161"/>
                  <a:gd name="T4" fmla="*/ 132 w 192"/>
                  <a:gd name="T5" fmla="*/ 161 h 161"/>
                  <a:gd name="T6" fmla="*/ 0 w 192"/>
                  <a:gd name="T7" fmla="*/ 161 h 161"/>
                  <a:gd name="T8" fmla="*/ 100 w 192"/>
                  <a:gd name="T9" fmla="*/ 0 h 161"/>
                  <a:gd name="T10" fmla="*/ 135 w 192"/>
                  <a:gd name="T11" fmla="*/ 23 h 161"/>
                  <a:gd name="T12" fmla="*/ 168 w 192"/>
                  <a:gd name="T13" fmla="*/ 53 h 161"/>
                  <a:gd name="T14" fmla="*/ 161 w 192"/>
                  <a:gd name="T15" fmla="*/ 62 h 161"/>
                  <a:gd name="T16" fmla="*/ 171 w 192"/>
                  <a:gd name="T17" fmla="*/ 105 h 161"/>
                  <a:gd name="T18" fmla="*/ 187 w 192"/>
                  <a:gd name="T19" fmla="*/ 110 h 161"/>
                  <a:gd name="T20" fmla="*/ 192 w 192"/>
                  <a:gd name="T21" fmla="*/ 121 h 161"/>
                  <a:gd name="T22" fmla="*/ 159 w 192"/>
                  <a:gd name="T23" fmla="*/ 138 h 161"/>
                  <a:gd name="T24" fmla="*/ 163 w 192"/>
                  <a:gd name="T25" fmla="*/ 149 h 161"/>
                  <a:gd name="T26" fmla="*/ 144 w 192"/>
                  <a:gd name="T2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2" h="161">
                    <a:moveTo>
                      <a:pt x="144" y="161"/>
                    </a:moveTo>
                    <a:lnTo>
                      <a:pt x="144" y="161"/>
                    </a:lnTo>
                    <a:lnTo>
                      <a:pt x="132" y="161"/>
                    </a:lnTo>
                    <a:lnTo>
                      <a:pt x="0" y="161"/>
                    </a:lnTo>
                    <a:lnTo>
                      <a:pt x="100" y="0"/>
                    </a:lnTo>
                    <a:cubicBezTo>
                      <a:pt x="112" y="18"/>
                      <a:pt x="121" y="8"/>
                      <a:pt x="135" y="23"/>
                    </a:cubicBezTo>
                    <a:cubicBezTo>
                      <a:pt x="148" y="36"/>
                      <a:pt x="126" y="22"/>
                      <a:pt x="168" y="53"/>
                    </a:cubicBezTo>
                    <a:lnTo>
                      <a:pt x="161" y="62"/>
                    </a:lnTo>
                    <a:cubicBezTo>
                      <a:pt x="164" y="76"/>
                      <a:pt x="166" y="91"/>
                      <a:pt x="171" y="105"/>
                    </a:cubicBezTo>
                    <a:lnTo>
                      <a:pt x="187" y="110"/>
                    </a:lnTo>
                    <a:lnTo>
                      <a:pt x="192" y="121"/>
                    </a:lnTo>
                    <a:cubicBezTo>
                      <a:pt x="182" y="135"/>
                      <a:pt x="176" y="136"/>
                      <a:pt x="159" y="138"/>
                    </a:cubicBezTo>
                    <a:lnTo>
                      <a:pt x="163" y="149"/>
                    </a:lnTo>
                    <a:lnTo>
                      <a:pt x="144" y="161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3" name="Freeform 211">
                <a:extLst>
                  <a:ext uri="{FF2B5EF4-FFF2-40B4-BE49-F238E27FC236}">
                    <a16:creationId xmlns:a16="http://schemas.microsoft.com/office/drawing/2014/main" xmlns="" id="{00CB2419-2C12-4D25-901A-1B5D8DC66B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0" y="2277"/>
                <a:ext cx="33" cy="42"/>
              </a:xfrm>
              <a:custGeom>
                <a:avLst/>
                <a:gdLst>
                  <a:gd name="T0" fmla="*/ 60 w 80"/>
                  <a:gd name="T1" fmla="*/ 72 h 92"/>
                  <a:gd name="T2" fmla="*/ 60 w 80"/>
                  <a:gd name="T3" fmla="*/ 72 h 92"/>
                  <a:gd name="T4" fmla="*/ 73 w 80"/>
                  <a:gd name="T5" fmla="*/ 92 h 92"/>
                  <a:gd name="T6" fmla="*/ 70 w 80"/>
                  <a:gd name="T7" fmla="*/ 75 h 92"/>
                  <a:gd name="T8" fmla="*/ 80 w 80"/>
                  <a:gd name="T9" fmla="*/ 68 h 92"/>
                  <a:gd name="T10" fmla="*/ 60 w 80"/>
                  <a:gd name="T11" fmla="*/ 72 h 92"/>
                  <a:gd name="T12" fmla="*/ 0 w 80"/>
                  <a:gd name="T13" fmla="*/ 0 h 92"/>
                  <a:gd name="T14" fmla="*/ 0 w 80"/>
                  <a:gd name="T15" fmla="*/ 0 h 92"/>
                  <a:gd name="T16" fmla="*/ 23 w 80"/>
                  <a:gd name="T17" fmla="*/ 33 h 92"/>
                  <a:gd name="T18" fmla="*/ 41 w 80"/>
                  <a:gd name="T19" fmla="*/ 41 h 92"/>
                  <a:gd name="T20" fmla="*/ 57 w 80"/>
                  <a:gd name="T21" fmla="*/ 67 h 92"/>
                  <a:gd name="T22" fmla="*/ 60 w 80"/>
                  <a:gd name="T23" fmla="*/ 72 h 92"/>
                  <a:gd name="T24" fmla="*/ 56 w 80"/>
                  <a:gd name="T25" fmla="*/ 56 h 92"/>
                  <a:gd name="T26" fmla="*/ 56 w 80"/>
                  <a:gd name="T27" fmla="*/ 40 h 92"/>
                  <a:gd name="T28" fmla="*/ 32 w 80"/>
                  <a:gd name="T29" fmla="*/ 26 h 92"/>
                  <a:gd name="T30" fmla="*/ 17 w 80"/>
                  <a:gd name="T31" fmla="*/ 17 h 92"/>
                  <a:gd name="T32" fmla="*/ 17 w 80"/>
                  <a:gd name="T33" fmla="*/ 10 h 92"/>
                  <a:gd name="T34" fmla="*/ 14 w 80"/>
                  <a:gd name="T35" fmla="*/ 3 h 92"/>
                  <a:gd name="T36" fmla="*/ 0 w 80"/>
                  <a:gd name="T3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" h="92">
                    <a:moveTo>
                      <a:pt x="60" y="72"/>
                    </a:moveTo>
                    <a:lnTo>
                      <a:pt x="60" y="72"/>
                    </a:lnTo>
                    <a:cubicBezTo>
                      <a:pt x="65" y="80"/>
                      <a:pt x="63" y="86"/>
                      <a:pt x="73" y="92"/>
                    </a:cubicBezTo>
                    <a:cubicBezTo>
                      <a:pt x="72" y="87"/>
                      <a:pt x="70" y="81"/>
                      <a:pt x="70" y="75"/>
                    </a:cubicBezTo>
                    <a:cubicBezTo>
                      <a:pt x="73" y="73"/>
                      <a:pt x="77" y="70"/>
                      <a:pt x="80" y="68"/>
                    </a:cubicBezTo>
                    <a:cubicBezTo>
                      <a:pt x="71" y="68"/>
                      <a:pt x="77" y="71"/>
                      <a:pt x="60" y="72"/>
                    </a:cubicBezTo>
                    <a:close/>
                    <a:moveTo>
                      <a:pt x="0" y="0"/>
                    </a:moveTo>
                    <a:lnTo>
                      <a:pt x="0" y="0"/>
                    </a:lnTo>
                    <a:cubicBezTo>
                      <a:pt x="9" y="11"/>
                      <a:pt x="16" y="21"/>
                      <a:pt x="23" y="33"/>
                    </a:cubicBezTo>
                    <a:cubicBezTo>
                      <a:pt x="30" y="35"/>
                      <a:pt x="35" y="38"/>
                      <a:pt x="41" y="41"/>
                    </a:cubicBezTo>
                    <a:cubicBezTo>
                      <a:pt x="45" y="68"/>
                      <a:pt x="47" y="56"/>
                      <a:pt x="57" y="67"/>
                    </a:cubicBezTo>
                    <a:cubicBezTo>
                      <a:pt x="58" y="69"/>
                      <a:pt x="59" y="70"/>
                      <a:pt x="60" y="72"/>
                    </a:cubicBezTo>
                    <a:lnTo>
                      <a:pt x="56" y="56"/>
                    </a:lnTo>
                    <a:lnTo>
                      <a:pt x="56" y="40"/>
                    </a:lnTo>
                    <a:lnTo>
                      <a:pt x="32" y="26"/>
                    </a:lnTo>
                    <a:lnTo>
                      <a:pt x="17" y="17"/>
                    </a:lnTo>
                    <a:lnTo>
                      <a:pt x="17" y="10"/>
                    </a:lnTo>
                    <a:lnTo>
                      <a:pt x="1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B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4" name="Freeform 212">
                <a:extLst>
                  <a:ext uri="{FF2B5EF4-FFF2-40B4-BE49-F238E27FC236}">
                    <a16:creationId xmlns:a16="http://schemas.microsoft.com/office/drawing/2014/main" xmlns="" id="{8D539A13-5C0B-43E4-A67B-D569815203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0" y="2277"/>
                <a:ext cx="33" cy="42"/>
              </a:xfrm>
              <a:custGeom>
                <a:avLst/>
                <a:gdLst>
                  <a:gd name="T0" fmla="*/ 60 w 80"/>
                  <a:gd name="T1" fmla="*/ 72 h 92"/>
                  <a:gd name="T2" fmla="*/ 60 w 80"/>
                  <a:gd name="T3" fmla="*/ 72 h 92"/>
                  <a:gd name="T4" fmla="*/ 73 w 80"/>
                  <a:gd name="T5" fmla="*/ 92 h 92"/>
                  <a:gd name="T6" fmla="*/ 70 w 80"/>
                  <a:gd name="T7" fmla="*/ 75 h 92"/>
                  <a:gd name="T8" fmla="*/ 80 w 80"/>
                  <a:gd name="T9" fmla="*/ 68 h 92"/>
                  <a:gd name="T10" fmla="*/ 60 w 80"/>
                  <a:gd name="T11" fmla="*/ 72 h 92"/>
                  <a:gd name="T12" fmla="*/ 60 w 80"/>
                  <a:gd name="T13" fmla="*/ 72 h 92"/>
                  <a:gd name="T14" fmla="*/ 0 w 80"/>
                  <a:gd name="T15" fmla="*/ 0 h 92"/>
                  <a:gd name="T16" fmla="*/ 0 w 80"/>
                  <a:gd name="T17" fmla="*/ 0 h 92"/>
                  <a:gd name="T18" fmla="*/ 23 w 80"/>
                  <a:gd name="T19" fmla="*/ 33 h 92"/>
                  <a:gd name="T20" fmla="*/ 41 w 80"/>
                  <a:gd name="T21" fmla="*/ 41 h 92"/>
                  <a:gd name="T22" fmla="*/ 57 w 80"/>
                  <a:gd name="T23" fmla="*/ 67 h 92"/>
                  <a:gd name="T24" fmla="*/ 60 w 80"/>
                  <a:gd name="T25" fmla="*/ 72 h 92"/>
                  <a:gd name="T26" fmla="*/ 56 w 80"/>
                  <a:gd name="T27" fmla="*/ 56 h 92"/>
                  <a:gd name="T28" fmla="*/ 56 w 80"/>
                  <a:gd name="T29" fmla="*/ 40 h 92"/>
                  <a:gd name="T30" fmla="*/ 32 w 80"/>
                  <a:gd name="T31" fmla="*/ 26 h 92"/>
                  <a:gd name="T32" fmla="*/ 17 w 80"/>
                  <a:gd name="T33" fmla="*/ 17 h 92"/>
                  <a:gd name="T34" fmla="*/ 17 w 80"/>
                  <a:gd name="T35" fmla="*/ 10 h 92"/>
                  <a:gd name="T36" fmla="*/ 14 w 80"/>
                  <a:gd name="T37" fmla="*/ 3 h 92"/>
                  <a:gd name="T38" fmla="*/ 0 w 80"/>
                  <a:gd name="T39" fmla="*/ 0 h 92"/>
                  <a:gd name="T40" fmla="*/ 0 w 80"/>
                  <a:gd name="T41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0" h="92">
                    <a:moveTo>
                      <a:pt x="60" y="72"/>
                    </a:moveTo>
                    <a:lnTo>
                      <a:pt x="60" y="72"/>
                    </a:lnTo>
                    <a:cubicBezTo>
                      <a:pt x="65" y="80"/>
                      <a:pt x="63" y="86"/>
                      <a:pt x="73" y="92"/>
                    </a:cubicBezTo>
                    <a:cubicBezTo>
                      <a:pt x="72" y="87"/>
                      <a:pt x="70" y="81"/>
                      <a:pt x="70" y="75"/>
                    </a:cubicBezTo>
                    <a:cubicBezTo>
                      <a:pt x="73" y="73"/>
                      <a:pt x="77" y="70"/>
                      <a:pt x="80" y="68"/>
                    </a:cubicBezTo>
                    <a:cubicBezTo>
                      <a:pt x="71" y="68"/>
                      <a:pt x="77" y="71"/>
                      <a:pt x="60" y="72"/>
                    </a:cubicBezTo>
                    <a:lnTo>
                      <a:pt x="60" y="72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ubicBezTo>
                      <a:pt x="9" y="11"/>
                      <a:pt x="16" y="21"/>
                      <a:pt x="23" y="33"/>
                    </a:cubicBezTo>
                    <a:cubicBezTo>
                      <a:pt x="30" y="35"/>
                      <a:pt x="35" y="38"/>
                      <a:pt x="41" y="41"/>
                    </a:cubicBezTo>
                    <a:cubicBezTo>
                      <a:pt x="45" y="68"/>
                      <a:pt x="47" y="56"/>
                      <a:pt x="57" y="67"/>
                    </a:cubicBezTo>
                    <a:cubicBezTo>
                      <a:pt x="58" y="69"/>
                      <a:pt x="59" y="70"/>
                      <a:pt x="60" y="72"/>
                    </a:cubicBezTo>
                    <a:lnTo>
                      <a:pt x="56" y="56"/>
                    </a:lnTo>
                    <a:lnTo>
                      <a:pt x="56" y="40"/>
                    </a:lnTo>
                    <a:lnTo>
                      <a:pt x="32" y="26"/>
                    </a:lnTo>
                    <a:lnTo>
                      <a:pt x="17" y="17"/>
                    </a:lnTo>
                    <a:lnTo>
                      <a:pt x="17" y="10"/>
                    </a:lnTo>
                    <a:lnTo>
                      <a:pt x="14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5" name="Freeform 213">
                <a:extLst>
                  <a:ext uri="{FF2B5EF4-FFF2-40B4-BE49-F238E27FC236}">
                    <a16:creationId xmlns:a16="http://schemas.microsoft.com/office/drawing/2014/main" xmlns="" id="{DFB2E40A-A359-45DA-A832-7601E3842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2455"/>
                <a:ext cx="32" cy="39"/>
              </a:xfrm>
              <a:custGeom>
                <a:avLst/>
                <a:gdLst>
                  <a:gd name="T0" fmla="*/ 76 w 76"/>
                  <a:gd name="T1" fmla="*/ 6 h 87"/>
                  <a:gd name="T2" fmla="*/ 76 w 76"/>
                  <a:gd name="T3" fmla="*/ 6 h 87"/>
                  <a:gd name="T4" fmla="*/ 66 w 76"/>
                  <a:gd name="T5" fmla="*/ 0 h 87"/>
                  <a:gd name="T6" fmla="*/ 58 w 76"/>
                  <a:gd name="T7" fmla="*/ 3 h 87"/>
                  <a:gd name="T8" fmla="*/ 42 w 76"/>
                  <a:gd name="T9" fmla="*/ 15 h 87"/>
                  <a:gd name="T10" fmla="*/ 36 w 76"/>
                  <a:gd name="T11" fmla="*/ 8 h 87"/>
                  <a:gd name="T12" fmla="*/ 28 w 76"/>
                  <a:gd name="T13" fmla="*/ 1 h 87"/>
                  <a:gd name="T14" fmla="*/ 17 w 76"/>
                  <a:gd name="T15" fmla="*/ 3 h 87"/>
                  <a:gd name="T16" fmla="*/ 11 w 76"/>
                  <a:gd name="T17" fmla="*/ 13 h 87"/>
                  <a:gd name="T18" fmla="*/ 2 w 76"/>
                  <a:gd name="T19" fmla="*/ 21 h 87"/>
                  <a:gd name="T20" fmla="*/ 3 w 76"/>
                  <a:gd name="T21" fmla="*/ 32 h 87"/>
                  <a:gd name="T22" fmla="*/ 0 w 76"/>
                  <a:gd name="T23" fmla="*/ 42 h 87"/>
                  <a:gd name="T24" fmla="*/ 11 w 76"/>
                  <a:gd name="T25" fmla="*/ 54 h 87"/>
                  <a:gd name="T26" fmla="*/ 22 w 76"/>
                  <a:gd name="T27" fmla="*/ 60 h 87"/>
                  <a:gd name="T28" fmla="*/ 34 w 76"/>
                  <a:gd name="T29" fmla="*/ 65 h 87"/>
                  <a:gd name="T30" fmla="*/ 50 w 76"/>
                  <a:gd name="T31" fmla="*/ 69 h 87"/>
                  <a:gd name="T32" fmla="*/ 59 w 76"/>
                  <a:gd name="T33" fmla="*/ 76 h 87"/>
                  <a:gd name="T34" fmla="*/ 72 w 76"/>
                  <a:gd name="T35" fmla="*/ 86 h 87"/>
                  <a:gd name="T36" fmla="*/ 74 w 76"/>
                  <a:gd name="T37" fmla="*/ 87 h 87"/>
                  <a:gd name="T38" fmla="*/ 74 w 76"/>
                  <a:gd name="T39" fmla="*/ 84 h 87"/>
                  <a:gd name="T40" fmla="*/ 76 w 76"/>
                  <a:gd name="T41" fmla="*/ 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87">
                    <a:moveTo>
                      <a:pt x="76" y="6"/>
                    </a:moveTo>
                    <a:lnTo>
                      <a:pt x="76" y="6"/>
                    </a:lnTo>
                    <a:lnTo>
                      <a:pt x="66" y="0"/>
                    </a:lnTo>
                    <a:lnTo>
                      <a:pt x="58" y="3"/>
                    </a:lnTo>
                    <a:lnTo>
                      <a:pt x="42" y="15"/>
                    </a:lnTo>
                    <a:lnTo>
                      <a:pt x="36" y="8"/>
                    </a:lnTo>
                    <a:lnTo>
                      <a:pt x="28" y="1"/>
                    </a:lnTo>
                    <a:lnTo>
                      <a:pt x="17" y="3"/>
                    </a:lnTo>
                    <a:lnTo>
                      <a:pt x="11" y="13"/>
                    </a:lnTo>
                    <a:lnTo>
                      <a:pt x="2" y="21"/>
                    </a:lnTo>
                    <a:lnTo>
                      <a:pt x="3" y="32"/>
                    </a:lnTo>
                    <a:lnTo>
                      <a:pt x="0" y="42"/>
                    </a:lnTo>
                    <a:lnTo>
                      <a:pt x="11" y="54"/>
                    </a:lnTo>
                    <a:lnTo>
                      <a:pt x="22" y="60"/>
                    </a:lnTo>
                    <a:lnTo>
                      <a:pt x="34" y="65"/>
                    </a:lnTo>
                    <a:lnTo>
                      <a:pt x="50" y="69"/>
                    </a:lnTo>
                    <a:lnTo>
                      <a:pt x="59" y="76"/>
                    </a:lnTo>
                    <a:lnTo>
                      <a:pt x="72" y="86"/>
                    </a:lnTo>
                    <a:lnTo>
                      <a:pt x="74" y="87"/>
                    </a:lnTo>
                    <a:cubicBezTo>
                      <a:pt x="74" y="86"/>
                      <a:pt x="74" y="85"/>
                      <a:pt x="74" y="84"/>
                    </a:cubicBezTo>
                    <a:cubicBezTo>
                      <a:pt x="71" y="58"/>
                      <a:pt x="73" y="32"/>
                      <a:pt x="76" y="6"/>
                    </a:cubicBezTo>
                    <a:close/>
                  </a:path>
                </a:pathLst>
              </a:custGeom>
              <a:solidFill>
                <a:srgbClr val="E2B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6" name="Freeform 214">
                <a:extLst>
                  <a:ext uri="{FF2B5EF4-FFF2-40B4-BE49-F238E27FC236}">
                    <a16:creationId xmlns:a16="http://schemas.microsoft.com/office/drawing/2014/main" xmlns="" id="{1CA61482-1D07-400E-8BA9-7B3EFEA74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2" y="2455"/>
                <a:ext cx="32" cy="39"/>
              </a:xfrm>
              <a:custGeom>
                <a:avLst/>
                <a:gdLst>
                  <a:gd name="T0" fmla="*/ 76 w 76"/>
                  <a:gd name="T1" fmla="*/ 6 h 87"/>
                  <a:gd name="T2" fmla="*/ 76 w 76"/>
                  <a:gd name="T3" fmla="*/ 6 h 87"/>
                  <a:gd name="T4" fmla="*/ 66 w 76"/>
                  <a:gd name="T5" fmla="*/ 0 h 87"/>
                  <a:gd name="T6" fmla="*/ 58 w 76"/>
                  <a:gd name="T7" fmla="*/ 3 h 87"/>
                  <a:gd name="T8" fmla="*/ 42 w 76"/>
                  <a:gd name="T9" fmla="*/ 15 h 87"/>
                  <a:gd name="T10" fmla="*/ 36 w 76"/>
                  <a:gd name="T11" fmla="*/ 8 h 87"/>
                  <a:gd name="T12" fmla="*/ 28 w 76"/>
                  <a:gd name="T13" fmla="*/ 1 h 87"/>
                  <a:gd name="T14" fmla="*/ 17 w 76"/>
                  <a:gd name="T15" fmla="*/ 3 h 87"/>
                  <a:gd name="T16" fmla="*/ 11 w 76"/>
                  <a:gd name="T17" fmla="*/ 13 h 87"/>
                  <a:gd name="T18" fmla="*/ 2 w 76"/>
                  <a:gd name="T19" fmla="*/ 21 h 87"/>
                  <a:gd name="T20" fmla="*/ 3 w 76"/>
                  <a:gd name="T21" fmla="*/ 32 h 87"/>
                  <a:gd name="T22" fmla="*/ 0 w 76"/>
                  <a:gd name="T23" fmla="*/ 42 h 87"/>
                  <a:gd name="T24" fmla="*/ 11 w 76"/>
                  <a:gd name="T25" fmla="*/ 54 h 87"/>
                  <a:gd name="T26" fmla="*/ 22 w 76"/>
                  <a:gd name="T27" fmla="*/ 60 h 87"/>
                  <a:gd name="T28" fmla="*/ 34 w 76"/>
                  <a:gd name="T29" fmla="*/ 65 h 87"/>
                  <a:gd name="T30" fmla="*/ 50 w 76"/>
                  <a:gd name="T31" fmla="*/ 69 h 87"/>
                  <a:gd name="T32" fmla="*/ 59 w 76"/>
                  <a:gd name="T33" fmla="*/ 76 h 87"/>
                  <a:gd name="T34" fmla="*/ 72 w 76"/>
                  <a:gd name="T35" fmla="*/ 86 h 87"/>
                  <a:gd name="T36" fmla="*/ 74 w 76"/>
                  <a:gd name="T37" fmla="*/ 87 h 87"/>
                  <a:gd name="T38" fmla="*/ 74 w 76"/>
                  <a:gd name="T39" fmla="*/ 84 h 87"/>
                  <a:gd name="T40" fmla="*/ 76 w 76"/>
                  <a:gd name="T41" fmla="*/ 6 h 87"/>
                  <a:gd name="T42" fmla="*/ 76 w 76"/>
                  <a:gd name="T43" fmla="*/ 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6" h="87">
                    <a:moveTo>
                      <a:pt x="76" y="6"/>
                    </a:moveTo>
                    <a:lnTo>
                      <a:pt x="76" y="6"/>
                    </a:lnTo>
                    <a:lnTo>
                      <a:pt x="66" y="0"/>
                    </a:lnTo>
                    <a:lnTo>
                      <a:pt x="58" y="3"/>
                    </a:lnTo>
                    <a:lnTo>
                      <a:pt x="42" y="15"/>
                    </a:lnTo>
                    <a:lnTo>
                      <a:pt x="36" y="8"/>
                    </a:lnTo>
                    <a:lnTo>
                      <a:pt x="28" y="1"/>
                    </a:lnTo>
                    <a:lnTo>
                      <a:pt x="17" y="3"/>
                    </a:lnTo>
                    <a:lnTo>
                      <a:pt x="11" y="13"/>
                    </a:lnTo>
                    <a:lnTo>
                      <a:pt x="2" y="21"/>
                    </a:lnTo>
                    <a:lnTo>
                      <a:pt x="3" y="32"/>
                    </a:lnTo>
                    <a:lnTo>
                      <a:pt x="0" y="42"/>
                    </a:lnTo>
                    <a:lnTo>
                      <a:pt x="11" y="54"/>
                    </a:lnTo>
                    <a:lnTo>
                      <a:pt x="22" y="60"/>
                    </a:lnTo>
                    <a:lnTo>
                      <a:pt x="34" y="65"/>
                    </a:lnTo>
                    <a:lnTo>
                      <a:pt x="50" y="69"/>
                    </a:lnTo>
                    <a:lnTo>
                      <a:pt x="59" y="76"/>
                    </a:lnTo>
                    <a:lnTo>
                      <a:pt x="72" y="86"/>
                    </a:lnTo>
                    <a:lnTo>
                      <a:pt x="74" y="87"/>
                    </a:lnTo>
                    <a:cubicBezTo>
                      <a:pt x="74" y="86"/>
                      <a:pt x="74" y="85"/>
                      <a:pt x="74" y="84"/>
                    </a:cubicBezTo>
                    <a:cubicBezTo>
                      <a:pt x="71" y="58"/>
                      <a:pt x="73" y="32"/>
                      <a:pt x="76" y="6"/>
                    </a:cubicBezTo>
                    <a:lnTo>
                      <a:pt x="76" y="6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7" name="Freeform 215">
                <a:extLst>
                  <a:ext uri="{FF2B5EF4-FFF2-40B4-BE49-F238E27FC236}">
                    <a16:creationId xmlns:a16="http://schemas.microsoft.com/office/drawing/2014/main" xmlns="" id="{AF5D45D9-4A39-43CC-9FE6-1BEEFFAD3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" y="2547"/>
                <a:ext cx="2" cy="7"/>
              </a:xfrm>
              <a:custGeom>
                <a:avLst/>
                <a:gdLst>
                  <a:gd name="T0" fmla="*/ 3 w 5"/>
                  <a:gd name="T1" fmla="*/ 0 h 15"/>
                  <a:gd name="T2" fmla="*/ 3 w 5"/>
                  <a:gd name="T3" fmla="*/ 0 h 15"/>
                  <a:gd name="T4" fmla="*/ 0 w 5"/>
                  <a:gd name="T5" fmla="*/ 3 h 15"/>
                  <a:gd name="T6" fmla="*/ 5 w 5"/>
                  <a:gd name="T7" fmla="*/ 15 h 15"/>
                  <a:gd name="T8" fmla="*/ 3 w 5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3" y="0"/>
                    </a:moveTo>
                    <a:lnTo>
                      <a:pt x="3" y="0"/>
                    </a:lnTo>
                    <a:cubicBezTo>
                      <a:pt x="1" y="0"/>
                      <a:pt x="0" y="0"/>
                      <a:pt x="0" y="3"/>
                    </a:cubicBezTo>
                    <a:cubicBezTo>
                      <a:pt x="0" y="9"/>
                      <a:pt x="3" y="10"/>
                      <a:pt x="5" y="15"/>
                    </a:cubicBezTo>
                    <a:cubicBezTo>
                      <a:pt x="4" y="10"/>
                      <a:pt x="4" y="5"/>
                      <a:pt x="3" y="0"/>
                    </a:cubicBez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8" name="Freeform 216">
                <a:extLst>
                  <a:ext uri="{FF2B5EF4-FFF2-40B4-BE49-F238E27FC236}">
                    <a16:creationId xmlns:a16="http://schemas.microsoft.com/office/drawing/2014/main" xmlns="" id="{8FF49773-9D69-4D10-BBF8-4F0868CC4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6" y="2547"/>
                <a:ext cx="2" cy="7"/>
              </a:xfrm>
              <a:custGeom>
                <a:avLst/>
                <a:gdLst>
                  <a:gd name="T0" fmla="*/ 3 w 5"/>
                  <a:gd name="T1" fmla="*/ 0 h 15"/>
                  <a:gd name="T2" fmla="*/ 3 w 5"/>
                  <a:gd name="T3" fmla="*/ 0 h 15"/>
                  <a:gd name="T4" fmla="*/ 0 w 5"/>
                  <a:gd name="T5" fmla="*/ 3 h 15"/>
                  <a:gd name="T6" fmla="*/ 5 w 5"/>
                  <a:gd name="T7" fmla="*/ 15 h 15"/>
                  <a:gd name="T8" fmla="*/ 3 w 5"/>
                  <a:gd name="T9" fmla="*/ 0 h 15"/>
                  <a:gd name="T10" fmla="*/ 3 w 5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5">
                    <a:moveTo>
                      <a:pt x="3" y="0"/>
                    </a:moveTo>
                    <a:lnTo>
                      <a:pt x="3" y="0"/>
                    </a:lnTo>
                    <a:cubicBezTo>
                      <a:pt x="1" y="0"/>
                      <a:pt x="0" y="0"/>
                      <a:pt x="0" y="3"/>
                    </a:cubicBezTo>
                    <a:cubicBezTo>
                      <a:pt x="0" y="9"/>
                      <a:pt x="3" y="10"/>
                      <a:pt x="5" y="15"/>
                    </a:cubicBezTo>
                    <a:cubicBezTo>
                      <a:pt x="4" y="10"/>
                      <a:pt x="4" y="5"/>
                      <a:pt x="3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39" name="Freeform 217">
                <a:extLst>
                  <a:ext uri="{FF2B5EF4-FFF2-40B4-BE49-F238E27FC236}">
                    <a16:creationId xmlns:a16="http://schemas.microsoft.com/office/drawing/2014/main" xmlns="" id="{45E42CE0-AF65-44FC-B102-D099695291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4" y="2507"/>
                <a:ext cx="9" cy="11"/>
              </a:xfrm>
              <a:custGeom>
                <a:avLst/>
                <a:gdLst>
                  <a:gd name="T0" fmla="*/ 22 w 22"/>
                  <a:gd name="T1" fmla="*/ 21 h 25"/>
                  <a:gd name="T2" fmla="*/ 22 w 22"/>
                  <a:gd name="T3" fmla="*/ 21 h 25"/>
                  <a:gd name="T4" fmla="*/ 22 w 22"/>
                  <a:gd name="T5" fmla="*/ 14 h 25"/>
                  <a:gd name="T6" fmla="*/ 10 w 22"/>
                  <a:gd name="T7" fmla="*/ 0 h 25"/>
                  <a:gd name="T8" fmla="*/ 0 w 22"/>
                  <a:gd name="T9" fmla="*/ 11 h 25"/>
                  <a:gd name="T10" fmla="*/ 7 w 22"/>
                  <a:gd name="T11" fmla="*/ 21 h 25"/>
                  <a:gd name="T12" fmla="*/ 11 w 22"/>
                  <a:gd name="T13" fmla="*/ 25 h 25"/>
                  <a:gd name="T14" fmla="*/ 15 w 22"/>
                  <a:gd name="T15" fmla="*/ 25 h 25"/>
                  <a:gd name="T16" fmla="*/ 18 w 22"/>
                  <a:gd name="T17" fmla="*/ 24 h 25"/>
                  <a:gd name="T18" fmla="*/ 22 w 22"/>
                  <a:gd name="T1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5">
                    <a:moveTo>
                      <a:pt x="22" y="21"/>
                    </a:moveTo>
                    <a:lnTo>
                      <a:pt x="22" y="21"/>
                    </a:lnTo>
                    <a:cubicBezTo>
                      <a:pt x="22" y="18"/>
                      <a:pt x="22" y="16"/>
                      <a:pt x="22" y="14"/>
                    </a:cubicBezTo>
                    <a:cubicBezTo>
                      <a:pt x="22" y="8"/>
                      <a:pt x="12" y="6"/>
                      <a:pt x="10" y="0"/>
                    </a:cubicBezTo>
                    <a:cubicBezTo>
                      <a:pt x="8" y="2"/>
                      <a:pt x="0" y="8"/>
                      <a:pt x="0" y="11"/>
                    </a:cubicBezTo>
                    <a:cubicBezTo>
                      <a:pt x="0" y="16"/>
                      <a:pt x="6" y="15"/>
                      <a:pt x="7" y="21"/>
                    </a:cubicBezTo>
                    <a:cubicBezTo>
                      <a:pt x="7" y="22"/>
                      <a:pt x="10" y="25"/>
                      <a:pt x="11" y="25"/>
                    </a:cubicBezTo>
                    <a:cubicBezTo>
                      <a:pt x="12" y="25"/>
                      <a:pt x="15" y="25"/>
                      <a:pt x="15" y="25"/>
                    </a:cubicBezTo>
                    <a:cubicBezTo>
                      <a:pt x="17" y="24"/>
                      <a:pt x="17" y="25"/>
                      <a:pt x="18" y="24"/>
                    </a:cubicBezTo>
                    <a:cubicBezTo>
                      <a:pt x="20" y="23"/>
                      <a:pt x="22" y="23"/>
                      <a:pt x="22" y="21"/>
                    </a:cubicBez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0" name="Freeform 218">
                <a:extLst>
                  <a:ext uri="{FF2B5EF4-FFF2-40B4-BE49-F238E27FC236}">
                    <a16:creationId xmlns:a16="http://schemas.microsoft.com/office/drawing/2014/main" xmlns="" id="{16AEA00C-BDF9-4D7F-A019-1D5904DBC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4" y="2507"/>
                <a:ext cx="9" cy="11"/>
              </a:xfrm>
              <a:custGeom>
                <a:avLst/>
                <a:gdLst>
                  <a:gd name="T0" fmla="*/ 22 w 22"/>
                  <a:gd name="T1" fmla="*/ 21 h 25"/>
                  <a:gd name="T2" fmla="*/ 22 w 22"/>
                  <a:gd name="T3" fmla="*/ 21 h 25"/>
                  <a:gd name="T4" fmla="*/ 22 w 22"/>
                  <a:gd name="T5" fmla="*/ 14 h 25"/>
                  <a:gd name="T6" fmla="*/ 10 w 22"/>
                  <a:gd name="T7" fmla="*/ 0 h 25"/>
                  <a:gd name="T8" fmla="*/ 0 w 22"/>
                  <a:gd name="T9" fmla="*/ 11 h 25"/>
                  <a:gd name="T10" fmla="*/ 7 w 22"/>
                  <a:gd name="T11" fmla="*/ 21 h 25"/>
                  <a:gd name="T12" fmla="*/ 11 w 22"/>
                  <a:gd name="T13" fmla="*/ 25 h 25"/>
                  <a:gd name="T14" fmla="*/ 15 w 22"/>
                  <a:gd name="T15" fmla="*/ 25 h 25"/>
                  <a:gd name="T16" fmla="*/ 18 w 22"/>
                  <a:gd name="T17" fmla="*/ 24 h 25"/>
                  <a:gd name="T18" fmla="*/ 22 w 22"/>
                  <a:gd name="T19" fmla="*/ 21 h 25"/>
                  <a:gd name="T20" fmla="*/ 22 w 22"/>
                  <a:gd name="T21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5">
                    <a:moveTo>
                      <a:pt x="22" y="21"/>
                    </a:moveTo>
                    <a:lnTo>
                      <a:pt x="22" y="21"/>
                    </a:lnTo>
                    <a:cubicBezTo>
                      <a:pt x="22" y="18"/>
                      <a:pt x="22" y="16"/>
                      <a:pt x="22" y="14"/>
                    </a:cubicBezTo>
                    <a:cubicBezTo>
                      <a:pt x="22" y="8"/>
                      <a:pt x="12" y="6"/>
                      <a:pt x="10" y="0"/>
                    </a:cubicBezTo>
                    <a:cubicBezTo>
                      <a:pt x="8" y="2"/>
                      <a:pt x="0" y="8"/>
                      <a:pt x="0" y="11"/>
                    </a:cubicBezTo>
                    <a:cubicBezTo>
                      <a:pt x="0" y="16"/>
                      <a:pt x="6" y="15"/>
                      <a:pt x="7" y="21"/>
                    </a:cubicBezTo>
                    <a:cubicBezTo>
                      <a:pt x="7" y="22"/>
                      <a:pt x="10" y="25"/>
                      <a:pt x="11" y="25"/>
                    </a:cubicBezTo>
                    <a:cubicBezTo>
                      <a:pt x="12" y="25"/>
                      <a:pt x="15" y="25"/>
                      <a:pt x="15" y="25"/>
                    </a:cubicBezTo>
                    <a:cubicBezTo>
                      <a:pt x="17" y="24"/>
                      <a:pt x="17" y="25"/>
                      <a:pt x="18" y="24"/>
                    </a:cubicBezTo>
                    <a:cubicBezTo>
                      <a:pt x="20" y="23"/>
                      <a:pt x="22" y="23"/>
                      <a:pt x="22" y="21"/>
                    </a:cubicBezTo>
                    <a:lnTo>
                      <a:pt x="22" y="2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1" name="Freeform 219">
                <a:extLst>
                  <a:ext uri="{FF2B5EF4-FFF2-40B4-BE49-F238E27FC236}">
                    <a16:creationId xmlns:a16="http://schemas.microsoft.com/office/drawing/2014/main" xmlns="" id="{3246CA22-F9FE-472A-AA44-D5BCDB54E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2315"/>
                <a:ext cx="61" cy="101"/>
              </a:xfrm>
              <a:custGeom>
                <a:avLst/>
                <a:gdLst>
                  <a:gd name="T0" fmla="*/ 101 w 149"/>
                  <a:gd name="T1" fmla="*/ 209 h 225"/>
                  <a:gd name="T2" fmla="*/ 101 w 149"/>
                  <a:gd name="T3" fmla="*/ 209 h 225"/>
                  <a:gd name="T4" fmla="*/ 116 w 149"/>
                  <a:gd name="T5" fmla="*/ 141 h 225"/>
                  <a:gd name="T6" fmla="*/ 109 w 149"/>
                  <a:gd name="T7" fmla="*/ 10 h 225"/>
                  <a:gd name="T8" fmla="*/ 101 w 149"/>
                  <a:gd name="T9" fmla="*/ 0 h 225"/>
                  <a:gd name="T10" fmla="*/ 41 w 149"/>
                  <a:gd name="T11" fmla="*/ 32 h 225"/>
                  <a:gd name="T12" fmla="*/ 19 w 149"/>
                  <a:gd name="T13" fmla="*/ 26 h 225"/>
                  <a:gd name="T14" fmla="*/ 14 w 149"/>
                  <a:gd name="T15" fmla="*/ 32 h 225"/>
                  <a:gd name="T16" fmla="*/ 30 w 149"/>
                  <a:gd name="T17" fmla="*/ 74 h 225"/>
                  <a:gd name="T18" fmla="*/ 31 w 149"/>
                  <a:gd name="T19" fmla="*/ 137 h 225"/>
                  <a:gd name="T20" fmla="*/ 58 w 149"/>
                  <a:gd name="T21" fmla="*/ 225 h 225"/>
                  <a:gd name="T22" fmla="*/ 64 w 149"/>
                  <a:gd name="T23" fmla="*/ 201 h 225"/>
                  <a:gd name="T24" fmla="*/ 76 w 149"/>
                  <a:gd name="T25" fmla="*/ 195 h 225"/>
                  <a:gd name="T26" fmla="*/ 101 w 149"/>
                  <a:gd name="T27" fmla="*/ 20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9" h="225">
                    <a:moveTo>
                      <a:pt x="101" y="209"/>
                    </a:moveTo>
                    <a:lnTo>
                      <a:pt x="101" y="209"/>
                    </a:lnTo>
                    <a:cubicBezTo>
                      <a:pt x="111" y="194"/>
                      <a:pt x="117" y="158"/>
                      <a:pt x="116" y="141"/>
                    </a:cubicBezTo>
                    <a:cubicBezTo>
                      <a:pt x="111" y="67"/>
                      <a:pt x="149" y="104"/>
                      <a:pt x="109" y="10"/>
                    </a:cubicBezTo>
                    <a:lnTo>
                      <a:pt x="101" y="0"/>
                    </a:lnTo>
                    <a:cubicBezTo>
                      <a:pt x="85" y="2"/>
                      <a:pt x="55" y="21"/>
                      <a:pt x="41" y="32"/>
                    </a:cubicBezTo>
                    <a:lnTo>
                      <a:pt x="19" y="26"/>
                    </a:lnTo>
                    <a:lnTo>
                      <a:pt x="14" y="32"/>
                    </a:lnTo>
                    <a:cubicBezTo>
                      <a:pt x="14" y="60"/>
                      <a:pt x="9" y="57"/>
                      <a:pt x="30" y="74"/>
                    </a:cubicBezTo>
                    <a:cubicBezTo>
                      <a:pt x="30" y="131"/>
                      <a:pt x="14" y="96"/>
                      <a:pt x="31" y="137"/>
                    </a:cubicBezTo>
                    <a:cubicBezTo>
                      <a:pt x="16" y="174"/>
                      <a:pt x="0" y="225"/>
                      <a:pt x="58" y="225"/>
                    </a:cubicBezTo>
                    <a:cubicBezTo>
                      <a:pt x="66" y="209"/>
                      <a:pt x="64" y="216"/>
                      <a:pt x="64" y="201"/>
                    </a:cubicBezTo>
                    <a:lnTo>
                      <a:pt x="76" y="195"/>
                    </a:lnTo>
                    <a:cubicBezTo>
                      <a:pt x="98" y="209"/>
                      <a:pt x="85" y="207"/>
                      <a:pt x="101" y="209"/>
                    </a:cubicBezTo>
                    <a:close/>
                  </a:path>
                </a:pathLst>
              </a:custGeom>
              <a:solidFill>
                <a:srgbClr val="E2B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2" name="Freeform 220">
                <a:extLst>
                  <a:ext uri="{FF2B5EF4-FFF2-40B4-BE49-F238E27FC236}">
                    <a16:creationId xmlns:a16="http://schemas.microsoft.com/office/drawing/2014/main" xmlns="" id="{092440CD-656F-4300-A876-03593E1C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3" y="2315"/>
                <a:ext cx="61" cy="101"/>
              </a:xfrm>
              <a:custGeom>
                <a:avLst/>
                <a:gdLst>
                  <a:gd name="T0" fmla="*/ 101 w 149"/>
                  <a:gd name="T1" fmla="*/ 209 h 225"/>
                  <a:gd name="T2" fmla="*/ 101 w 149"/>
                  <a:gd name="T3" fmla="*/ 209 h 225"/>
                  <a:gd name="T4" fmla="*/ 116 w 149"/>
                  <a:gd name="T5" fmla="*/ 141 h 225"/>
                  <a:gd name="T6" fmla="*/ 109 w 149"/>
                  <a:gd name="T7" fmla="*/ 10 h 225"/>
                  <a:gd name="T8" fmla="*/ 101 w 149"/>
                  <a:gd name="T9" fmla="*/ 0 h 225"/>
                  <a:gd name="T10" fmla="*/ 41 w 149"/>
                  <a:gd name="T11" fmla="*/ 32 h 225"/>
                  <a:gd name="T12" fmla="*/ 19 w 149"/>
                  <a:gd name="T13" fmla="*/ 26 h 225"/>
                  <a:gd name="T14" fmla="*/ 14 w 149"/>
                  <a:gd name="T15" fmla="*/ 32 h 225"/>
                  <a:gd name="T16" fmla="*/ 30 w 149"/>
                  <a:gd name="T17" fmla="*/ 74 h 225"/>
                  <a:gd name="T18" fmla="*/ 31 w 149"/>
                  <a:gd name="T19" fmla="*/ 137 h 225"/>
                  <a:gd name="T20" fmla="*/ 58 w 149"/>
                  <a:gd name="T21" fmla="*/ 225 h 225"/>
                  <a:gd name="T22" fmla="*/ 64 w 149"/>
                  <a:gd name="T23" fmla="*/ 201 h 225"/>
                  <a:gd name="T24" fmla="*/ 76 w 149"/>
                  <a:gd name="T25" fmla="*/ 195 h 225"/>
                  <a:gd name="T26" fmla="*/ 101 w 149"/>
                  <a:gd name="T27" fmla="*/ 209 h 225"/>
                  <a:gd name="T28" fmla="*/ 101 w 149"/>
                  <a:gd name="T29" fmla="*/ 209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9" h="225">
                    <a:moveTo>
                      <a:pt x="101" y="209"/>
                    </a:moveTo>
                    <a:lnTo>
                      <a:pt x="101" y="209"/>
                    </a:lnTo>
                    <a:cubicBezTo>
                      <a:pt x="111" y="194"/>
                      <a:pt x="117" y="158"/>
                      <a:pt x="116" y="141"/>
                    </a:cubicBezTo>
                    <a:cubicBezTo>
                      <a:pt x="111" y="67"/>
                      <a:pt x="149" y="104"/>
                      <a:pt x="109" y="10"/>
                    </a:cubicBezTo>
                    <a:lnTo>
                      <a:pt x="101" y="0"/>
                    </a:lnTo>
                    <a:cubicBezTo>
                      <a:pt x="85" y="2"/>
                      <a:pt x="55" y="21"/>
                      <a:pt x="41" y="32"/>
                    </a:cubicBezTo>
                    <a:lnTo>
                      <a:pt x="19" y="26"/>
                    </a:lnTo>
                    <a:lnTo>
                      <a:pt x="14" y="32"/>
                    </a:lnTo>
                    <a:cubicBezTo>
                      <a:pt x="14" y="60"/>
                      <a:pt x="9" y="57"/>
                      <a:pt x="30" y="74"/>
                    </a:cubicBezTo>
                    <a:cubicBezTo>
                      <a:pt x="30" y="131"/>
                      <a:pt x="14" y="96"/>
                      <a:pt x="31" y="137"/>
                    </a:cubicBezTo>
                    <a:cubicBezTo>
                      <a:pt x="16" y="174"/>
                      <a:pt x="0" y="225"/>
                      <a:pt x="58" y="225"/>
                    </a:cubicBezTo>
                    <a:cubicBezTo>
                      <a:pt x="66" y="209"/>
                      <a:pt x="64" y="216"/>
                      <a:pt x="64" y="201"/>
                    </a:cubicBezTo>
                    <a:lnTo>
                      <a:pt x="76" y="195"/>
                    </a:lnTo>
                    <a:cubicBezTo>
                      <a:pt x="98" y="209"/>
                      <a:pt x="85" y="207"/>
                      <a:pt x="101" y="209"/>
                    </a:cubicBezTo>
                    <a:lnTo>
                      <a:pt x="101" y="20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3" name="Freeform 221">
                <a:extLst>
                  <a:ext uri="{FF2B5EF4-FFF2-40B4-BE49-F238E27FC236}">
                    <a16:creationId xmlns:a16="http://schemas.microsoft.com/office/drawing/2014/main" xmlns="" id="{860B73AA-080F-4D25-AEB1-2BDD34FA5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2288"/>
                <a:ext cx="20" cy="24"/>
              </a:xfrm>
              <a:custGeom>
                <a:avLst/>
                <a:gdLst>
                  <a:gd name="T0" fmla="*/ 28 w 49"/>
                  <a:gd name="T1" fmla="*/ 54 h 54"/>
                  <a:gd name="T2" fmla="*/ 28 w 49"/>
                  <a:gd name="T3" fmla="*/ 54 h 54"/>
                  <a:gd name="T4" fmla="*/ 34 w 49"/>
                  <a:gd name="T5" fmla="*/ 42 h 54"/>
                  <a:gd name="T6" fmla="*/ 41 w 49"/>
                  <a:gd name="T7" fmla="*/ 34 h 54"/>
                  <a:gd name="T8" fmla="*/ 46 w 49"/>
                  <a:gd name="T9" fmla="*/ 24 h 54"/>
                  <a:gd name="T10" fmla="*/ 46 w 49"/>
                  <a:gd name="T11" fmla="*/ 10 h 54"/>
                  <a:gd name="T12" fmla="*/ 49 w 49"/>
                  <a:gd name="T13" fmla="*/ 2 h 54"/>
                  <a:gd name="T14" fmla="*/ 2 w 49"/>
                  <a:gd name="T15" fmla="*/ 2 h 54"/>
                  <a:gd name="T16" fmla="*/ 0 w 49"/>
                  <a:gd name="T17" fmla="*/ 18 h 54"/>
                  <a:gd name="T18" fmla="*/ 2 w 49"/>
                  <a:gd name="T19" fmla="*/ 32 h 54"/>
                  <a:gd name="T20" fmla="*/ 8 w 49"/>
                  <a:gd name="T21" fmla="*/ 36 h 54"/>
                  <a:gd name="T22" fmla="*/ 15 w 49"/>
                  <a:gd name="T23" fmla="*/ 51 h 54"/>
                  <a:gd name="T24" fmla="*/ 28 w 49"/>
                  <a:gd name="T25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" h="54">
                    <a:moveTo>
                      <a:pt x="28" y="54"/>
                    </a:moveTo>
                    <a:lnTo>
                      <a:pt x="28" y="54"/>
                    </a:lnTo>
                    <a:lnTo>
                      <a:pt x="34" y="42"/>
                    </a:lnTo>
                    <a:lnTo>
                      <a:pt x="41" y="34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49" y="2"/>
                    </a:lnTo>
                    <a:cubicBezTo>
                      <a:pt x="28" y="0"/>
                      <a:pt x="13" y="1"/>
                      <a:pt x="2" y="2"/>
                    </a:cubicBezTo>
                    <a:lnTo>
                      <a:pt x="0" y="18"/>
                    </a:lnTo>
                    <a:lnTo>
                      <a:pt x="2" y="32"/>
                    </a:lnTo>
                    <a:lnTo>
                      <a:pt x="8" y="36"/>
                    </a:lnTo>
                    <a:lnTo>
                      <a:pt x="15" y="51"/>
                    </a:lnTo>
                    <a:lnTo>
                      <a:pt x="28" y="54"/>
                    </a:ln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4" name="Freeform 222">
                <a:extLst>
                  <a:ext uri="{FF2B5EF4-FFF2-40B4-BE49-F238E27FC236}">
                    <a16:creationId xmlns:a16="http://schemas.microsoft.com/office/drawing/2014/main" xmlns="" id="{412011BD-65E1-4E9B-A2E2-9669A9590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2288"/>
                <a:ext cx="20" cy="24"/>
              </a:xfrm>
              <a:custGeom>
                <a:avLst/>
                <a:gdLst>
                  <a:gd name="T0" fmla="*/ 28 w 49"/>
                  <a:gd name="T1" fmla="*/ 54 h 54"/>
                  <a:gd name="T2" fmla="*/ 28 w 49"/>
                  <a:gd name="T3" fmla="*/ 54 h 54"/>
                  <a:gd name="T4" fmla="*/ 34 w 49"/>
                  <a:gd name="T5" fmla="*/ 42 h 54"/>
                  <a:gd name="T6" fmla="*/ 41 w 49"/>
                  <a:gd name="T7" fmla="*/ 34 h 54"/>
                  <a:gd name="T8" fmla="*/ 46 w 49"/>
                  <a:gd name="T9" fmla="*/ 24 h 54"/>
                  <a:gd name="T10" fmla="*/ 46 w 49"/>
                  <a:gd name="T11" fmla="*/ 10 h 54"/>
                  <a:gd name="T12" fmla="*/ 49 w 49"/>
                  <a:gd name="T13" fmla="*/ 2 h 54"/>
                  <a:gd name="T14" fmla="*/ 2 w 49"/>
                  <a:gd name="T15" fmla="*/ 2 h 54"/>
                  <a:gd name="T16" fmla="*/ 0 w 49"/>
                  <a:gd name="T17" fmla="*/ 18 h 54"/>
                  <a:gd name="T18" fmla="*/ 2 w 49"/>
                  <a:gd name="T19" fmla="*/ 32 h 54"/>
                  <a:gd name="T20" fmla="*/ 8 w 49"/>
                  <a:gd name="T21" fmla="*/ 36 h 54"/>
                  <a:gd name="T22" fmla="*/ 15 w 49"/>
                  <a:gd name="T23" fmla="*/ 51 h 54"/>
                  <a:gd name="T24" fmla="*/ 28 w 49"/>
                  <a:gd name="T25" fmla="*/ 54 h 54"/>
                  <a:gd name="T26" fmla="*/ 28 w 49"/>
                  <a:gd name="T2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54">
                    <a:moveTo>
                      <a:pt x="28" y="54"/>
                    </a:moveTo>
                    <a:lnTo>
                      <a:pt x="28" y="54"/>
                    </a:lnTo>
                    <a:lnTo>
                      <a:pt x="34" y="42"/>
                    </a:lnTo>
                    <a:lnTo>
                      <a:pt x="41" y="34"/>
                    </a:lnTo>
                    <a:lnTo>
                      <a:pt x="46" y="24"/>
                    </a:lnTo>
                    <a:lnTo>
                      <a:pt x="46" y="10"/>
                    </a:lnTo>
                    <a:lnTo>
                      <a:pt x="49" y="2"/>
                    </a:lnTo>
                    <a:cubicBezTo>
                      <a:pt x="28" y="0"/>
                      <a:pt x="13" y="1"/>
                      <a:pt x="2" y="2"/>
                    </a:cubicBezTo>
                    <a:lnTo>
                      <a:pt x="0" y="18"/>
                    </a:lnTo>
                    <a:lnTo>
                      <a:pt x="2" y="32"/>
                    </a:lnTo>
                    <a:lnTo>
                      <a:pt x="8" y="36"/>
                    </a:lnTo>
                    <a:lnTo>
                      <a:pt x="15" y="51"/>
                    </a:lnTo>
                    <a:lnTo>
                      <a:pt x="28" y="54"/>
                    </a:lnTo>
                    <a:lnTo>
                      <a:pt x="28" y="5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5" name="Freeform 223">
                <a:extLst>
                  <a:ext uri="{FF2B5EF4-FFF2-40B4-BE49-F238E27FC236}">
                    <a16:creationId xmlns:a16="http://schemas.microsoft.com/office/drawing/2014/main" xmlns="" id="{DAE967D2-4302-4B8A-816C-2B82BFAA5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2340"/>
                <a:ext cx="15" cy="16"/>
              </a:xfrm>
              <a:custGeom>
                <a:avLst/>
                <a:gdLst>
                  <a:gd name="T0" fmla="*/ 31 w 36"/>
                  <a:gd name="T1" fmla="*/ 4 h 36"/>
                  <a:gd name="T2" fmla="*/ 31 w 36"/>
                  <a:gd name="T3" fmla="*/ 4 h 36"/>
                  <a:gd name="T4" fmla="*/ 23 w 36"/>
                  <a:gd name="T5" fmla="*/ 0 h 36"/>
                  <a:gd name="T6" fmla="*/ 2 w 36"/>
                  <a:gd name="T7" fmla="*/ 3 h 36"/>
                  <a:gd name="T8" fmla="*/ 0 w 36"/>
                  <a:gd name="T9" fmla="*/ 7 h 36"/>
                  <a:gd name="T10" fmla="*/ 0 w 36"/>
                  <a:gd name="T11" fmla="*/ 11 h 36"/>
                  <a:gd name="T12" fmla="*/ 4 w 36"/>
                  <a:gd name="T13" fmla="*/ 13 h 36"/>
                  <a:gd name="T14" fmla="*/ 9 w 36"/>
                  <a:gd name="T15" fmla="*/ 15 h 36"/>
                  <a:gd name="T16" fmla="*/ 19 w 36"/>
                  <a:gd name="T17" fmla="*/ 17 h 36"/>
                  <a:gd name="T18" fmla="*/ 23 w 36"/>
                  <a:gd name="T19" fmla="*/ 20 h 36"/>
                  <a:gd name="T20" fmla="*/ 27 w 36"/>
                  <a:gd name="T21" fmla="*/ 32 h 36"/>
                  <a:gd name="T22" fmla="*/ 33 w 36"/>
                  <a:gd name="T23" fmla="*/ 36 h 36"/>
                  <a:gd name="T24" fmla="*/ 34 w 36"/>
                  <a:gd name="T25" fmla="*/ 26 h 36"/>
                  <a:gd name="T26" fmla="*/ 36 w 36"/>
                  <a:gd name="T27" fmla="*/ 16 h 36"/>
                  <a:gd name="T28" fmla="*/ 36 w 36"/>
                  <a:gd name="T29" fmla="*/ 12 h 36"/>
                  <a:gd name="T30" fmla="*/ 31 w 36"/>
                  <a:gd name="T31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36">
                    <a:moveTo>
                      <a:pt x="31" y="4"/>
                    </a:moveTo>
                    <a:lnTo>
                      <a:pt x="31" y="4"/>
                    </a:lnTo>
                    <a:lnTo>
                      <a:pt x="23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9" y="15"/>
                    </a:lnTo>
                    <a:lnTo>
                      <a:pt x="19" y="17"/>
                    </a:lnTo>
                    <a:lnTo>
                      <a:pt x="23" y="20"/>
                    </a:lnTo>
                    <a:lnTo>
                      <a:pt x="27" y="32"/>
                    </a:lnTo>
                    <a:lnTo>
                      <a:pt x="33" y="36"/>
                    </a:lnTo>
                    <a:lnTo>
                      <a:pt x="34" y="26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1" y="4"/>
                    </a:lnTo>
                    <a:close/>
                  </a:path>
                </a:pathLst>
              </a:custGeom>
              <a:solidFill>
                <a:srgbClr val="F6CF1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6" name="Freeform 224">
                <a:extLst>
                  <a:ext uri="{FF2B5EF4-FFF2-40B4-BE49-F238E27FC236}">
                    <a16:creationId xmlns:a16="http://schemas.microsoft.com/office/drawing/2014/main" xmlns="" id="{A4E44659-E7D8-448F-A59C-12F634E6C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2340"/>
                <a:ext cx="15" cy="16"/>
              </a:xfrm>
              <a:custGeom>
                <a:avLst/>
                <a:gdLst>
                  <a:gd name="T0" fmla="*/ 31 w 36"/>
                  <a:gd name="T1" fmla="*/ 4 h 36"/>
                  <a:gd name="T2" fmla="*/ 31 w 36"/>
                  <a:gd name="T3" fmla="*/ 4 h 36"/>
                  <a:gd name="T4" fmla="*/ 23 w 36"/>
                  <a:gd name="T5" fmla="*/ 0 h 36"/>
                  <a:gd name="T6" fmla="*/ 2 w 36"/>
                  <a:gd name="T7" fmla="*/ 3 h 36"/>
                  <a:gd name="T8" fmla="*/ 0 w 36"/>
                  <a:gd name="T9" fmla="*/ 7 h 36"/>
                  <a:gd name="T10" fmla="*/ 0 w 36"/>
                  <a:gd name="T11" fmla="*/ 11 h 36"/>
                  <a:gd name="T12" fmla="*/ 4 w 36"/>
                  <a:gd name="T13" fmla="*/ 13 h 36"/>
                  <a:gd name="T14" fmla="*/ 9 w 36"/>
                  <a:gd name="T15" fmla="*/ 15 h 36"/>
                  <a:gd name="T16" fmla="*/ 19 w 36"/>
                  <a:gd name="T17" fmla="*/ 17 h 36"/>
                  <a:gd name="T18" fmla="*/ 23 w 36"/>
                  <a:gd name="T19" fmla="*/ 20 h 36"/>
                  <a:gd name="T20" fmla="*/ 27 w 36"/>
                  <a:gd name="T21" fmla="*/ 32 h 36"/>
                  <a:gd name="T22" fmla="*/ 33 w 36"/>
                  <a:gd name="T23" fmla="*/ 36 h 36"/>
                  <a:gd name="T24" fmla="*/ 34 w 36"/>
                  <a:gd name="T25" fmla="*/ 26 h 36"/>
                  <a:gd name="T26" fmla="*/ 36 w 36"/>
                  <a:gd name="T27" fmla="*/ 16 h 36"/>
                  <a:gd name="T28" fmla="*/ 36 w 36"/>
                  <a:gd name="T29" fmla="*/ 12 h 36"/>
                  <a:gd name="T30" fmla="*/ 31 w 36"/>
                  <a:gd name="T31" fmla="*/ 4 h 36"/>
                  <a:gd name="T32" fmla="*/ 31 w 36"/>
                  <a:gd name="T33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36">
                    <a:moveTo>
                      <a:pt x="31" y="4"/>
                    </a:moveTo>
                    <a:lnTo>
                      <a:pt x="31" y="4"/>
                    </a:lnTo>
                    <a:lnTo>
                      <a:pt x="23" y="0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4" y="13"/>
                    </a:lnTo>
                    <a:lnTo>
                      <a:pt x="9" y="15"/>
                    </a:lnTo>
                    <a:lnTo>
                      <a:pt x="19" y="17"/>
                    </a:lnTo>
                    <a:lnTo>
                      <a:pt x="23" y="20"/>
                    </a:lnTo>
                    <a:lnTo>
                      <a:pt x="27" y="32"/>
                    </a:lnTo>
                    <a:lnTo>
                      <a:pt x="33" y="36"/>
                    </a:lnTo>
                    <a:lnTo>
                      <a:pt x="34" y="26"/>
                    </a:lnTo>
                    <a:lnTo>
                      <a:pt x="36" y="16"/>
                    </a:lnTo>
                    <a:lnTo>
                      <a:pt x="36" y="12"/>
                    </a:lnTo>
                    <a:lnTo>
                      <a:pt x="31" y="4"/>
                    </a:lnTo>
                    <a:lnTo>
                      <a:pt x="31" y="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7" name="Freeform 225">
                <a:extLst>
                  <a:ext uri="{FF2B5EF4-FFF2-40B4-BE49-F238E27FC236}">
                    <a16:creationId xmlns:a16="http://schemas.microsoft.com/office/drawing/2014/main" xmlns="" id="{FA854C8A-0CFC-4C91-8BF5-DD5AFF729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" y="2342"/>
                <a:ext cx="37" cy="31"/>
              </a:xfrm>
              <a:custGeom>
                <a:avLst/>
                <a:gdLst>
                  <a:gd name="T0" fmla="*/ 85 w 90"/>
                  <a:gd name="T1" fmla="*/ 21 h 69"/>
                  <a:gd name="T2" fmla="*/ 85 w 90"/>
                  <a:gd name="T3" fmla="*/ 21 h 69"/>
                  <a:gd name="T4" fmla="*/ 66 w 90"/>
                  <a:gd name="T5" fmla="*/ 12 h 69"/>
                  <a:gd name="T6" fmla="*/ 62 w 90"/>
                  <a:gd name="T7" fmla="*/ 0 h 69"/>
                  <a:gd name="T8" fmla="*/ 54 w 90"/>
                  <a:gd name="T9" fmla="*/ 0 h 69"/>
                  <a:gd name="T10" fmla="*/ 40 w 90"/>
                  <a:gd name="T11" fmla="*/ 10 h 69"/>
                  <a:gd name="T12" fmla="*/ 32 w 90"/>
                  <a:gd name="T13" fmla="*/ 22 h 69"/>
                  <a:gd name="T14" fmla="*/ 19 w 90"/>
                  <a:gd name="T15" fmla="*/ 36 h 69"/>
                  <a:gd name="T16" fmla="*/ 37 w 90"/>
                  <a:gd name="T17" fmla="*/ 36 h 69"/>
                  <a:gd name="T18" fmla="*/ 51 w 90"/>
                  <a:gd name="T19" fmla="*/ 56 h 69"/>
                  <a:gd name="T20" fmla="*/ 70 w 90"/>
                  <a:gd name="T21" fmla="*/ 47 h 69"/>
                  <a:gd name="T22" fmla="*/ 73 w 90"/>
                  <a:gd name="T23" fmla="*/ 39 h 69"/>
                  <a:gd name="T24" fmla="*/ 85 w 90"/>
                  <a:gd name="T25" fmla="*/ 2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69">
                    <a:moveTo>
                      <a:pt x="85" y="21"/>
                    </a:moveTo>
                    <a:lnTo>
                      <a:pt x="85" y="21"/>
                    </a:lnTo>
                    <a:cubicBezTo>
                      <a:pt x="81" y="14"/>
                      <a:pt x="66" y="21"/>
                      <a:pt x="66" y="12"/>
                    </a:cubicBezTo>
                    <a:cubicBezTo>
                      <a:pt x="66" y="8"/>
                      <a:pt x="67" y="0"/>
                      <a:pt x="62" y="0"/>
                    </a:cubicBezTo>
                    <a:lnTo>
                      <a:pt x="54" y="0"/>
                    </a:lnTo>
                    <a:cubicBezTo>
                      <a:pt x="50" y="8"/>
                      <a:pt x="42" y="5"/>
                      <a:pt x="40" y="10"/>
                    </a:cubicBezTo>
                    <a:cubicBezTo>
                      <a:pt x="39" y="15"/>
                      <a:pt x="36" y="20"/>
                      <a:pt x="32" y="22"/>
                    </a:cubicBezTo>
                    <a:cubicBezTo>
                      <a:pt x="28" y="23"/>
                      <a:pt x="0" y="26"/>
                      <a:pt x="19" y="36"/>
                    </a:cubicBezTo>
                    <a:cubicBezTo>
                      <a:pt x="24" y="39"/>
                      <a:pt x="31" y="34"/>
                      <a:pt x="37" y="36"/>
                    </a:cubicBezTo>
                    <a:cubicBezTo>
                      <a:pt x="43" y="38"/>
                      <a:pt x="49" y="50"/>
                      <a:pt x="51" y="56"/>
                    </a:cubicBezTo>
                    <a:cubicBezTo>
                      <a:pt x="58" y="69"/>
                      <a:pt x="71" y="61"/>
                      <a:pt x="70" y="47"/>
                    </a:cubicBezTo>
                    <a:cubicBezTo>
                      <a:pt x="69" y="41"/>
                      <a:pt x="71" y="43"/>
                      <a:pt x="73" y="39"/>
                    </a:cubicBezTo>
                    <a:cubicBezTo>
                      <a:pt x="77" y="34"/>
                      <a:pt x="90" y="30"/>
                      <a:pt x="85" y="21"/>
                    </a:cubicBezTo>
                    <a:close/>
                  </a:path>
                </a:pathLst>
              </a:custGeom>
              <a:solidFill>
                <a:srgbClr val="F6CF1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8" name="Freeform 226">
                <a:extLst>
                  <a:ext uri="{FF2B5EF4-FFF2-40B4-BE49-F238E27FC236}">
                    <a16:creationId xmlns:a16="http://schemas.microsoft.com/office/drawing/2014/main" xmlns="" id="{77EA1DBF-ADFC-4E3B-A325-132BA383F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" y="2342"/>
                <a:ext cx="37" cy="31"/>
              </a:xfrm>
              <a:custGeom>
                <a:avLst/>
                <a:gdLst>
                  <a:gd name="T0" fmla="*/ 85 w 90"/>
                  <a:gd name="T1" fmla="*/ 21 h 69"/>
                  <a:gd name="T2" fmla="*/ 85 w 90"/>
                  <a:gd name="T3" fmla="*/ 21 h 69"/>
                  <a:gd name="T4" fmla="*/ 66 w 90"/>
                  <a:gd name="T5" fmla="*/ 12 h 69"/>
                  <a:gd name="T6" fmla="*/ 62 w 90"/>
                  <a:gd name="T7" fmla="*/ 0 h 69"/>
                  <a:gd name="T8" fmla="*/ 54 w 90"/>
                  <a:gd name="T9" fmla="*/ 0 h 69"/>
                  <a:gd name="T10" fmla="*/ 40 w 90"/>
                  <a:gd name="T11" fmla="*/ 10 h 69"/>
                  <a:gd name="T12" fmla="*/ 32 w 90"/>
                  <a:gd name="T13" fmla="*/ 22 h 69"/>
                  <a:gd name="T14" fmla="*/ 19 w 90"/>
                  <a:gd name="T15" fmla="*/ 36 h 69"/>
                  <a:gd name="T16" fmla="*/ 37 w 90"/>
                  <a:gd name="T17" fmla="*/ 36 h 69"/>
                  <a:gd name="T18" fmla="*/ 51 w 90"/>
                  <a:gd name="T19" fmla="*/ 56 h 69"/>
                  <a:gd name="T20" fmla="*/ 70 w 90"/>
                  <a:gd name="T21" fmla="*/ 47 h 69"/>
                  <a:gd name="T22" fmla="*/ 73 w 90"/>
                  <a:gd name="T23" fmla="*/ 39 h 69"/>
                  <a:gd name="T24" fmla="*/ 85 w 90"/>
                  <a:gd name="T25" fmla="*/ 21 h 69"/>
                  <a:gd name="T26" fmla="*/ 85 w 90"/>
                  <a:gd name="T27" fmla="*/ 2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69">
                    <a:moveTo>
                      <a:pt x="85" y="21"/>
                    </a:moveTo>
                    <a:lnTo>
                      <a:pt x="85" y="21"/>
                    </a:lnTo>
                    <a:cubicBezTo>
                      <a:pt x="81" y="14"/>
                      <a:pt x="66" y="21"/>
                      <a:pt x="66" y="12"/>
                    </a:cubicBezTo>
                    <a:cubicBezTo>
                      <a:pt x="66" y="8"/>
                      <a:pt x="67" y="0"/>
                      <a:pt x="62" y="0"/>
                    </a:cubicBezTo>
                    <a:lnTo>
                      <a:pt x="54" y="0"/>
                    </a:lnTo>
                    <a:cubicBezTo>
                      <a:pt x="50" y="8"/>
                      <a:pt x="42" y="5"/>
                      <a:pt x="40" y="10"/>
                    </a:cubicBezTo>
                    <a:cubicBezTo>
                      <a:pt x="39" y="15"/>
                      <a:pt x="36" y="20"/>
                      <a:pt x="32" y="22"/>
                    </a:cubicBezTo>
                    <a:cubicBezTo>
                      <a:pt x="28" y="23"/>
                      <a:pt x="0" y="26"/>
                      <a:pt x="19" y="36"/>
                    </a:cubicBezTo>
                    <a:cubicBezTo>
                      <a:pt x="24" y="39"/>
                      <a:pt x="31" y="34"/>
                      <a:pt x="37" y="36"/>
                    </a:cubicBezTo>
                    <a:cubicBezTo>
                      <a:pt x="43" y="38"/>
                      <a:pt x="49" y="50"/>
                      <a:pt x="51" y="56"/>
                    </a:cubicBezTo>
                    <a:cubicBezTo>
                      <a:pt x="58" y="69"/>
                      <a:pt x="71" y="61"/>
                      <a:pt x="70" y="47"/>
                    </a:cubicBezTo>
                    <a:cubicBezTo>
                      <a:pt x="69" y="41"/>
                      <a:pt x="71" y="43"/>
                      <a:pt x="73" y="39"/>
                    </a:cubicBezTo>
                    <a:cubicBezTo>
                      <a:pt x="77" y="34"/>
                      <a:pt x="90" y="30"/>
                      <a:pt x="85" y="21"/>
                    </a:cubicBezTo>
                    <a:lnTo>
                      <a:pt x="85" y="2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49" name="Freeform 227">
                <a:extLst>
                  <a:ext uri="{FF2B5EF4-FFF2-40B4-BE49-F238E27FC236}">
                    <a16:creationId xmlns:a16="http://schemas.microsoft.com/office/drawing/2014/main" xmlns="" id="{B7838A49-1C27-451E-AF08-7BC1C94B0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366"/>
                <a:ext cx="12" cy="11"/>
              </a:xfrm>
              <a:custGeom>
                <a:avLst/>
                <a:gdLst>
                  <a:gd name="T0" fmla="*/ 22 w 29"/>
                  <a:gd name="T1" fmla="*/ 10 h 23"/>
                  <a:gd name="T2" fmla="*/ 22 w 29"/>
                  <a:gd name="T3" fmla="*/ 10 h 23"/>
                  <a:gd name="T4" fmla="*/ 27 w 29"/>
                  <a:gd name="T5" fmla="*/ 5 h 23"/>
                  <a:gd name="T6" fmla="*/ 16 w 29"/>
                  <a:gd name="T7" fmla="*/ 0 h 23"/>
                  <a:gd name="T8" fmla="*/ 9 w 29"/>
                  <a:gd name="T9" fmla="*/ 9 h 23"/>
                  <a:gd name="T10" fmla="*/ 0 w 29"/>
                  <a:gd name="T11" fmla="*/ 16 h 23"/>
                  <a:gd name="T12" fmla="*/ 2 w 29"/>
                  <a:gd name="T13" fmla="*/ 22 h 23"/>
                  <a:gd name="T14" fmla="*/ 14 w 29"/>
                  <a:gd name="T15" fmla="*/ 19 h 23"/>
                  <a:gd name="T16" fmla="*/ 22 w 29"/>
                  <a:gd name="T17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3">
                    <a:moveTo>
                      <a:pt x="22" y="10"/>
                    </a:moveTo>
                    <a:lnTo>
                      <a:pt x="22" y="10"/>
                    </a:lnTo>
                    <a:cubicBezTo>
                      <a:pt x="22" y="9"/>
                      <a:pt x="29" y="6"/>
                      <a:pt x="27" y="5"/>
                    </a:cubicBezTo>
                    <a:cubicBezTo>
                      <a:pt x="24" y="0"/>
                      <a:pt x="22" y="0"/>
                      <a:pt x="16" y="0"/>
                    </a:cubicBezTo>
                    <a:cubicBezTo>
                      <a:pt x="12" y="3"/>
                      <a:pt x="10" y="3"/>
                      <a:pt x="9" y="9"/>
                    </a:cubicBezTo>
                    <a:cubicBezTo>
                      <a:pt x="9" y="12"/>
                      <a:pt x="0" y="11"/>
                      <a:pt x="0" y="16"/>
                    </a:cubicBezTo>
                    <a:cubicBezTo>
                      <a:pt x="0" y="18"/>
                      <a:pt x="0" y="22"/>
                      <a:pt x="2" y="22"/>
                    </a:cubicBezTo>
                    <a:cubicBezTo>
                      <a:pt x="7" y="23"/>
                      <a:pt x="11" y="22"/>
                      <a:pt x="14" y="19"/>
                    </a:cubicBezTo>
                    <a:cubicBezTo>
                      <a:pt x="16" y="16"/>
                      <a:pt x="19" y="12"/>
                      <a:pt x="22" y="10"/>
                    </a:cubicBezTo>
                    <a:close/>
                  </a:path>
                </a:pathLst>
              </a:custGeom>
              <a:solidFill>
                <a:srgbClr val="F6CF1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0" name="Freeform 228">
                <a:extLst>
                  <a:ext uri="{FF2B5EF4-FFF2-40B4-BE49-F238E27FC236}">
                    <a16:creationId xmlns:a16="http://schemas.microsoft.com/office/drawing/2014/main" xmlns="" id="{89ADD6A1-210B-4660-AC1F-7CF12BC4A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366"/>
                <a:ext cx="12" cy="11"/>
              </a:xfrm>
              <a:custGeom>
                <a:avLst/>
                <a:gdLst>
                  <a:gd name="T0" fmla="*/ 22 w 29"/>
                  <a:gd name="T1" fmla="*/ 10 h 23"/>
                  <a:gd name="T2" fmla="*/ 22 w 29"/>
                  <a:gd name="T3" fmla="*/ 10 h 23"/>
                  <a:gd name="T4" fmla="*/ 27 w 29"/>
                  <a:gd name="T5" fmla="*/ 5 h 23"/>
                  <a:gd name="T6" fmla="*/ 16 w 29"/>
                  <a:gd name="T7" fmla="*/ 0 h 23"/>
                  <a:gd name="T8" fmla="*/ 9 w 29"/>
                  <a:gd name="T9" fmla="*/ 9 h 23"/>
                  <a:gd name="T10" fmla="*/ 0 w 29"/>
                  <a:gd name="T11" fmla="*/ 16 h 23"/>
                  <a:gd name="T12" fmla="*/ 2 w 29"/>
                  <a:gd name="T13" fmla="*/ 22 h 23"/>
                  <a:gd name="T14" fmla="*/ 14 w 29"/>
                  <a:gd name="T15" fmla="*/ 19 h 23"/>
                  <a:gd name="T16" fmla="*/ 22 w 29"/>
                  <a:gd name="T17" fmla="*/ 10 h 23"/>
                  <a:gd name="T18" fmla="*/ 22 w 29"/>
                  <a:gd name="T19" fmla="*/ 1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3">
                    <a:moveTo>
                      <a:pt x="22" y="10"/>
                    </a:moveTo>
                    <a:lnTo>
                      <a:pt x="22" y="10"/>
                    </a:lnTo>
                    <a:cubicBezTo>
                      <a:pt x="22" y="9"/>
                      <a:pt x="29" y="6"/>
                      <a:pt x="27" y="5"/>
                    </a:cubicBezTo>
                    <a:cubicBezTo>
                      <a:pt x="24" y="0"/>
                      <a:pt x="22" y="0"/>
                      <a:pt x="16" y="0"/>
                    </a:cubicBezTo>
                    <a:cubicBezTo>
                      <a:pt x="12" y="3"/>
                      <a:pt x="10" y="3"/>
                      <a:pt x="9" y="9"/>
                    </a:cubicBezTo>
                    <a:cubicBezTo>
                      <a:pt x="9" y="12"/>
                      <a:pt x="0" y="11"/>
                      <a:pt x="0" y="16"/>
                    </a:cubicBezTo>
                    <a:cubicBezTo>
                      <a:pt x="0" y="18"/>
                      <a:pt x="0" y="22"/>
                      <a:pt x="2" y="22"/>
                    </a:cubicBezTo>
                    <a:cubicBezTo>
                      <a:pt x="7" y="23"/>
                      <a:pt x="11" y="22"/>
                      <a:pt x="14" y="19"/>
                    </a:cubicBezTo>
                    <a:cubicBezTo>
                      <a:pt x="16" y="16"/>
                      <a:pt x="19" y="12"/>
                      <a:pt x="22" y="10"/>
                    </a:cubicBezTo>
                    <a:lnTo>
                      <a:pt x="22" y="1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1" name="Freeform 229">
                <a:extLst>
                  <a:ext uri="{FF2B5EF4-FFF2-40B4-BE49-F238E27FC236}">
                    <a16:creationId xmlns:a16="http://schemas.microsoft.com/office/drawing/2014/main" xmlns="" id="{D158E0EA-F8BC-4CE5-839A-89685753D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" y="2251"/>
                <a:ext cx="417" cy="415"/>
              </a:xfrm>
              <a:custGeom>
                <a:avLst/>
                <a:gdLst>
                  <a:gd name="T0" fmla="*/ 762 w 1012"/>
                  <a:gd name="T1" fmla="*/ 69 h 927"/>
                  <a:gd name="T2" fmla="*/ 591 w 1012"/>
                  <a:gd name="T3" fmla="*/ 73 h 927"/>
                  <a:gd name="T4" fmla="*/ 491 w 1012"/>
                  <a:gd name="T5" fmla="*/ 89 h 927"/>
                  <a:gd name="T6" fmla="*/ 433 w 1012"/>
                  <a:gd name="T7" fmla="*/ 44 h 927"/>
                  <a:gd name="T8" fmla="*/ 341 w 1012"/>
                  <a:gd name="T9" fmla="*/ 14 h 927"/>
                  <a:gd name="T10" fmla="*/ 248 w 1012"/>
                  <a:gd name="T11" fmla="*/ 37 h 927"/>
                  <a:gd name="T12" fmla="*/ 211 w 1012"/>
                  <a:gd name="T13" fmla="*/ 94 h 927"/>
                  <a:gd name="T14" fmla="*/ 82 w 1012"/>
                  <a:gd name="T15" fmla="*/ 134 h 927"/>
                  <a:gd name="T16" fmla="*/ 26 w 1012"/>
                  <a:gd name="T17" fmla="*/ 208 h 927"/>
                  <a:gd name="T18" fmla="*/ 29 w 1012"/>
                  <a:gd name="T19" fmla="*/ 287 h 927"/>
                  <a:gd name="T20" fmla="*/ 36 w 1012"/>
                  <a:gd name="T21" fmla="*/ 350 h 927"/>
                  <a:gd name="T22" fmla="*/ 44 w 1012"/>
                  <a:gd name="T23" fmla="*/ 421 h 927"/>
                  <a:gd name="T24" fmla="*/ 36 w 1012"/>
                  <a:gd name="T25" fmla="*/ 477 h 927"/>
                  <a:gd name="T26" fmla="*/ 70 w 1012"/>
                  <a:gd name="T27" fmla="*/ 548 h 927"/>
                  <a:gd name="T28" fmla="*/ 81 w 1012"/>
                  <a:gd name="T29" fmla="*/ 640 h 927"/>
                  <a:gd name="T30" fmla="*/ 181 w 1012"/>
                  <a:gd name="T31" fmla="*/ 690 h 927"/>
                  <a:gd name="T32" fmla="*/ 250 w 1012"/>
                  <a:gd name="T33" fmla="*/ 771 h 927"/>
                  <a:gd name="T34" fmla="*/ 260 w 1012"/>
                  <a:gd name="T35" fmla="*/ 735 h 927"/>
                  <a:gd name="T36" fmla="*/ 310 w 1012"/>
                  <a:gd name="T37" fmla="*/ 754 h 927"/>
                  <a:gd name="T38" fmla="*/ 366 w 1012"/>
                  <a:gd name="T39" fmla="*/ 799 h 927"/>
                  <a:gd name="T40" fmla="*/ 439 w 1012"/>
                  <a:gd name="T41" fmla="*/ 832 h 927"/>
                  <a:gd name="T42" fmla="*/ 454 w 1012"/>
                  <a:gd name="T43" fmla="*/ 866 h 927"/>
                  <a:gd name="T44" fmla="*/ 503 w 1012"/>
                  <a:gd name="T45" fmla="*/ 889 h 927"/>
                  <a:gd name="T46" fmla="*/ 576 w 1012"/>
                  <a:gd name="T47" fmla="*/ 913 h 927"/>
                  <a:gd name="T48" fmla="*/ 659 w 1012"/>
                  <a:gd name="T49" fmla="*/ 883 h 927"/>
                  <a:gd name="T50" fmla="*/ 711 w 1012"/>
                  <a:gd name="T51" fmla="*/ 877 h 927"/>
                  <a:gd name="T52" fmla="*/ 804 w 1012"/>
                  <a:gd name="T53" fmla="*/ 913 h 927"/>
                  <a:gd name="T54" fmla="*/ 883 w 1012"/>
                  <a:gd name="T55" fmla="*/ 927 h 927"/>
                  <a:gd name="T56" fmla="*/ 972 w 1012"/>
                  <a:gd name="T57" fmla="*/ 707 h 927"/>
                  <a:gd name="T58" fmla="*/ 937 w 1012"/>
                  <a:gd name="T59" fmla="*/ 541 h 927"/>
                  <a:gd name="T60" fmla="*/ 891 w 1012"/>
                  <a:gd name="T61" fmla="*/ 389 h 927"/>
                  <a:gd name="T62" fmla="*/ 928 w 1012"/>
                  <a:gd name="T63" fmla="*/ 219 h 927"/>
                  <a:gd name="T64" fmla="*/ 914 w 1012"/>
                  <a:gd name="T65" fmla="*/ 128 h 927"/>
                  <a:gd name="T66" fmla="*/ 890 w 1012"/>
                  <a:gd name="T67" fmla="*/ 116 h 927"/>
                  <a:gd name="T68" fmla="*/ 866 w 1012"/>
                  <a:gd name="T69" fmla="*/ 87 h 927"/>
                  <a:gd name="T70" fmla="*/ 851 w 1012"/>
                  <a:gd name="T71" fmla="*/ 70 h 927"/>
                  <a:gd name="T72" fmla="*/ 826 w 1012"/>
                  <a:gd name="T73" fmla="*/ 59 h 927"/>
                  <a:gd name="T74" fmla="*/ 762 w 1012"/>
                  <a:gd name="T75" fmla="*/ 69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2" h="927">
                    <a:moveTo>
                      <a:pt x="762" y="69"/>
                    </a:moveTo>
                    <a:lnTo>
                      <a:pt x="762" y="69"/>
                    </a:lnTo>
                    <a:cubicBezTo>
                      <a:pt x="735" y="77"/>
                      <a:pt x="741" y="90"/>
                      <a:pt x="701" y="85"/>
                    </a:cubicBezTo>
                    <a:cubicBezTo>
                      <a:pt x="631" y="78"/>
                      <a:pt x="623" y="100"/>
                      <a:pt x="591" y="73"/>
                    </a:cubicBezTo>
                    <a:cubicBezTo>
                      <a:pt x="578" y="62"/>
                      <a:pt x="562" y="50"/>
                      <a:pt x="545" y="50"/>
                    </a:cubicBezTo>
                    <a:cubicBezTo>
                      <a:pt x="530" y="68"/>
                      <a:pt x="515" y="88"/>
                      <a:pt x="491" y="89"/>
                    </a:cubicBezTo>
                    <a:cubicBezTo>
                      <a:pt x="460" y="90"/>
                      <a:pt x="447" y="86"/>
                      <a:pt x="430" y="60"/>
                    </a:cubicBezTo>
                    <a:lnTo>
                      <a:pt x="433" y="44"/>
                    </a:lnTo>
                    <a:lnTo>
                      <a:pt x="444" y="42"/>
                    </a:lnTo>
                    <a:cubicBezTo>
                      <a:pt x="432" y="0"/>
                      <a:pt x="374" y="9"/>
                      <a:pt x="341" y="14"/>
                    </a:cubicBezTo>
                    <a:lnTo>
                      <a:pt x="332" y="30"/>
                    </a:lnTo>
                    <a:cubicBezTo>
                      <a:pt x="313" y="33"/>
                      <a:pt x="266" y="39"/>
                      <a:pt x="248" y="37"/>
                    </a:cubicBezTo>
                    <a:cubicBezTo>
                      <a:pt x="233" y="53"/>
                      <a:pt x="220" y="63"/>
                      <a:pt x="220" y="85"/>
                    </a:cubicBezTo>
                    <a:lnTo>
                      <a:pt x="211" y="94"/>
                    </a:lnTo>
                    <a:cubicBezTo>
                      <a:pt x="113" y="94"/>
                      <a:pt x="143" y="111"/>
                      <a:pt x="100" y="141"/>
                    </a:cubicBezTo>
                    <a:lnTo>
                      <a:pt x="82" y="134"/>
                    </a:lnTo>
                    <a:cubicBezTo>
                      <a:pt x="63" y="148"/>
                      <a:pt x="60" y="186"/>
                      <a:pt x="30" y="181"/>
                    </a:cubicBezTo>
                    <a:lnTo>
                      <a:pt x="26" y="208"/>
                    </a:lnTo>
                    <a:cubicBezTo>
                      <a:pt x="40" y="226"/>
                      <a:pt x="35" y="223"/>
                      <a:pt x="49" y="227"/>
                    </a:cubicBezTo>
                    <a:cubicBezTo>
                      <a:pt x="44" y="245"/>
                      <a:pt x="40" y="273"/>
                      <a:pt x="29" y="287"/>
                    </a:cubicBezTo>
                    <a:cubicBezTo>
                      <a:pt x="15" y="303"/>
                      <a:pt x="11" y="286"/>
                      <a:pt x="0" y="320"/>
                    </a:cubicBezTo>
                    <a:cubicBezTo>
                      <a:pt x="11" y="339"/>
                      <a:pt x="15" y="342"/>
                      <a:pt x="36" y="350"/>
                    </a:cubicBezTo>
                    <a:cubicBezTo>
                      <a:pt x="36" y="380"/>
                      <a:pt x="46" y="385"/>
                      <a:pt x="46" y="393"/>
                    </a:cubicBezTo>
                    <a:cubicBezTo>
                      <a:pt x="46" y="393"/>
                      <a:pt x="42" y="415"/>
                      <a:pt x="44" y="421"/>
                    </a:cubicBezTo>
                    <a:cubicBezTo>
                      <a:pt x="50" y="440"/>
                      <a:pt x="60" y="424"/>
                      <a:pt x="58" y="463"/>
                    </a:cubicBezTo>
                    <a:lnTo>
                      <a:pt x="36" y="477"/>
                    </a:lnTo>
                    <a:cubicBezTo>
                      <a:pt x="63" y="512"/>
                      <a:pt x="39" y="488"/>
                      <a:pt x="55" y="542"/>
                    </a:cubicBezTo>
                    <a:lnTo>
                      <a:pt x="70" y="548"/>
                    </a:lnTo>
                    <a:cubicBezTo>
                      <a:pt x="83" y="557"/>
                      <a:pt x="82" y="598"/>
                      <a:pt x="81" y="625"/>
                    </a:cubicBezTo>
                    <a:cubicBezTo>
                      <a:pt x="81" y="631"/>
                      <a:pt x="81" y="636"/>
                      <a:pt x="81" y="640"/>
                    </a:cubicBezTo>
                    <a:lnTo>
                      <a:pt x="123" y="652"/>
                    </a:lnTo>
                    <a:cubicBezTo>
                      <a:pt x="154" y="666"/>
                      <a:pt x="136" y="684"/>
                      <a:pt x="181" y="690"/>
                    </a:cubicBezTo>
                    <a:cubicBezTo>
                      <a:pt x="208" y="694"/>
                      <a:pt x="195" y="681"/>
                      <a:pt x="220" y="702"/>
                    </a:cubicBezTo>
                    <a:cubicBezTo>
                      <a:pt x="218" y="742"/>
                      <a:pt x="208" y="738"/>
                      <a:pt x="250" y="771"/>
                    </a:cubicBezTo>
                    <a:lnTo>
                      <a:pt x="270" y="765"/>
                    </a:lnTo>
                    <a:cubicBezTo>
                      <a:pt x="267" y="744"/>
                      <a:pt x="270" y="749"/>
                      <a:pt x="260" y="735"/>
                    </a:cubicBezTo>
                    <a:lnTo>
                      <a:pt x="269" y="718"/>
                    </a:lnTo>
                    <a:cubicBezTo>
                      <a:pt x="293" y="752"/>
                      <a:pt x="298" y="726"/>
                      <a:pt x="310" y="754"/>
                    </a:cubicBezTo>
                    <a:cubicBezTo>
                      <a:pt x="338" y="751"/>
                      <a:pt x="331" y="746"/>
                      <a:pt x="350" y="751"/>
                    </a:cubicBezTo>
                    <a:cubicBezTo>
                      <a:pt x="351" y="775"/>
                      <a:pt x="352" y="763"/>
                      <a:pt x="366" y="799"/>
                    </a:cubicBezTo>
                    <a:cubicBezTo>
                      <a:pt x="417" y="807"/>
                      <a:pt x="392" y="795"/>
                      <a:pt x="438" y="813"/>
                    </a:cubicBezTo>
                    <a:lnTo>
                      <a:pt x="439" y="832"/>
                    </a:lnTo>
                    <a:cubicBezTo>
                      <a:pt x="452" y="841"/>
                      <a:pt x="448" y="837"/>
                      <a:pt x="457" y="852"/>
                    </a:cubicBezTo>
                    <a:lnTo>
                      <a:pt x="454" y="866"/>
                    </a:lnTo>
                    <a:cubicBezTo>
                      <a:pt x="477" y="868"/>
                      <a:pt x="480" y="871"/>
                      <a:pt x="485" y="886"/>
                    </a:cubicBezTo>
                    <a:lnTo>
                      <a:pt x="503" y="889"/>
                    </a:lnTo>
                    <a:cubicBezTo>
                      <a:pt x="512" y="880"/>
                      <a:pt x="518" y="865"/>
                      <a:pt x="532" y="861"/>
                    </a:cubicBezTo>
                    <a:cubicBezTo>
                      <a:pt x="559" y="855"/>
                      <a:pt x="568" y="895"/>
                      <a:pt x="576" y="913"/>
                    </a:cubicBezTo>
                    <a:lnTo>
                      <a:pt x="591" y="918"/>
                    </a:lnTo>
                    <a:cubicBezTo>
                      <a:pt x="608" y="907"/>
                      <a:pt x="639" y="878"/>
                      <a:pt x="659" y="883"/>
                    </a:cubicBezTo>
                    <a:cubicBezTo>
                      <a:pt x="674" y="887"/>
                      <a:pt x="654" y="889"/>
                      <a:pt x="693" y="903"/>
                    </a:cubicBezTo>
                    <a:cubicBezTo>
                      <a:pt x="701" y="886"/>
                      <a:pt x="699" y="891"/>
                      <a:pt x="711" y="877"/>
                    </a:cubicBezTo>
                    <a:cubicBezTo>
                      <a:pt x="742" y="877"/>
                      <a:pt x="714" y="885"/>
                      <a:pt x="762" y="882"/>
                    </a:cubicBezTo>
                    <a:cubicBezTo>
                      <a:pt x="793" y="880"/>
                      <a:pt x="792" y="881"/>
                      <a:pt x="804" y="913"/>
                    </a:cubicBezTo>
                    <a:cubicBezTo>
                      <a:pt x="825" y="919"/>
                      <a:pt x="827" y="917"/>
                      <a:pt x="836" y="927"/>
                    </a:cubicBezTo>
                    <a:lnTo>
                      <a:pt x="883" y="927"/>
                    </a:lnTo>
                    <a:cubicBezTo>
                      <a:pt x="875" y="890"/>
                      <a:pt x="853" y="854"/>
                      <a:pt x="874" y="816"/>
                    </a:cubicBezTo>
                    <a:cubicBezTo>
                      <a:pt x="877" y="810"/>
                      <a:pt x="956" y="713"/>
                      <a:pt x="972" y="707"/>
                    </a:cubicBezTo>
                    <a:lnTo>
                      <a:pt x="996" y="705"/>
                    </a:lnTo>
                    <a:cubicBezTo>
                      <a:pt x="1012" y="610"/>
                      <a:pt x="944" y="616"/>
                      <a:pt x="937" y="541"/>
                    </a:cubicBezTo>
                    <a:cubicBezTo>
                      <a:pt x="934" y="507"/>
                      <a:pt x="937" y="471"/>
                      <a:pt x="942" y="437"/>
                    </a:cubicBezTo>
                    <a:cubicBezTo>
                      <a:pt x="926" y="419"/>
                      <a:pt x="903" y="411"/>
                      <a:pt x="891" y="389"/>
                    </a:cubicBezTo>
                    <a:cubicBezTo>
                      <a:pt x="906" y="362"/>
                      <a:pt x="922" y="347"/>
                      <a:pt x="951" y="337"/>
                    </a:cubicBezTo>
                    <a:cubicBezTo>
                      <a:pt x="959" y="289"/>
                      <a:pt x="944" y="265"/>
                      <a:pt x="928" y="219"/>
                    </a:cubicBezTo>
                    <a:cubicBezTo>
                      <a:pt x="918" y="191"/>
                      <a:pt x="908" y="166"/>
                      <a:pt x="904" y="135"/>
                    </a:cubicBezTo>
                    <a:cubicBezTo>
                      <a:pt x="907" y="133"/>
                      <a:pt x="911" y="130"/>
                      <a:pt x="914" y="128"/>
                    </a:cubicBezTo>
                    <a:cubicBezTo>
                      <a:pt x="905" y="128"/>
                      <a:pt x="911" y="131"/>
                      <a:pt x="894" y="132"/>
                    </a:cubicBezTo>
                    <a:lnTo>
                      <a:pt x="890" y="116"/>
                    </a:lnTo>
                    <a:lnTo>
                      <a:pt x="890" y="100"/>
                    </a:lnTo>
                    <a:lnTo>
                      <a:pt x="866" y="87"/>
                    </a:lnTo>
                    <a:lnTo>
                      <a:pt x="851" y="77"/>
                    </a:lnTo>
                    <a:lnTo>
                      <a:pt x="851" y="70"/>
                    </a:lnTo>
                    <a:lnTo>
                      <a:pt x="848" y="63"/>
                    </a:lnTo>
                    <a:lnTo>
                      <a:pt x="826" y="59"/>
                    </a:lnTo>
                    <a:lnTo>
                      <a:pt x="815" y="62"/>
                    </a:lnTo>
                    <a:cubicBezTo>
                      <a:pt x="799" y="66"/>
                      <a:pt x="775" y="65"/>
                      <a:pt x="762" y="6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2" name="Freeform 230">
                <a:extLst>
                  <a:ext uri="{FF2B5EF4-FFF2-40B4-BE49-F238E27FC236}">
                    <a16:creationId xmlns:a16="http://schemas.microsoft.com/office/drawing/2014/main" xmlns="" id="{430D216F-087B-4CC8-922A-5E0859096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7" y="2267"/>
                <a:ext cx="100" cy="48"/>
              </a:xfrm>
              <a:custGeom>
                <a:avLst/>
                <a:gdLst>
                  <a:gd name="T0" fmla="*/ 176 w 243"/>
                  <a:gd name="T1" fmla="*/ 0 h 107"/>
                  <a:gd name="T2" fmla="*/ 176 w 243"/>
                  <a:gd name="T3" fmla="*/ 0 h 107"/>
                  <a:gd name="T4" fmla="*/ 243 w 243"/>
                  <a:gd name="T5" fmla="*/ 107 h 107"/>
                  <a:gd name="T6" fmla="*/ 0 w 243"/>
                  <a:gd name="T7" fmla="*/ 107 h 107"/>
                  <a:gd name="T8" fmla="*/ 10 w 243"/>
                  <a:gd name="T9" fmla="*/ 97 h 107"/>
                  <a:gd name="T10" fmla="*/ 28 w 243"/>
                  <a:gd name="T11" fmla="*/ 104 h 107"/>
                  <a:gd name="T12" fmla="*/ 139 w 243"/>
                  <a:gd name="T13" fmla="*/ 57 h 107"/>
                  <a:gd name="T14" fmla="*/ 148 w 243"/>
                  <a:gd name="T15" fmla="*/ 48 h 107"/>
                  <a:gd name="T16" fmla="*/ 176 w 243"/>
                  <a:gd name="T17" fmla="*/ 0 h 107"/>
                  <a:gd name="T18" fmla="*/ 176 w 243"/>
                  <a:gd name="T19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3" h="107">
                    <a:moveTo>
                      <a:pt x="176" y="0"/>
                    </a:moveTo>
                    <a:lnTo>
                      <a:pt x="176" y="0"/>
                    </a:lnTo>
                    <a:lnTo>
                      <a:pt x="243" y="107"/>
                    </a:lnTo>
                    <a:lnTo>
                      <a:pt x="0" y="107"/>
                    </a:lnTo>
                    <a:cubicBezTo>
                      <a:pt x="3" y="103"/>
                      <a:pt x="6" y="99"/>
                      <a:pt x="10" y="97"/>
                    </a:cubicBezTo>
                    <a:lnTo>
                      <a:pt x="28" y="104"/>
                    </a:lnTo>
                    <a:cubicBezTo>
                      <a:pt x="71" y="74"/>
                      <a:pt x="41" y="57"/>
                      <a:pt x="139" y="57"/>
                    </a:cubicBezTo>
                    <a:lnTo>
                      <a:pt x="148" y="48"/>
                    </a:lnTo>
                    <a:cubicBezTo>
                      <a:pt x="148" y="26"/>
                      <a:pt x="161" y="16"/>
                      <a:pt x="176" y="0"/>
                    </a:cubicBez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3" name="Freeform 231">
                <a:extLst>
                  <a:ext uri="{FF2B5EF4-FFF2-40B4-BE49-F238E27FC236}">
                    <a16:creationId xmlns:a16="http://schemas.microsoft.com/office/drawing/2014/main" xmlns="" id="{FD68CA56-375B-4341-9498-E8DBDA0C7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255"/>
                <a:ext cx="109" cy="60"/>
              </a:xfrm>
              <a:custGeom>
                <a:avLst/>
                <a:gdLst>
                  <a:gd name="T0" fmla="*/ 216 w 265"/>
                  <a:gd name="T1" fmla="*/ 56 h 134"/>
                  <a:gd name="T2" fmla="*/ 216 w 265"/>
                  <a:gd name="T3" fmla="*/ 56 h 134"/>
                  <a:gd name="T4" fmla="*/ 265 w 265"/>
                  <a:gd name="T5" fmla="*/ 134 h 134"/>
                  <a:gd name="T6" fmla="*/ 0 w 265"/>
                  <a:gd name="T7" fmla="*/ 134 h 134"/>
                  <a:gd name="T8" fmla="*/ 83 w 265"/>
                  <a:gd name="T9" fmla="*/ 0 h 134"/>
                  <a:gd name="T10" fmla="*/ 129 w 265"/>
                  <a:gd name="T11" fmla="*/ 32 h 134"/>
                  <a:gd name="T12" fmla="*/ 118 w 265"/>
                  <a:gd name="T13" fmla="*/ 34 h 134"/>
                  <a:gd name="T14" fmla="*/ 115 w 265"/>
                  <a:gd name="T15" fmla="*/ 50 h 134"/>
                  <a:gd name="T16" fmla="*/ 176 w 265"/>
                  <a:gd name="T17" fmla="*/ 79 h 134"/>
                  <a:gd name="T18" fmla="*/ 216 w 265"/>
                  <a:gd name="T19" fmla="*/ 5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134">
                    <a:moveTo>
                      <a:pt x="216" y="56"/>
                    </a:moveTo>
                    <a:lnTo>
                      <a:pt x="216" y="56"/>
                    </a:lnTo>
                    <a:lnTo>
                      <a:pt x="265" y="134"/>
                    </a:lnTo>
                    <a:lnTo>
                      <a:pt x="0" y="134"/>
                    </a:lnTo>
                    <a:lnTo>
                      <a:pt x="83" y="0"/>
                    </a:lnTo>
                    <a:cubicBezTo>
                      <a:pt x="104" y="3"/>
                      <a:pt x="123" y="11"/>
                      <a:pt x="129" y="32"/>
                    </a:cubicBezTo>
                    <a:lnTo>
                      <a:pt x="118" y="34"/>
                    </a:lnTo>
                    <a:lnTo>
                      <a:pt x="115" y="50"/>
                    </a:lnTo>
                    <a:cubicBezTo>
                      <a:pt x="132" y="76"/>
                      <a:pt x="145" y="80"/>
                      <a:pt x="176" y="79"/>
                    </a:cubicBezTo>
                    <a:cubicBezTo>
                      <a:pt x="193" y="78"/>
                      <a:pt x="205" y="68"/>
                      <a:pt x="216" y="56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4" name="Freeform 232">
                <a:extLst>
                  <a:ext uri="{FF2B5EF4-FFF2-40B4-BE49-F238E27FC236}">
                    <a16:creationId xmlns:a16="http://schemas.microsoft.com/office/drawing/2014/main" xmlns="" id="{A4E677C8-94F3-4AB8-975D-F5112EB1C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2254"/>
                <a:ext cx="62" cy="61"/>
              </a:xfrm>
              <a:custGeom>
                <a:avLst/>
                <a:gdLst>
                  <a:gd name="T0" fmla="*/ 150 w 150"/>
                  <a:gd name="T1" fmla="*/ 2 h 136"/>
                  <a:gd name="T2" fmla="*/ 150 w 150"/>
                  <a:gd name="T3" fmla="*/ 2 h 136"/>
                  <a:gd name="T4" fmla="*/ 67 w 150"/>
                  <a:gd name="T5" fmla="*/ 136 h 136"/>
                  <a:gd name="T6" fmla="*/ 0 w 150"/>
                  <a:gd name="T7" fmla="*/ 29 h 136"/>
                  <a:gd name="T8" fmla="*/ 84 w 150"/>
                  <a:gd name="T9" fmla="*/ 22 h 136"/>
                  <a:gd name="T10" fmla="*/ 93 w 150"/>
                  <a:gd name="T11" fmla="*/ 6 h 136"/>
                  <a:gd name="T12" fmla="*/ 150 w 150"/>
                  <a:gd name="T13" fmla="*/ 2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136">
                    <a:moveTo>
                      <a:pt x="150" y="2"/>
                    </a:moveTo>
                    <a:lnTo>
                      <a:pt x="150" y="2"/>
                    </a:lnTo>
                    <a:lnTo>
                      <a:pt x="67" y="136"/>
                    </a:lnTo>
                    <a:lnTo>
                      <a:pt x="0" y="29"/>
                    </a:lnTo>
                    <a:cubicBezTo>
                      <a:pt x="18" y="31"/>
                      <a:pt x="65" y="25"/>
                      <a:pt x="84" y="22"/>
                    </a:cubicBezTo>
                    <a:lnTo>
                      <a:pt x="93" y="6"/>
                    </a:lnTo>
                    <a:cubicBezTo>
                      <a:pt x="109" y="4"/>
                      <a:pt x="131" y="0"/>
                      <a:pt x="150" y="2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5" name="Freeform 233">
                <a:extLst>
                  <a:ext uri="{FF2B5EF4-FFF2-40B4-BE49-F238E27FC236}">
                    <a16:creationId xmlns:a16="http://schemas.microsoft.com/office/drawing/2014/main" xmlns="" id="{661771F8-49E5-4A57-A519-78AD078B0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280"/>
                <a:ext cx="109" cy="35"/>
              </a:xfrm>
              <a:custGeom>
                <a:avLst/>
                <a:gdLst>
                  <a:gd name="T0" fmla="*/ 215 w 265"/>
                  <a:gd name="T1" fmla="*/ 0 h 79"/>
                  <a:gd name="T2" fmla="*/ 215 w 265"/>
                  <a:gd name="T3" fmla="*/ 0 h 79"/>
                  <a:gd name="T4" fmla="*/ 265 w 265"/>
                  <a:gd name="T5" fmla="*/ 79 h 79"/>
                  <a:gd name="T6" fmla="*/ 0 w 265"/>
                  <a:gd name="T7" fmla="*/ 79 h 79"/>
                  <a:gd name="T8" fmla="*/ 36 w 265"/>
                  <a:gd name="T9" fmla="*/ 21 h 79"/>
                  <a:gd name="T10" fmla="*/ 121 w 265"/>
                  <a:gd name="T11" fmla="*/ 20 h 79"/>
                  <a:gd name="T12" fmla="*/ 182 w 265"/>
                  <a:gd name="T13" fmla="*/ 4 h 79"/>
                  <a:gd name="T14" fmla="*/ 215 w 265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79">
                    <a:moveTo>
                      <a:pt x="215" y="0"/>
                    </a:moveTo>
                    <a:lnTo>
                      <a:pt x="215" y="0"/>
                    </a:lnTo>
                    <a:lnTo>
                      <a:pt x="265" y="79"/>
                    </a:lnTo>
                    <a:lnTo>
                      <a:pt x="0" y="79"/>
                    </a:lnTo>
                    <a:lnTo>
                      <a:pt x="36" y="21"/>
                    </a:lnTo>
                    <a:cubicBezTo>
                      <a:pt x="54" y="24"/>
                      <a:pt x="72" y="15"/>
                      <a:pt x="121" y="20"/>
                    </a:cubicBezTo>
                    <a:cubicBezTo>
                      <a:pt x="161" y="25"/>
                      <a:pt x="155" y="12"/>
                      <a:pt x="182" y="4"/>
                    </a:cubicBezTo>
                    <a:cubicBezTo>
                      <a:pt x="190" y="2"/>
                      <a:pt x="203" y="1"/>
                      <a:pt x="215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6" name="Freeform 234">
                <a:extLst>
                  <a:ext uri="{FF2B5EF4-FFF2-40B4-BE49-F238E27FC236}">
                    <a16:creationId xmlns:a16="http://schemas.microsoft.com/office/drawing/2014/main" xmlns="" id="{FD663F47-C53C-4967-AAB1-E8FEB4D30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273"/>
                <a:ext cx="35" cy="42"/>
              </a:xfrm>
              <a:custGeom>
                <a:avLst/>
                <a:gdLst>
                  <a:gd name="T0" fmla="*/ 85 w 85"/>
                  <a:gd name="T1" fmla="*/ 36 h 94"/>
                  <a:gd name="T2" fmla="*/ 85 w 85"/>
                  <a:gd name="T3" fmla="*/ 36 h 94"/>
                  <a:gd name="T4" fmla="*/ 49 w 85"/>
                  <a:gd name="T5" fmla="*/ 94 h 94"/>
                  <a:gd name="T6" fmla="*/ 0 w 85"/>
                  <a:gd name="T7" fmla="*/ 16 h 94"/>
                  <a:gd name="T8" fmla="*/ 14 w 85"/>
                  <a:gd name="T9" fmla="*/ 0 h 94"/>
                  <a:gd name="T10" fmla="*/ 60 w 85"/>
                  <a:gd name="T11" fmla="*/ 23 h 94"/>
                  <a:gd name="T12" fmla="*/ 85 w 85"/>
                  <a:gd name="T13" fmla="*/ 3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94">
                    <a:moveTo>
                      <a:pt x="85" y="36"/>
                    </a:moveTo>
                    <a:lnTo>
                      <a:pt x="85" y="36"/>
                    </a:lnTo>
                    <a:lnTo>
                      <a:pt x="49" y="94"/>
                    </a:lnTo>
                    <a:lnTo>
                      <a:pt x="0" y="16"/>
                    </a:lnTo>
                    <a:cubicBezTo>
                      <a:pt x="5" y="11"/>
                      <a:pt x="10" y="5"/>
                      <a:pt x="14" y="0"/>
                    </a:cubicBezTo>
                    <a:cubicBezTo>
                      <a:pt x="31" y="0"/>
                      <a:pt x="47" y="12"/>
                      <a:pt x="60" y="23"/>
                    </a:cubicBezTo>
                    <a:cubicBezTo>
                      <a:pt x="70" y="31"/>
                      <a:pt x="77" y="35"/>
                      <a:pt x="85" y="36"/>
                    </a:cubicBezTo>
                    <a:close/>
                  </a:path>
                </a:pathLst>
              </a:custGeom>
              <a:solidFill>
                <a:srgbClr val="F6FAF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7" name="Freeform 235">
                <a:extLst>
                  <a:ext uri="{FF2B5EF4-FFF2-40B4-BE49-F238E27FC236}">
                    <a16:creationId xmlns:a16="http://schemas.microsoft.com/office/drawing/2014/main" xmlns="" id="{0D5FA22A-D93C-4C20-8CFB-FC727F0FC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292"/>
                <a:ext cx="28" cy="23"/>
              </a:xfrm>
              <a:custGeom>
                <a:avLst/>
                <a:gdLst>
                  <a:gd name="T0" fmla="*/ 60 w 69"/>
                  <a:gd name="T1" fmla="*/ 52 h 52"/>
                  <a:gd name="T2" fmla="*/ 60 w 69"/>
                  <a:gd name="T3" fmla="*/ 52 h 52"/>
                  <a:gd name="T4" fmla="*/ 0 w 69"/>
                  <a:gd name="T5" fmla="*/ 52 h 52"/>
                  <a:gd name="T6" fmla="*/ 32 w 69"/>
                  <a:gd name="T7" fmla="*/ 0 h 52"/>
                  <a:gd name="T8" fmla="*/ 45 w 69"/>
                  <a:gd name="T9" fmla="*/ 8 h 52"/>
                  <a:gd name="T10" fmla="*/ 45 w 69"/>
                  <a:gd name="T11" fmla="*/ 24 h 52"/>
                  <a:gd name="T12" fmla="*/ 49 w 69"/>
                  <a:gd name="T13" fmla="*/ 40 h 52"/>
                  <a:gd name="T14" fmla="*/ 69 w 69"/>
                  <a:gd name="T15" fmla="*/ 36 h 52"/>
                  <a:gd name="T16" fmla="*/ 59 w 69"/>
                  <a:gd name="T17" fmla="*/ 43 h 52"/>
                  <a:gd name="T18" fmla="*/ 60 w 69"/>
                  <a:gd name="T1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52">
                    <a:moveTo>
                      <a:pt x="60" y="52"/>
                    </a:moveTo>
                    <a:lnTo>
                      <a:pt x="60" y="52"/>
                    </a:lnTo>
                    <a:lnTo>
                      <a:pt x="0" y="52"/>
                    </a:lnTo>
                    <a:lnTo>
                      <a:pt x="32" y="0"/>
                    </a:lnTo>
                    <a:lnTo>
                      <a:pt x="45" y="8"/>
                    </a:lnTo>
                    <a:lnTo>
                      <a:pt x="45" y="24"/>
                    </a:lnTo>
                    <a:lnTo>
                      <a:pt x="49" y="40"/>
                    </a:lnTo>
                    <a:cubicBezTo>
                      <a:pt x="66" y="39"/>
                      <a:pt x="60" y="36"/>
                      <a:pt x="69" y="36"/>
                    </a:cubicBezTo>
                    <a:cubicBezTo>
                      <a:pt x="66" y="38"/>
                      <a:pt x="62" y="41"/>
                      <a:pt x="59" y="43"/>
                    </a:cubicBezTo>
                    <a:cubicBezTo>
                      <a:pt x="59" y="46"/>
                      <a:pt x="60" y="49"/>
                      <a:pt x="60" y="52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8" name="Freeform 236">
                <a:extLst>
                  <a:ext uri="{FF2B5EF4-FFF2-40B4-BE49-F238E27FC236}">
                    <a16:creationId xmlns:a16="http://schemas.microsoft.com/office/drawing/2014/main" xmlns="" id="{ED062DE2-9A3B-47BE-8BC6-C5AD485A6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2411"/>
                <a:ext cx="102" cy="96"/>
              </a:xfrm>
              <a:custGeom>
                <a:avLst/>
                <a:gdLst>
                  <a:gd name="T0" fmla="*/ 117 w 249"/>
                  <a:gd name="T1" fmla="*/ 0 h 213"/>
                  <a:gd name="T2" fmla="*/ 117 w 249"/>
                  <a:gd name="T3" fmla="*/ 0 h 213"/>
                  <a:gd name="T4" fmla="*/ 249 w 249"/>
                  <a:gd name="T5" fmla="*/ 213 h 213"/>
                  <a:gd name="T6" fmla="*/ 14 w 249"/>
                  <a:gd name="T7" fmla="*/ 213 h 213"/>
                  <a:gd name="T8" fmla="*/ 4 w 249"/>
                  <a:gd name="T9" fmla="*/ 190 h 213"/>
                  <a:gd name="T10" fmla="*/ 0 w 249"/>
                  <a:gd name="T11" fmla="*/ 188 h 213"/>
                  <a:gd name="T12" fmla="*/ 117 w 249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9" h="213">
                    <a:moveTo>
                      <a:pt x="117" y="0"/>
                    </a:moveTo>
                    <a:lnTo>
                      <a:pt x="117" y="0"/>
                    </a:lnTo>
                    <a:lnTo>
                      <a:pt x="249" y="213"/>
                    </a:lnTo>
                    <a:lnTo>
                      <a:pt x="14" y="213"/>
                    </a:lnTo>
                    <a:cubicBezTo>
                      <a:pt x="12" y="202"/>
                      <a:pt x="9" y="193"/>
                      <a:pt x="4" y="190"/>
                    </a:cubicBezTo>
                    <a:lnTo>
                      <a:pt x="0" y="188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59" name="Freeform 237">
                <a:extLst>
                  <a:ext uri="{FF2B5EF4-FFF2-40B4-BE49-F238E27FC236}">
                    <a16:creationId xmlns:a16="http://schemas.microsoft.com/office/drawing/2014/main" xmlns="" id="{7606664B-E032-4438-AC73-6A33BE68D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2" y="2411"/>
                <a:ext cx="61" cy="84"/>
              </a:xfrm>
              <a:custGeom>
                <a:avLst/>
                <a:gdLst>
                  <a:gd name="T0" fmla="*/ 147 w 147"/>
                  <a:gd name="T1" fmla="*/ 0 h 188"/>
                  <a:gd name="T2" fmla="*/ 147 w 147"/>
                  <a:gd name="T3" fmla="*/ 0 h 188"/>
                  <a:gd name="T4" fmla="*/ 30 w 147"/>
                  <a:gd name="T5" fmla="*/ 188 h 188"/>
                  <a:gd name="T6" fmla="*/ 19 w 147"/>
                  <a:gd name="T7" fmla="*/ 184 h 188"/>
                  <a:gd name="T8" fmla="*/ 0 w 147"/>
                  <a:gd name="T9" fmla="*/ 119 h 188"/>
                  <a:gd name="T10" fmla="*/ 22 w 147"/>
                  <a:gd name="T11" fmla="*/ 105 h 188"/>
                  <a:gd name="T12" fmla="*/ 8 w 147"/>
                  <a:gd name="T13" fmla="*/ 63 h 188"/>
                  <a:gd name="T14" fmla="*/ 10 w 147"/>
                  <a:gd name="T15" fmla="*/ 35 h 188"/>
                  <a:gd name="T16" fmla="*/ 0 w 147"/>
                  <a:gd name="T17" fmla="*/ 0 h 188"/>
                  <a:gd name="T18" fmla="*/ 14 w 147"/>
                  <a:gd name="T19" fmla="*/ 0 h 188"/>
                  <a:gd name="T20" fmla="*/ 147 w 147"/>
                  <a:gd name="T21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7" h="188">
                    <a:moveTo>
                      <a:pt x="147" y="0"/>
                    </a:moveTo>
                    <a:lnTo>
                      <a:pt x="147" y="0"/>
                    </a:lnTo>
                    <a:lnTo>
                      <a:pt x="30" y="188"/>
                    </a:lnTo>
                    <a:lnTo>
                      <a:pt x="19" y="184"/>
                    </a:lnTo>
                    <a:cubicBezTo>
                      <a:pt x="3" y="130"/>
                      <a:pt x="27" y="154"/>
                      <a:pt x="0" y="119"/>
                    </a:cubicBezTo>
                    <a:lnTo>
                      <a:pt x="22" y="105"/>
                    </a:lnTo>
                    <a:cubicBezTo>
                      <a:pt x="24" y="66"/>
                      <a:pt x="14" y="82"/>
                      <a:pt x="8" y="63"/>
                    </a:cubicBezTo>
                    <a:cubicBezTo>
                      <a:pt x="6" y="57"/>
                      <a:pt x="10" y="35"/>
                      <a:pt x="10" y="35"/>
                    </a:cubicBezTo>
                    <a:cubicBezTo>
                      <a:pt x="10" y="27"/>
                      <a:pt x="1" y="23"/>
                      <a:pt x="0" y="0"/>
                    </a:cubicBezTo>
                    <a:lnTo>
                      <a:pt x="14" y="0"/>
                    </a:lnTo>
                    <a:lnTo>
                      <a:pt x="147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0" name="Freeform 238">
                <a:extLst>
                  <a:ext uri="{FF2B5EF4-FFF2-40B4-BE49-F238E27FC236}">
                    <a16:creationId xmlns:a16="http://schemas.microsoft.com/office/drawing/2014/main" xmlns="" id="{3AB029FE-0A57-4DED-A9CE-778D2B9D1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1" y="2376"/>
                <a:ext cx="97" cy="71"/>
              </a:xfrm>
              <a:custGeom>
                <a:avLst/>
                <a:gdLst>
                  <a:gd name="T0" fmla="*/ 220 w 236"/>
                  <a:gd name="T1" fmla="*/ 0 h 158"/>
                  <a:gd name="T2" fmla="*/ 236 w 236"/>
                  <a:gd name="T3" fmla="*/ 26 h 158"/>
                  <a:gd name="T4" fmla="*/ 15 w 236"/>
                  <a:gd name="T5" fmla="*/ 158 h 158"/>
                  <a:gd name="T6" fmla="*/ 0 w 236"/>
                  <a:gd name="T7" fmla="*/ 132 h 158"/>
                  <a:gd name="T8" fmla="*/ 0 w 236"/>
                  <a:gd name="T9" fmla="*/ 132 h 158"/>
                  <a:gd name="T10" fmla="*/ 220 w 236"/>
                  <a:gd name="T1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158">
                    <a:moveTo>
                      <a:pt x="220" y="0"/>
                    </a:moveTo>
                    <a:lnTo>
                      <a:pt x="236" y="26"/>
                    </a:lnTo>
                    <a:lnTo>
                      <a:pt x="15" y="158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1" name="Freeform 239">
                <a:extLst>
                  <a:ext uri="{FF2B5EF4-FFF2-40B4-BE49-F238E27FC236}">
                    <a16:creationId xmlns:a16="http://schemas.microsoft.com/office/drawing/2014/main" xmlns="" id="{46B2E139-2A91-41D3-8E86-7B0D10026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" y="2374"/>
                <a:ext cx="122" cy="87"/>
              </a:xfrm>
              <a:custGeom>
                <a:avLst/>
                <a:gdLst>
                  <a:gd name="T0" fmla="*/ 280 w 296"/>
                  <a:gd name="T1" fmla="*/ 0 h 195"/>
                  <a:gd name="T2" fmla="*/ 296 w 296"/>
                  <a:gd name="T3" fmla="*/ 26 h 195"/>
                  <a:gd name="T4" fmla="*/ 16 w 296"/>
                  <a:gd name="T5" fmla="*/ 195 h 195"/>
                  <a:gd name="T6" fmla="*/ 0 w 296"/>
                  <a:gd name="T7" fmla="*/ 169 h 195"/>
                  <a:gd name="T8" fmla="*/ 0 w 296"/>
                  <a:gd name="T9" fmla="*/ 169 h 195"/>
                  <a:gd name="T10" fmla="*/ 280 w 296"/>
                  <a:gd name="T11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6" h="195">
                    <a:moveTo>
                      <a:pt x="280" y="0"/>
                    </a:moveTo>
                    <a:lnTo>
                      <a:pt x="296" y="26"/>
                    </a:lnTo>
                    <a:lnTo>
                      <a:pt x="16" y="195"/>
                    </a:lnTo>
                    <a:lnTo>
                      <a:pt x="0" y="169"/>
                    </a:lnTo>
                    <a:lnTo>
                      <a:pt x="0" y="169"/>
                    </a:lnTo>
                    <a:lnTo>
                      <a:pt x="280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2" name="Freeform 240">
                <a:extLst>
                  <a:ext uri="{FF2B5EF4-FFF2-40B4-BE49-F238E27FC236}">
                    <a16:creationId xmlns:a16="http://schemas.microsoft.com/office/drawing/2014/main" xmlns="" id="{4A82E554-A55D-4E18-883B-D43E1A23E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411"/>
                <a:ext cx="109" cy="96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3" name="Freeform 241">
                <a:extLst>
                  <a:ext uri="{FF2B5EF4-FFF2-40B4-BE49-F238E27FC236}">
                    <a16:creationId xmlns:a16="http://schemas.microsoft.com/office/drawing/2014/main" xmlns="" id="{3D5D40F9-89A1-4CA9-A3B2-B75457633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2411"/>
                <a:ext cx="108" cy="96"/>
              </a:xfrm>
              <a:custGeom>
                <a:avLst/>
                <a:gdLst>
                  <a:gd name="T0" fmla="*/ 264 w 264"/>
                  <a:gd name="T1" fmla="*/ 0 h 213"/>
                  <a:gd name="T2" fmla="*/ 264 w 264"/>
                  <a:gd name="T3" fmla="*/ 0 h 213"/>
                  <a:gd name="T4" fmla="*/ 132 w 264"/>
                  <a:gd name="T5" fmla="*/ 213 h 213"/>
                  <a:gd name="T6" fmla="*/ 0 w 264"/>
                  <a:gd name="T7" fmla="*/ 0 h 213"/>
                  <a:gd name="T8" fmla="*/ 132 w 264"/>
                  <a:gd name="T9" fmla="*/ 0 h 213"/>
                  <a:gd name="T10" fmla="*/ 264 w 264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4" h="213">
                    <a:moveTo>
                      <a:pt x="264" y="0"/>
                    </a:moveTo>
                    <a:lnTo>
                      <a:pt x="264" y="0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64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4" name="Freeform 242">
                <a:extLst>
                  <a:ext uri="{FF2B5EF4-FFF2-40B4-BE49-F238E27FC236}">
                    <a16:creationId xmlns:a16="http://schemas.microsoft.com/office/drawing/2014/main" xmlns="" id="{5F17DE55-2952-4586-8178-8314F7AED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2315"/>
                <a:ext cx="108" cy="96"/>
              </a:xfrm>
              <a:custGeom>
                <a:avLst/>
                <a:gdLst>
                  <a:gd name="T0" fmla="*/ 264 w 264"/>
                  <a:gd name="T1" fmla="*/ 214 h 214"/>
                  <a:gd name="T2" fmla="*/ 264 w 264"/>
                  <a:gd name="T3" fmla="*/ 214 h 214"/>
                  <a:gd name="T4" fmla="*/ 132 w 264"/>
                  <a:gd name="T5" fmla="*/ 214 h 214"/>
                  <a:gd name="T6" fmla="*/ 0 w 264"/>
                  <a:gd name="T7" fmla="*/ 214 h 214"/>
                  <a:gd name="T8" fmla="*/ 132 w 264"/>
                  <a:gd name="T9" fmla="*/ 0 h 214"/>
                  <a:gd name="T10" fmla="*/ 264 w 264"/>
                  <a:gd name="T1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4" h="214">
                    <a:moveTo>
                      <a:pt x="264" y="214"/>
                    </a:moveTo>
                    <a:lnTo>
                      <a:pt x="264" y="214"/>
                    </a:lnTo>
                    <a:lnTo>
                      <a:pt x="132" y="214"/>
                    </a:lnTo>
                    <a:lnTo>
                      <a:pt x="0" y="214"/>
                    </a:lnTo>
                    <a:lnTo>
                      <a:pt x="132" y="0"/>
                    </a:lnTo>
                    <a:lnTo>
                      <a:pt x="264" y="214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5" name="Freeform 243">
                <a:extLst>
                  <a:ext uri="{FF2B5EF4-FFF2-40B4-BE49-F238E27FC236}">
                    <a16:creationId xmlns:a16="http://schemas.microsoft.com/office/drawing/2014/main" xmlns="" id="{E36C0702-A84A-4A00-A22D-D263878A2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315"/>
                <a:ext cx="109" cy="96"/>
              </a:xfrm>
              <a:custGeom>
                <a:avLst/>
                <a:gdLst>
                  <a:gd name="T0" fmla="*/ 132 w 265"/>
                  <a:gd name="T1" fmla="*/ 214 h 214"/>
                  <a:gd name="T2" fmla="*/ 132 w 265"/>
                  <a:gd name="T3" fmla="*/ 214 h 214"/>
                  <a:gd name="T4" fmla="*/ 0 w 265"/>
                  <a:gd name="T5" fmla="*/ 0 h 214"/>
                  <a:gd name="T6" fmla="*/ 265 w 265"/>
                  <a:gd name="T7" fmla="*/ 0 h 214"/>
                  <a:gd name="T8" fmla="*/ 132 w 265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4">
                    <a:moveTo>
                      <a:pt x="132" y="214"/>
                    </a:moveTo>
                    <a:lnTo>
                      <a:pt x="132" y="214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4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6" name="Freeform 244">
                <a:extLst>
                  <a:ext uri="{FF2B5EF4-FFF2-40B4-BE49-F238E27FC236}">
                    <a16:creationId xmlns:a16="http://schemas.microsoft.com/office/drawing/2014/main" xmlns="" id="{EE3A1033-E6AC-430D-9528-6C10B4B24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8" y="2469"/>
                <a:ext cx="126" cy="90"/>
              </a:xfrm>
              <a:custGeom>
                <a:avLst/>
                <a:gdLst>
                  <a:gd name="T0" fmla="*/ 289 w 305"/>
                  <a:gd name="T1" fmla="*/ 0 h 200"/>
                  <a:gd name="T2" fmla="*/ 305 w 305"/>
                  <a:gd name="T3" fmla="*/ 26 h 200"/>
                  <a:gd name="T4" fmla="*/ 16 w 305"/>
                  <a:gd name="T5" fmla="*/ 200 h 200"/>
                  <a:gd name="T6" fmla="*/ 0 w 305"/>
                  <a:gd name="T7" fmla="*/ 174 h 200"/>
                  <a:gd name="T8" fmla="*/ 0 w 305"/>
                  <a:gd name="T9" fmla="*/ 174 h 200"/>
                  <a:gd name="T10" fmla="*/ 289 w 305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200">
                    <a:moveTo>
                      <a:pt x="289" y="0"/>
                    </a:moveTo>
                    <a:lnTo>
                      <a:pt x="305" y="26"/>
                    </a:lnTo>
                    <a:lnTo>
                      <a:pt x="16" y="200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7" name="Freeform 245">
                <a:extLst>
                  <a:ext uri="{FF2B5EF4-FFF2-40B4-BE49-F238E27FC236}">
                    <a16:creationId xmlns:a16="http://schemas.microsoft.com/office/drawing/2014/main" xmlns="" id="{E7DF4896-5D21-45F2-AF1F-64B1AD93A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2411"/>
                <a:ext cx="109" cy="96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3 w 265"/>
                  <a:gd name="T5" fmla="*/ 213 h 213"/>
                  <a:gd name="T6" fmla="*/ 0 w 265"/>
                  <a:gd name="T7" fmla="*/ 0 h 213"/>
                  <a:gd name="T8" fmla="*/ 133 w 265"/>
                  <a:gd name="T9" fmla="*/ 0 h 213"/>
                  <a:gd name="T10" fmla="*/ 265 w 265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8" name="Freeform 246">
                <a:extLst>
                  <a:ext uri="{FF2B5EF4-FFF2-40B4-BE49-F238E27FC236}">
                    <a16:creationId xmlns:a16="http://schemas.microsoft.com/office/drawing/2014/main" xmlns="" id="{40675B78-48BF-4007-A473-3A3D81622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" y="2374"/>
                <a:ext cx="125" cy="90"/>
              </a:xfrm>
              <a:custGeom>
                <a:avLst/>
                <a:gdLst>
                  <a:gd name="T0" fmla="*/ 289 w 304"/>
                  <a:gd name="T1" fmla="*/ 0 h 200"/>
                  <a:gd name="T2" fmla="*/ 304 w 304"/>
                  <a:gd name="T3" fmla="*/ 26 h 200"/>
                  <a:gd name="T4" fmla="*/ 16 w 304"/>
                  <a:gd name="T5" fmla="*/ 200 h 200"/>
                  <a:gd name="T6" fmla="*/ 0 w 304"/>
                  <a:gd name="T7" fmla="*/ 173 h 200"/>
                  <a:gd name="T8" fmla="*/ 0 w 304"/>
                  <a:gd name="T9" fmla="*/ 173 h 200"/>
                  <a:gd name="T10" fmla="*/ 289 w 304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4" h="200">
                    <a:moveTo>
                      <a:pt x="289" y="0"/>
                    </a:moveTo>
                    <a:lnTo>
                      <a:pt x="304" y="26"/>
                    </a:lnTo>
                    <a:lnTo>
                      <a:pt x="16" y="200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69" name="Freeform 247">
                <a:extLst>
                  <a:ext uri="{FF2B5EF4-FFF2-40B4-BE49-F238E27FC236}">
                    <a16:creationId xmlns:a16="http://schemas.microsoft.com/office/drawing/2014/main" xmlns="" id="{130E30BD-2B3E-44BF-AB6A-81C0617F4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315"/>
                <a:ext cx="109" cy="96"/>
              </a:xfrm>
              <a:custGeom>
                <a:avLst/>
                <a:gdLst>
                  <a:gd name="T0" fmla="*/ 132 w 265"/>
                  <a:gd name="T1" fmla="*/ 214 h 214"/>
                  <a:gd name="T2" fmla="*/ 132 w 265"/>
                  <a:gd name="T3" fmla="*/ 214 h 214"/>
                  <a:gd name="T4" fmla="*/ 0 w 265"/>
                  <a:gd name="T5" fmla="*/ 0 h 214"/>
                  <a:gd name="T6" fmla="*/ 265 w 265"/>
                  <a:gd name="T7" fmla="*/ 0 h 214"/>
                  <a:gd name="T8" fmla="*/ 132 w 265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4">
                    <a:moveTo>
                      <a:pt x="132" y="214"/>
                    </a:moveTo>
                    <a:lnTo>
                      <a:pt x="132" y="214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4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0" name="Freeform 248">
                <a:extLst>
                  <a:ext uri="{FF2B5EF4-FFF2-40B4-BE49-F238E27FC236}">
                    <a16:creationId xmlns:a16="http://schemas.microsoft.com/office/drawing/2014/main" xmlns="" id="{BA4AD357-DF97-44B3-89EE-CACE7CEB6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442"/>
                <a:ext cx="41" cy="65"/>
              </a:xfrm>
              <a:custGeom>
                <a:avLst/>
                <a:gdLst>
                  <a:gd name="T0" fmla="*/ 99 w 99"/>
                  <a:gd name="T1" fmla="*/ 143 h 143"/>
                  <a:gd name="T2" fmla="*/ 99 w 99"/>
                  <a:gd name="T3" fmla="*/ 143 h 143"/>
                  <a:gd name="T4" fmla="*/ 0 w 99"/>
                  <a:gd name="T5" fmla="*/ 143 h 143"/>
                  <a:gd name="T6" fmla="*/ 88 w 99"/>
                  <a:gd name="T7" fmla="*/ 0 h 143"/>
                  <a:gd name="T8" fmla="*/ 97 w 99"/>
                  <a:gd name="T9" fmla="*/ 9 h 143"/>
                  <a:gd name="T10" fmla="*/ 92 w 99"/>
                  <a:gd name="T11" fmla="*/ 113 h 143"/>
                  <a:gd name="T12" fmla="*/ 99 w 99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143">
                    <a:moveTo>
                      <a:pt x="99" y="143"/>
                    </a:moveTo>
                    <a:lnTo>
                      <a:pt x="99" y="143"/>
                    </a:lnTo>
                    <a:lnTo>
                      <a:pt x="0" y="143"/>
                    </a:lnTo>
                    <a:lnTo>
                      <a:pt x="88" y="0"/>
                    </a:lnTo>
                    <a:cubicBezTo>
                      <a:pt x="91" y="3"/>
                      <a:pt x="94" y="6"/>
                      <a:pt x="97" y="9"/>
                    </a:cubicBezTo>
                    <a:cubicBezTo>
                      <a:pt x="92" y="43"/>
                      <a:pt x="89" y="79"/>
                      <a:pt x="92" y="113"/>
                    </a:cubicBezTo>
                    <a:cubicBezTo>
                      <a:pt x="93" y="125"/>
                      <a:pt x="95" y="134"/>
                      <a:pt x="99" y="143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1" name="Freeform 249">
                <a:extLst>
                  <a:ext uri="{FF2B5EF4-FFF2-40B4-BE49-F238E27FC236}">
                    <a16:creationId xmlns:a16="http://schemas.microsoft.com/office/drawing/2014/main" xmlns="" id="{5882F580-18B9-417D-862D-1E5FD17F6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315"/>
                <a:ext cx="45" cy="79"/>
              </a:xfrm>
              <a:custGeom>
                <a:avLst/>
                <a:gdLst>
                  <a:gd name="T0" fmla="*/ 108 w 110"/>
                  <a:gd name="T1" fmla="*/ 175 h 175"/>
                  <a:gd name="T2" fmla="*/ 108 w 110"/>
                  <a:gd name="T3" fmla="*/ 175 h 175"/>
                  <a:gd name="T4" fmla="*/ 0 w 110"/>
                  <a:gd name="T5" fmla="*/ 0 h 175"/>
                  <a:gd name="T6" fmla="*/ 60 w 110"/>
                  <a:gd name="T7" fmla="*/ 0 h 175"/>
                  <a:gd name="T8" fmla="*/ 83 w 110"/>
                  <a:gd name="T9" fmla="*/ 75 h 175"/>
                  <a:gd name="T10" fmla="*/ 108 w 110"/>
                  <a:gd name="T11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175">
                    <a:moveTo>
                      <a:pt x="108" y="175"/>
                    </a:moveTo>
                    <a:lnTo>
                      <a:pt x="108" y="175"/>
                    </a:lnTo>
                    <a:lnTo>
                      <a:pt x="0" y="0"/>
                    </a:lnTo>
                    <a:lnTo>
                      <a:pt x="60" y="0"/>
                    </a:lnTo>
                    <a:cubicBezTo>
                      <a:pt x="65" y="27"/>
                      <a:pt x="74" y="49"/>
                      <a:pt x="83" y="75"/>
                    </a:cubicBezTo>
                    <a:cubicBezTo>
                      <a:pt x="96" y="115"/>
                      <a:pt x="110" y="138"/>
                      <a:pt x="108" y="175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2" name="Freeform 250">
                <a:extLst>
                  <a:ext uri="{FF2B5EF4-FFF2-40B4-BE49-F238E27FC236}">
                    <a16:creationId xmlns:a16="http://schemas.microsoft.com/office/drawing/2014/main" xmlns="" id="{243D3C0B-951E-4805-84CB-5AEB77647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1" y="2529"/>
                <a:ext cx="6" cy="10"/>
              </a:xfrm>
              <a:custGeom>
                <a:avLst/>
                <a:gdLst>
                  <a:gd name="T0" fmla="*/ 0 w 15"/>
                  <a:gd name="T1" fmla="*/ 0 h 23"/>
                  <a:gd name="T2" fmla="*/ 0 w 15"/>
                  <a:gd name="T3" fmla="*/ 0 h 23"/>
                  <a:gd name="T4" fmla="*/ 15 w 15"/>
                  <a:gd name="T5" fmla="*/ 23 h 23"/>
                  <a:gd name="T6" fmla="*/ 0 w 15"/>
                  <a:gd name="T7" fmla="*/ 19 h 23"/>
                  <a:gd name="T8" fmla="*/ 0 w 15"/>
                  <a:gd name="T9" fmla="*/ 4 h 23"/>
                  <a:gd name="T10" fmla="*/ 0 w 15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0" y="0"/>
                    </a:lnTo>
                    <a:lnTo>
                      <a:pt x="15" y="23"/>
                    </a:lnTo>
                    <a:lnTo>
                      <a:pt x="0" y="19"/>
                    </a:lnTo>
                    <a:cubicBezTo>
                      <a:pt x="0" y="15"/>
                      <a:pt x="0" y="10"/>
                      <a:pt x="0" y="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3" name="Freeform 251">
                <a:extLst>
                  <a:ext uri="{FF2B5EF4-FFF2-40B4-BE49-F238E27FC236}">
                    <a16:creationId xmlns:a16="http://schemas.microsoft.com/office/drawing/2014/main" xmlns="" id="{8E6F1A15-B11F-43D1-87BD-9EBCA81FD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2507"/>
                <a:ext cx="97" cy="70"/>
              </a:xfrm>
              <a:custGeom>
                <a:avLst/>
                <a:gdLst>
                  <a:gd name="T0" fmla="*/ 16 w 235"/>
                  <a:gd name="T1" fmla="*/ 73 h 157"/>
                  <a:gd name="T2" fmla="*/ 16 w 235"/>
                  <a:gd name="T3" fmla="*/ 73 h 157"/>
                  <a:gd name="T4" fmla="*/ 1 w 235"/>
                  <a:gd name="T5" fmla="*/ 50 h 157"/>
                  <a:gd name="T6" fmla="*/ 0 w 235"/>
                  <a:gd name="T7" fmla="*/ 0 h 157"/>
                  <a:gd name="T8" fmla="*/ 235 w 235"/>
                  <a:gd name="T9" fmla="*/ 0 h 157"/>
                  <a:gd name="T10" fmla="*/ 137 w 235"/>
                  <a:gd name="T11" fmla="*/ 157 h 157"/>
                  <a:gd name="T12" fmla="*/ 140 w 235"/>
                  <a:gd name="T13" fmla="*/ 131 h 157"/>
                  <a:gd name="T14" fmla="*/ 101 w 235"/>
                  <a:gd name="T15" fmla="*/ 119 h 157"/>
                  <a:gd name="T16" fmla="*/ 43 w 235"/>
                  <a:gd name="T17" fmla="*/ 81 h 157"/>
                  <a:gd name="T18" fmla="*/ 16 w 235"/>
                  <a:gd name="T19" fmla="*/ 73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5" h="157">
                    <a:moveTo>
                      <a:pt x="16" y="73"/>
                    </a:moveTo>
                    <a:lnTo>
                      <a:pt x="16" y="73"/>
                    </a:lnTo>
                    <a:lnTo>
                      <a:pt x="1" y="50"/>
                    </a:lnTo>
                    <a:cubicBezTo>
                      <a:pt x="1" y="34"/>
                      <a:pt x="2" y="15"/>
                      <a:pt x="0" y="0"/>
                    </a:cubicBezTo>
                    <a:lnTo>
                      <a:pt x="235" y="0"/>
                    </a:lnTo>
                    <a:lnTo>
                      <a:pt x="137" y="157"/>
                    </a:lnTo>
                    <a:cubicBezTo>
                      <a:pt x="138" y="151"/>
                      <a:pt x="139" y="143"/>
                      <a:pt x="140" y="131"/>
                    </a:cubicBezTo>
                    <a:cubicBezTo>
                      <a:pt x="115" y="110"/>
                      <a:pt x="128" y="123"/>
                      <a:pt x="101" y="119"/>
                    </a:cubicBezTo>
                    <a:cubicBezTo>
                      <a:pt x="56" y="113"/>
                      <a:pt x="74" y="95"/>
                      <a:pt x="43" y="81"/>
                    </a:cubicBezTo>
                    <a:lnTo>
                      <a:pt x="16" y="73"/>
                    </a:ln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4" name="Freeform 252">
                <a:extLst>
                  <a:ext uri="{FF2B5EF4-FFF2-40B4-BE49-F238E27FC236}">
                    <a16:creationId xmlns:a16="http://schemas.microsoft.com/office/drawing/2014/main" xmlns="" id="{13E4B68E-EBFB-4701-BF50-D4E983F29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7" y="2507"/>
                <a:ext cx="94" cy="95"/>
              </a:xfrm>
              <a:custGeom>
                <a:avLst/>
                <a:gdLst>
                  <a:gd name="T0" fmla="*/ 230 w 230"/>
                  <a:gd name="T1" fmla="*/ 213 h 213"/>
                  <a:gd name="T2" fmla="*/ 230 w 230"/>
                  <a:gd name="T3" fmla="*/ 213 h 213"/>
                  <a:gd name="T4" fmla="*/ 142 w 230"/>
                  <a:gd name="T5" fmla="*/ 213 h 213"/>
                  <a:gd name="T6" fmla="*/ 133 w 230"/>
                  <a:gd name="T7" fmla="*/ 180 h 213"/>
                  <a:gd name="T8" fmla="*/ 93 w 230"/>
                  <a:gd name="T9" fmla="*/ 183 h 213"/>
                  <a:gd name="T10" fmla="*/ 52 w 230"/>
                  <a:gd name="T11" fmla="*/ 147 h 213"/>
                  <a:gd name="T12" fmla="*/ 43 w 230"/>
                  <a:gd name="T13" fmla="*/ 164 h 213"/>
                  <a:gd name="T14" fmla="*/ 53 w 230"/>
                  <a:gd name="T15" fmla="*/ 194 h 213"/>
                  <a:gd name="T16" fmla="*/ 33 w 230"/>
                  <a:gd name="T17" fmla="*/ 200 h 213"/>
                  <a:gd name="T18" fmla="*/ 1 w 230"/>
                  <a:gd name="T19" fmla="*/ 157 h 213"/>
                  <a:gd name="T20" fmla="*/ 98 w 230"/>
                  <a:gd name="T21" fmla="*/ 0 h 213"/>
                  <a:gd name="T22" fmla="*/ 230 w 230"/>
                  <a:gd name="T2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0" h="213">
                    <a:moveTo>
                      <a:pt x="230" y="213"/>
                    </a:moveTo>
                    <a:lnTo>
                      <a:pt x="230" y="213"/>
                    </a:lnTo>
                    <a:lnTo>
                      <a:pt x="142" y="213"/>
                    </a:lnTo>
                    <a:cubicBezTo>
                      <a:pt x="134" y="195"/>
                      <a:pt x="134" y="200"/>
                      <a:pt x="133" y="180"/>
                    </a:cubicBezTo>
                    <a:cubicBezTo>
                      <a:pt x="114" y="175"/>
                      <a:pt x="121" y="180"/>
                      <a:pt x="93" y="183"/>
                    </a:cubicBezTo>
                    <a:cubicBezTo>
                      <a:pt x="81" y="155"/>
                      <a:pt x="76" y="181"/>
                      <a:pt x="52" y="147"/>
                    </a:cubicBezTo>
                    <a:lnTo>
                      <a:pt x="43" y="164"/>
                    </a:lnTo>
                    <a:cubicBezTo>
                      <a:pt x="53" y="178"/>
                      <a:pt x="50" y="173"/>
                      <a:pt x="53" y="194"/>
                    </a:cubicBezTo>
                    <a:lnTo>
                      <a:pt x="33" y="200"/>
                    </a:lnTo>
                    <a:cubicBezTo>
                      <a:pt x="4" y="177"/>
                      <a:pt x="0" y="172"/>
                      <a:pt x="1" y="157"/>
                    </a:cubicBezTo>
                    <a:lnTo>
                      <a:pt x="98" y="0"/>
                    </a:lnTo>
                    <a:lnTo>
                      <a:pt x="230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5" name="Freeform 253">
                <a:extLst>
                  <a:ext uri="{FF2B5EF4-FFF2-40B4-BE49-F238E27FC236}">
                    <a16:creationId xmlns:a16="http://schemas.microsoft.com/office/drawing/2014/main" xmlns="" id="{9E4AAB0C-1E74-418C-9AFB-D07FF7448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0" y="2565"/>
                <a:ext cx="125" cy="90"/>
              </a:xfrm>
              <a:custGeom>
                <a:avLst/>
                <a:gdLst>
                  <a:gd name="T0" fmla="*/ 288 w 304"/>
                  <a:gd name="T1" fmla="*/ 0 h 200"/>
                  <a:gd name="T2" fmla="*/ 304 w 304"/>
                  <a:gd name="T3" fmla="*/ 26 h 200"/>
                  <a:gd name="T4" fmla="*/ 15 w 304"/>
                  <a:gd name="T5" fmla="*/ 200 h 200"/>
                  <a:gd name="T6" fmla="*/ 0 w 304"/>
                  <a:gd name="T7" fmla="*/ 174 h 200"/>
                  <a:gd name="T8" fmla="*/ 0 w 304"/>
                  <a:gd name="T9" fmla="*/ 174 h 200"/>
                  <a:gd name="T10" fmla="*/ 288 w 304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4" h="200">
                    <a:moveTo>
                      <a:pt x="288" y="0"/>
                    </a:moveTo>
                    <a:lnTo>
                      <a:pt x="304" y="26"/>
                    </a:lnTo>
                    <a:lnTo>
                      <a:pt x="15" y="200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6" name="Freeform 254">
                <a:extLst>
                  <a:ext uri="{FF2B5EF4-FFF2-40B4-BE49-F238E27FC236}">
                    <a16:creationId xmlns:a16="http://schemas.microsoft.com/office/drawing/2014/main" xmlns="" id="{1D05ED8D-854F-4695-9EF3-BE88E2077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2507"/>
                <a:ext cx="109" cy="95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3 w 265"/>
                  <a:gd name="T5" fmla="*/ 213 h 213"/>
                  <a:gd name="T6" fmla="*/ 0 w 265"/>
                  <a:gd name="T7" fmla="*/ 213 h 213"/>
                  <a:gd name="T8" fmla="*/ 133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7" name="Freeform 255">
                <a:extLst>
                  <a:ext uri="{FF2B5EF4-FFF2-40B4-BE49-F238E27FC236}">
                    <a16:creationId xmlns:a16="http://schemas.microsoft.com/office/drawing/2014/main" xmlns="" id="{67EA1477-7BCA-40E8-AE0D-6E989E9A3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507"/>
                <a:ext cx="109" cy="95"/>
              </a:xfrm>
              <a:custGeom>
                <a:avLst/>
                <a:gdLst>
                  <a:gd name="T0" fmla="*/ 132 w 265"/>
                  <a:gd name="T1" fmla="*/ 213 h 213"/>
                  <a:gd name="T2" fmla="*/ 132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2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8" name="Freeform 256">
                <a:extLst>
                  <a:ext uri="{FF2B5EF4-FFF2-40B4-BE49-F238E27FC236}">
                    <a16:creationId xmlns:a16="http://schemas.microsoft.com/office/drawing/2014/main" xmlns="" id="{776AC474-6D4F-442A-8D4F-943449515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2" y="2571"/>
                <a:ext cx="113" cy="77"/>
              </a:xfrm>
              <a:custGeom>
                <a:avLst/>
                <a:gdLst>
                  <a:gd name="T0" fmla="*/ 264 w 273"/>
                  <a:gd name="T1" fmla="*/ 0 h 173"/>
                  <a:gd name="T2" fmla="*/ 273 w 273"/>
                  <a:gd name="T3" fmla="*/ 13 h 173"/>
                  <a:gd name="T4" fmla="*/ 8 w 273"/>
                  <a:gd name="T5" fmla="*/ 173 h 173"/>
                  <a:gd name="T6" fmla="*/ 0 w 273"/>
                  <a:gd name="T7" fmla="*/ 159 h 173"/>
                  <a:gd name="T8" fmla="*/ 0 w 273"/>
                  <a:gd name="T9" fmla="*/ 159 h 173"/>
                  <a:gd name="T10" fmla="*/ 264 w 273"/>
                  <a:gd name="T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3" h="173">
                    <a:moveTo>
                      <a:pt x="264" y="0"/>
                    </a:moveTo>
                    <a:lnTo>
                      <a:pt x="273" y="13"/>
                    </a:lnTo>
                    <a:lnTo>
                      <a:pt x="8" y="173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264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79" name="Freeform 257">
                <a:extLst>
                  <a:ext uri="{FF2B5EF4-FFF2-40B4-BE49-F238E27FC236}">
                    <a16:creationId xmlns:a16="http://schemas.microsoft.com/office/drawing/2014/main" xmlns="" id="{33DF0AF2-DB14-456C-894F-66979A64D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507"/>
                <a:ext cx="67" cy="72"/>
              </a:xfrm>
              <a:custGeom>
                <a:avLst/>
                <a:gdLst>
                  <a:gd name="T0" fmla="*/ 100 w 164"/>
                  <a:gd name="T1" fmla="*/ 161 h 161"/>
                  <a:gd name="T2" fmla="*/ 100 w 164"/>
                  <a:gd name="T3" fmla="*/ 161 h 161"/>
                  <a:gd name="T4" fmla="*/ 0 w 164"/>
                  <a:gd name="T5" fmla="*/ 0 h 161"/>
                  <a:gd name="T6" fmla="*/ 99 w 164"/>
                  <a:gd name="T7" fmla="*/ 0 h 161"/>
                  <a:gd name="T8" fmla="*/ 151 w 164"/>
                  <a:gd name="T9" fmla="*/ 134 h 161"/>
                  <a:gd name="T10" fmla="*/ 127 w 164"/>
                  <a:gd name="T11" fmla="*/ 136 h 161"/>
                  <a:gd name="T12" fmla="*/ 100 w 164"/>
                  <a:gd name="T13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61">
                    <a:moveTo>
                      <a:pt x="100" y="161"/>
                    </a:moveTo>
                    <a:lnTo>
                      <a:pt x="100" y="161"/>
                    </a:lnTo>
                    <a:lnTo>
                      <a:pt x="0" y="0"/>
                    </a:lnTo>
                    <a:lnTo>
                      <a:pt x="99" y="0"/>
                    </a:lnTo>
                    <a:cubicBezTo>
                      <a:pt x="118" y="46"/>
                      <a:pt x="164" y="54"/>
                      <a:pt x="151" y="134"/>
                    </a:cubicBezTo>
                    <a:lnTo>
                      <a:pt x="127" y="136"/>
                    </a:lnTo>
                    <a:cubicBezTo>
                      <a:pt x="122" y="138"/>
                      <a:pt x="112" y="148"/>
                      <a:pt x="100" y="161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0" name="Freeform 258">
                <a:extLst>
                  <a:ext uri="{FF2B5EF4-FFF2-40B4-BE49-F238E27FC236}">
                    <a16:creationId xmlns:a16="http://schemas.microsoft.com/office/drawing/2014/main" xmlns="" id="{CBD6C4FA-46FC-4635-8BD5-EC0D99174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" y="2602"/>
                <a:ext cx="31" cy="47"/>
              </a:xfrm>
              <a:custGeom>
                <a:avLst/>
                <a:gdLst>
                  <a:gd name="T0" fmla="*/ 16 w 77"/>
                  <a:gd name="T1" fmla="*/ 0 h 105"/>
                  <a:gd name="T2" fmla="*/ 16 w 77"/>
                  <a:gd name="T3" fmla="*/ 0 h 105"/>
                  <a:gd name="T4" fmla="*/ 77 w 77"/>
                  <a:gd name="T5" fmla="*/ 98 h 105"/>
                  <a:gd name="T6" fmla="*/ 72 w 77"/>
                  <a:gd name="T7" fmla="*/ 105 h 105"/>
                  <a:gd name="T8" fmla="*/ 54 w 77"/>
                  <a:gd name="T9" fmla="*/ 102 h 105"/>
                  <a:gd name="T10" fmla="*/ 23 w 77"/>
                  <a:gd name="T11" fmla="*/ 82 h 105"/>
                  <a:gd name="T12" fmla="*/ 26 w 77"/>
                  <a:gd name="T13" fmla="*/ 68 h 105"/>
                  <a:gd name="T14" fmla="*/ 8 w 77"/>
                  <a:gd name="T15" fmla="*/ 48 h 105"/>
                  <a:gd name="T16" fmla="*/ 7 w 77"/>
                  <a:gd name="T17" fmla="*/ 29 h 105"/>
                  <a:gd name="T18" fmla="*/ 0 w 77"/>
                  <a:gd name="T19" fmla="*/ 27 h 105"/>
                  <a:gd name="T20" fmla="*/ 16 w 77"/>
                  <a:gd name="T2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105">
                    <a:moveTo>
                      <a:pt x="16" y="0"/>
                    </a:moveTo>
                    <a:lnTo>
                      <a:pt x="16" y="0"/>
                    </a:lnTo>
                    <a:lnTo>
                      <a:pt x="77" y="98"/>
                    </a:lnTo>
                    <a:cubicBezTo>
                      <a:pt x="76" y="101"/>
                      <a:pt x="74" y="103"/>
                      <a:pt x="72" y="105"/>
                    </a:cubicBezTo>
                    <a:lnTo>
                      <a:pt x="54" y="102"/>
                    </a:lnTo>
                    <a:cubicBezTo>
                      <a:pt x="49" y="87"/>
                      <a:pt x="46" y="84"/>
                      <a:pt x="23" y="82"/>
                    </a:cubicBezTo>
                    <a:lnTo>
                      <a:pt x="26" y="68"/>
                    </a:lnTo>
                    <a:cubicBezTo>
                      <a:pt x="17" y="53"/>
                      <a:pt x="21" y="57"/>
                      <a:pt x="8" y="48"/>
                    </a:cubicBezTo>
                    <a:lnTo>
                      <a:pt x="7" y="29"/>
                    </a:lnTo>
                    <a:lnTo>
                      <a:pt x="0" y="2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1" name="Freeform 259">
                <a:extLst>
                  <a:ext uri="{FF2B5EF4-FFF2-40B4-BE49-F238E27FC236}">
                    <a16:creationId xmlns:a16="http://schemas.microsoft.com/office/drawing/2014/main" xmlns="" id="{6DBDEC7F-0DCE-4FE5-90DF-29603F728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2602"/>
                <a:ext cx="109" cy="60"/>
              </a:xfrm>
              <a:custGeom>
                <a:avLst/>
                <a:gdLst>
                  <a:gd name="T0" fmla="*/ 265 w 265"/>
                  <a:gd name="T1" fmla="*/ 0 h 134"/>
                  <a:gd name="T2" fmla="*/ 265 w 265"/>
                  <a:gd name="T3" fmla="*/ 0 h 134"/>
                  <a:gd name="T4" fmla="*/ 204 w 265"/>
                  <a:gd name="T5" fmla="*/ 99 h 134"/>
                  <a:gd name="T6" fmla="*/ 144 w 265"/>
                  <a:gd name="T7" fmla="*/ 134 h 134"/>
                  <a:gd name="T8" fmla="*/ 129 w 265"/>
                  <a:gd name="T9" fmla="*/ 129 h 134"/>
                  <a:gd name="T10" fmla="*/ 85 w 265"/>
                  <a:gd name="T11" fmla="*/ 77 h 134"/>
                  <a:gd name="T12" fmla="*/ 61 w 265"/>
                  <a:gd name="T13" fmla="*/ 98 h 134"/>
                  <a:gd name="T14" fmla="*/ 0 w 265"/>
                  <a:gd name="T15" fmla="*/ 0 h 134"/>
                  <a:gd name="T16" fmla="*/ 133 w 265"/>
                  <a:gd name="T17" fmla="*/ 0 h 134"/>
                  <a:gd name="T18" fmla="*/ 265 w 265"/>
                  <a:gd name="T1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134">
                    <a:moveTo>
                      <a:pt x="265" y="0"/>
                    </a:moveTo>
                    <a:lnTo>
                      <a:pt x="265" y="0"/>
                    </a:lnTo>
                    <a:lnTo>
                      <a:pt x="204" y="99"/>
                    </a:lnTo>
                    <a:cubicBezTo>
                      <a:pt x="185" y="101"/>
                      <a:pt x="159" y="125"/>
                      <a:pt x="144" y="134"/>
                    </a:cubicBezTo>
                    <a:lnTo>
                      <a:pt x="129" y="129"/>
                    </a:lnTo>
                    <a:cubicBezTo>
                      <a:pt x="121" y="111"/>
                      <a:pt x="112" y="71"/>
                      <a:pt x="85" y="77"/>
                    </a:cubicBezTo>
                    <a:cubicBezTo>
                      <a:pt x="74" y="80"/>
                      <a:pt x="68" y="90"/>
                      <a:pt x="61" y="98"/>
                    </a:cubicBez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2" name="Freeform 260">
                <a:extLst>
                  <a:ext uri="{FF2B5EF4-FFF2-40B4-BE49-F238E27FC236}">
                    <a16:creationId xmlns:a16="http://schemas.microsoft.com/office/drawing/2014/main" xmlns="" id="{27C0FB34-4756-4683-BD73-F3B854C2E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2030"/>
                <a:ext cx="63" cy="74"/>
              </a:xfrm>
              <a:custGeom>
                <a:avLst/>
                <a:gdLst>
                  <a:gd name="T0" fmla="*/ 67 w 153"/>
                  <a:gd name="T1" fmla="*/ 138 h 165"/>
                  <a:gd name="T2" fmla="*/ 67 w 153"/>
                  <a:gd name="T3" fmla="*/ 138 h 165"/>
                  <a:gd name="T4" fmla="*/ 111 w 153"/>
                  <a:gd name="T5" fmla="*/ 60 h 165"/>
                  <a:gd name="T6" fmla="*/ 153 w 153"/>
                  <a:gd name="T7" fmla="*/ 5 h 165"/>
                  <a:gd name="T8" fmla="*/ 146 w 153"/>
                  <a:gd name="T9" fmla="*/ 0 h 165"/>
                  <a:gd name="T10" fmla="*/ 49 w 153"/>
                  <a:gd name="T11" fmla="*/ 165 h 165"/>
                  <a:gd name="T12" fmla="*/ 67 w 153"/>
                  <a:gd name="T13" fmla="*/ 13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5">
                    <a:moveTo>
                      <a:pt x="67" y="138"/>
                    </a:moveTo>
                    <a:lnTo>
                      <a:pt x="67" y="138"/>
                    </a:lnTo>
                    <a:cubicBezTo>
                      <a:pt x="126" y="62"/>
                      <a:pt x="99" y="133"/>
                      <a:pt x="111" y="60"/>
                    </a:cubicBezTo>
                    <a:cubicBezTo>
                      <a:pt x="115" y="32"/>
                      <a:pt x="136" y="20"/>
                      <a:pt x="153" y="5"/>
                    </a:cubicBezTo>
                    <a:lnTo>
                      <a:pt x="146" y="0"/>
                    </a:lnTo>
                    <a:cubicBezTo>
                      <a:pt x="0" y="30"/>
                      <a:pt x="56" y="107"/>
                      <a:pt x="49" y="165"/>
                    </a:cubicBezTo>
                    <a:cubicBezTo>
                      <a:pt x="60" y="156"/>
                      <a:pt x="57" y="157"/>
                      <a:pt x="67" y="138"/>
                    </a:cubicBez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3" name="Freeform 261">
                <a:extLst>
                  <a:ext uri="{FF2B5EF4-FFF2-40B4-BE49-F238E27FC236}">
                    <a16:creationId xmlns:a16="http://schemas.microsoft.com/office/drawing/2014/main" xmlns="" id="{DD5149CB-EDCF-4887-9337-152E483BB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2030"/>
                <a:ext cx="63" cy="74"/>
              </a:xfrm>
              <a:custGeom>
                <a:avLst/>
                <a:gdLst>
                  <a:gd name="T0" fmla="*/ 67 w 153"/>
                  <a:gd name="T1" fmla="*/ 138 h 165"/>
                  <a:gd name="T2" fmla="*/ 67 w 153"/>
                  <a:gd name="T3" fmla="*/ 138 h 165"/>
                  <a:gd name="T4" fmla="*/ 111 w 153"/>
                  <a:gd name="T5" fmla="*/ 60 h 165"/>
                  <a:gd name="T6" fmla="*/ 153 w 153"/>
                  <a:gd name="T7" fmla="*/ 5 h 165"/>
                  <a:gd name="T8" fmla="*/ 146 w 153"/>
                  <a:gd name="T9" fmla="*/ 0 h 165"/>
                  <a:gd name="T10" fmla="*/ 49 w 153"/>
                  <a:gd name="T11" fmla="*/ 165 h 165"/>
                  <a:gd name="T12" fmla="*/ 67 w 153"/>
                  <a:gd name="T13" fmla="*/ 138 h 165"/>
                  <a:gd name="T14" fmla="*/ 67 w 153"/>
                  <a:gd name="T15" fmla="*/ 13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" h="165">
                    <a:moveTo>
                      <a:pt x="67" y="138"/>
                    </a:moveTo>
                    <a:lnTo>
                      <a:pt x="67" y="138"/>
                    </a:lnTo>
                    <a:cubicBezTo>
                      <a:pt x="126" y="62"/>
                      <a:pt x="99" y="133"/>
                      <a:pt x="111" y="60"/>
                    </a:cubicBezTo>
                    <a:cubicBezTo>
                      <a:pt x="115" y="32"/>
                      <a:pt x="136" y="20"/>
                      <a:pt x="153" y="5"/>
                    </a:cubicBezTo>
                    <a:lnTo>
                      <a:pt x="146" y="0"/>
                    </a:lnTo>
                    <a:cubicBezTo>
                      <a:pt x="0" y="30"/>
                      <a:pt x="56" y="107"/>
                      <a:pt x="49" y="165"/>
                    </a:cubicBezTo>
                    <a:cubicBezTo>
                      <a:pt x="60" y="156"/>
                      <a:pt x="57" y="157"/>
                      <a:pt x="67" y="138"/>
                    </a:cubicBezTo>
                    <a:lnTo>
                      <a:pt x="67" y="138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4" name="Freeform 262">
                <a:extLst>
                  <a:ext uri="{FF2B5EF4-FFF2-40B4-BE49-F238E27FC236}">
                    <a16:creationId xmlns:a16="http://schemas.microsoft.com/office/drawing/2014/main" xmlns="" id="{B1DEE370-6ABD-4C55-96F7-350A218B2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" y="2030"/>
                <a:ext cx="63" cy="74"/>
              </a:xfrm>
              <a:custGeom>
                <a:avLst/>
                <a:gdLst>
                  <a:gd name="T0" fmla="*/ 67 w 153"/>
                  <a:gd name="T1" fmla="*/ 138 h 165"/>
                  <a:gd name="T2" fmla="*/ 67 w 153"/>
                  <a:gd name="T3" fmla="*/ 138 h 165"/>
                  <a:gd name="T4" fmla="*/ 111 w 153"/>
                  <a:gd name="T5" fmla="*/ 60 h 165"/>
                  <a:gd name="T6" fmla="*/ 153 w 153"/>
                  <a:gd name="T7" fmla="*/ 5 h 165"/>
                  <a:gd name="T8" fmla="*/ 146 w 153"/>
                  <a:gd name="T9" fmla="*/ 0 h 165"/>
                  <a:gd name="T10" fmla="*/ 49 w 153"/>
                  <a:gd name="T11" fmla="*/ 165 h 165"/>
                  <a:gd name="T12" fmla="*/ 67 w 153"/>
                  <a:gd name="T13" fmla="*/ 13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5">
                    <a:moveTo>
                      <a:pt x="67" y="138"/>
                    </a:moveTo>
                    <a:lnTo>
                      <a:pt x="67" y="138"/>
                    </a:lnTo>
                    <a:cubicBezTo>
                      <a:pt x="126" y="62"/>
                      <a:pt x="99" y="133"/>
                      <a:pt x="111" y="60"/>
                    </a:cubicBezTo>
                    <a:cubicBezTo>
                      <a:pt x="115" y="32"/>
                      <a:pt x="136" y="20"/>
                      <a:pt x="153" y="5"/>
                    </a:cubicBezTo>
                    <a:lnTo>
                      <a:pt x="146" y="0"/>
                    </a:lnTo>
                    <a:cubicBezTo>
                      <a:pt x="0" y="30"/>
                      <a:pt x="56" y="107"/>
                      <a:pt x="49" y="165"/>
                    </a:cubicBezTo>
                    <a:cubicBezTo>
                      <a:pt x="60" y="156"/>
                      <a:pt x="57" y="157"/>
                      <a:pt x="67" y="138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5" name="Freeform 263">
                <a:extLst>
                  <a:ext uri="{FF2B5EF4-FFF2-40B4-BE49-F238E27FC236}">
                    <a16:creationId xmlns:a16="http://schemas.microsoft.com/office/drawing/2014/main" xmlns="" id="{3914F796-834B-4943-834E-A99E8A3F8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2033"/>
                <a:ext cx="35" cy="71"/>
              </a:xfrm>
              <a:custGeom>
                <a:avLst/>
                <a:gdLst>
                  <a:gd name="T0" fmla="*/ 71 w 83"/>
                  <a:gd name="T1" fmla="*/ 0 h 158"/>
                  <a:gd name="T2" fmla="*/ 71 w 83"/>
                  <a:gd name="T3" fmla="*/ 0 h 158"/>
                  <a:gd name="T4" fmla="*/ 83 w 83"/>
                  <a:gd name="T5" fmla="*/ 20 h 158"/>
                  <a:gd name="T6" fmla="*/ 66 w 83"/>
                  <a:gd name="T7" fmla="*/ 53 h 158"/>
                  <a:gd name="T8" fmla="*/ 22 w 83"/>
                  <a:gd name="T9" fmla="*/ 131 h 158"/>
                  <a:gd name="T10" fmla="*/ 4 w 83"/>
                  <a:gd name="T11" fmla="*/ 158 h 158"/>
                  <a:gd name="T12" fmla="*/ 0 w 83"/>
                  <a:gd name="T13" fmla="*/ 97 h 158"/>
                  <a:gd name="T14" fmla="*/ 56 w 83"/>
                  <a:gd name="T15" fmla="*/ 6 h 158"/>
                  <a:gd name="T16" fmla="*/ 71 w 83"/>
                  <a:gd name="T1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58">
                    <a:moveTo>
                      <a:pt x="71" y="0"/>
                    </a:moveTo>
                    <a:lnTo>
                      <a:pt x="71" y="0"/>
                    </a:lnTo>
                    <a:lnTo>
                      <a:pt x="83" y="20"/>
                    </a:lnTo>
                    <a:cubicBezTo>
                      <a:pt x="75" y="28"/>
                      <a:pt x="68" y="39"/>
                      <a:pt x="66" y="53"/>
                    </a:cubicBezTo>
                    <a:cubicBezTo>
                      <a:pt x="54" y="126"/>
                      <a:pt x="81" y="55"/>
                      <a:pt x="22" y="131"/>
                    </a:cubicBezTo>
                    <a:cubicBezTo>
                      <a:pt x="12" y="150"/>
                      <a:pt x="15" y="149"/>
                      <a:pt x="4" y="158"/>
                    </a:cubicBezTo>
                    <a:cubicBezTo>
                      <a:pt x="6" y="139"/>
                      <a:pt x="2" y="117"/>
                      <a:pt x="0" y="97"/>
                    </a:cubicBezTo>
                    <a:lnTo>
                      <a:pt x="56" y="6"/>
                    </a:lnTo>
                    <a:cubicBezTo>
                      <a:pt x="61" y="4"/>
                      <a:pt x="66" y="2"/>
                      <a:pt x="71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6" name="Freeform 264">
                <a:extLst>
                  <a:ext uri="{FF2B5EF4-FFF2-40B4-BE49-F238E27FC236}">
                    <a16:creationId xmlns:a16="http://schemas.microsoft.com/office/drawing/2014/main" xmlns="" id="{F435A730-8C20-4FCD-B5BF-91490D444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" y="2030"/>
                <a:ext cx="15" cy="12"/>
              </a:xfrm>
              <a:custGeom>
                <a:avLst/>
                <a:gdLst>
                  <a:gd name="T0" fmla="*/ 12 w 37"/>
                  <a:gd name="T1" fmla="*/ 27 h 27"/>
                  <a:gd name="T2" fmla="*/ 12 w 37"/>
                  <a:gd name="T3" fmla="*/ 27 h 27"/>
                  <a:gd name="T4" fmla="*/ 0 w 37"/>
                  <a:gd name="T5" fmla="*/ 7 h 27"/>
                  <a:gd name="T6" fmla="*/ 30 w 37"/>
                  <a:gd name="T7" fmla="*/ 0 h 27"/>
                  <a:gd name="T8" fmla="*/ 37 w 37"/>
                  <a:gd name="T9" fmla="*/ 5 h 27"/>
                  <a:gd name="T10" fmla="*/ 12 w 37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7">
                    <a:moveTo>
                      <a:pt x="12" y="27"/>
                    </a:moveTo>
                    <a:lnTo>
                      <a:pt x="12" y="27"/>
                    </a:lnTo>
                    <a:lnTo>
                      <a:pt x="0" y="7"/>
                    </a:lnTo>
                    <a:cubicBezTo>
                      <a:pt x="9" y="5"/>
                      <a:pt x="19" y="2"/>
                      <a:pt x="30" y="0"/>
                    </a:cubicBezTo>
                    <a:lnTo>
                      <a:pt x="37" y="5"/>
                    </a:lnTo>
                    <a:cubicBezTo>
                      <a:pt x="29" y="12"/>
                      <a:pt x="20" y="19"/>
                      <a:pt x="12" y="27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7" name="Freeform 265">
                <a:extLst>
                  <a:ext uri="{FF2B5EF4-FFF2-40B4-BE49-F238E27FC236}">
                    <a16:creationId xmlns:a16="http://schemas.microsoft.com/office/drawing/2014/main" xmlns="" id="{60BF1B0F-EF24-4907-8CB7-5E1AC1FDE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072"/>
                <a:ext cx="29" cy="82"/>
              </a:xfrm>
              <a:custGeom>
                <a:avLst/>
                <a:gdLst>
                  <a:gd name="T0" fmla="*/ 9 w 72"/>
                  <a:gd name="T1" fmla="*/ 172 h 182"/>
                  <a:gd name="T2" fmla="*/ 9 w 72"/>
                  <a:gd name="T3" fmla="*/ 172 h 182"/>
                  <a:gd name="T4" fmla="*/ 72 w 72"/>
                  <a:gd name="T5" fmla="*/ 9 h 182"/>
                  <a:gd name="T6" fmla="*/ 72 w 72"/>
                  <a:gd name="T7" fmla="*/ 0 h 182"/>
                  <a:gd name="T8" fmla="*/ 0 w 72"/>
                  <a:gd name="T9" fmla="*/ 173 h 182"/>
                  <a:gd name="T10" fmla="*/ 9 w 72"/>
                  <a:gd name="T11" fmla="*/ 17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182">
                    <a:moveTo>
                      <a:pt x="9" y="172"/>
                    </a:moveTo>
                    <a:lnTo>
                      <a:pt x="9" y="172"/>
                    </a:lnTo>
                    <a:cubicBezTo>
                      <a:pt x="29" y="118"/>
                      <a:pt x="64" y="34"/>
                      <a:pt x="72" y="9"/>
                    </a:cubicBezTo>
                    <a:lnTo>
                      <a:pt x="72" y="0"/>
                    </a:lnTo>
                    <a:cubicBezTo>
                      <a:pt x="41" y="28"/>
                      <a:pt x="7" y="137"/>
                      <a:pt x="0" y="173"/>
                    </a:cubicBezTo>
                    <a:cubicBezTo>
                      <a:pt x="1" y="182"/>
                      <a:pt x="10" y="180"/>
                      <a:pt x="9" y="172"/>
                    </a:cubicBezTo>
                    <a:close/>
                  </a:path>
                </a:pathLst>
              </a:custGeom>
              <a:solidFill>
                <a:srgbClr val="8FA4DD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8" name="Freeform 266">
                <a:extLst>
                  <a:ext uri="{FF2B5EF4-FFF2-40B4-BE49-F238E27FC236}">
                    <a16:creationId xmlns:a16="http://schemas.microsoft.com/office/drawing/2014/main" xmlns="" id="{261BBC1C-2EB2-4360-8249-CFB550A7D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072"/>
                <a:ext cx="29" cy="82"/>
              </a:xfrm>
              <a:custGeom>
                <a:avLst/>
                <a:gdLst>
                  <a:gd name="T0" fmla="*/ 9 w 72"/>
                  <a:gd name="T1" fmla="*/ 172 h 182"/>
                  <a:gd name="T2" fmla="*/ 9 w 72"/>
                  <a:gd name="T3" fmla="*/ 172 h 182"/>
                  <a:gd name="T4" fmla="*/ 72 w 72"/>
                  <a:gd name="T5" fmla="*/ 9 h 182"/>
                  <a:gd name="T6" fmla="*/ 72 w 72"/>
                  <a:gd name="T7" fmla="*/ 0 h 182"/>
                  <a:gd name="T8" fmla="*/ 0 w 72"/>
                  <a:gd name="T9" fmla="*/ 173 h 182"/>
                  <a:gd name="T10" fmla="*/ 9 w 72"/>
                  <a:gd name="T11" fmla="*/ 172 h 182"/>
                  <a:gd name="T12" fmla="*/ 9 w 72"/>
                  <a:gd name="T13" fmla="*/ 17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182">
                    <a:moveTo>
                      <a:pt x="9" y="172"/>
                    </a:moveTo>
                    <a:lnTo>
                      <a:pt x="9" y="172"/>
                    </a:lnTo>
                    <a:cubicBezTo>
                      <a:pt x="29" y="118"/>
                      <a:pt x="64" y="34"/>
                      <a:pt x="72" y="9"/>
                    </a:cubicBezTo>
                    <a:lnTo>
                      <a:pt x="72" y="0"/>
                    </a:lnTo>
                    <a:cubicBezTo>
                      <a:pt x="41" y="28"/>
                      <a:pt x="7" y="137"/>
                      <a:pt x="0" y="173"/>
                    </a:cubicBezTo>
                    <a:cubicBezTo>
                      <a:pt x="1" y="182"/>
                      <a:pt x="10" y="180"/>
                      <a:pt x="9" y="172"/>
                    </a:cubicBezTo>
                    <a:lnTo>
                      <a:pt x="9" y="17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89" name="Freeform 267">
                <a:extLst>
                  <a:ext uri="{FF2B5EF4-FFF2-40B4-BE49-F238E27FC236}">
                    <a16:creationId xmlns:a16="http://schemas.microsoft.com/office/drawing/2014/main" xmlns="" id="{AA3A5EB9-5A0D-485F-B758-B2CC587B2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072"/>
                <a:ext cx="29" cy="82"/>
              </a:xfrm>
              <a:custGeom>
                <a:avLst/>
                <a:gdLst>
                  <a:gd name="T0" fmla="*/ 9 w 72"/>
                  <a:gd name="T1" fmla="*/ 172 h 182"/>
                  <a:gd name="T2" fmla="*/ 9 w 72"/>
                  <a:gd name="T3" fmla="*/ 172 h 182"/>
                  <a:gd name="T4" fmla="*/ 72 w 72"/>
                  <a:gd name="T5" fmla="*/ 9 h 182"/>
                  <a:gd name="T6" fmla="*/ 72 w 72"/>
                  <a:gd name="T7" fmla="*/ 0 h 182"/>
                  <a:gd name="T8" fmla="*/ 0 w 72"/>
                  <a:gd name="T9" fmla="*/ 173 h 182"/>
                  <a:gd name="T10" fmla="*/ 9 w 72"/>
                  <a:gd name="T11" fmla="*/ 17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182">
                    <a:moveTo>
                      <a:pt x="9" y="172"/>
                    </a:moveTo>
                    <a:lnTo>
                      <a:pt x="9" y="172"/>
                    </a:lnTo>
                    <a:cubicBezTo>
                      <a:pt x="29" y="118"/>
                      <a:pt x="64" y="34"/>
                      <a:pt x="72" y="9"/>
                    </a:cubicBezTo>
                    <a:lnTo>
                      <a:pt x="72" y="0"/>
                    </a:lnTo>
                    <a:cubicBezTo>
                      <a:pt x="41" y="28"/>
                      <a:pt x="7" y="137"/>
                      <a:pt x="0" y="173"/>
                    </a:cubicBezTo>
                    <a:cubicBezTo>
                      <a:pt x="1" y="182"/>
                      <a:pt x="10" y="180"/>
                      <a:pt x="9" y="17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0" name="Freeform 268">
                <a:extLst>
                  <a:ext uri="{FF2B5EF4-FFF2-40B4-BE49-F238E27FC236}">
                    <a16:creationId xmlns:a16="http://schemas.microsoft.com/office/drawing/2014/main" xmlns="" id="{DBF278CC-C674-4CE0-BFD4-66C59A8A4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2094"/>
                <a:ext cx="15" cy="30"/>
              </a:xfrm>
              <a:custGeom>
                <a:avLst/>
                <a:gdLst>
                  <a:gd name="T0" fmla="*/ 25 w 35"/>
                  <a:gd name="T1" fmla="*/ 0 h 67"/>
                  <a:gd name="T2" fmla="*/ 25 w 35"/>
                  <a:gd name="T3" fmla="*/ 0 h 67"/>
                  <a:gd name="T4" fmla="*/ 35 w 35"/>
                  <a:gd name="T5" fmla="*/ 16 h 67"/>
                  <a:gd name="T6" fmla="*/ 15 w 35"/>
                  <a:gd name="T7" fmla="*/ 67 h 67"/>
                  <a:gd name="T8" fmla="*/ 0 w 35"/>
                  <a:gd name="T9" fmla="*/ 67 h 67"/>
                  <a:gd name="T10" fmla="*/ 25 w 35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67">
                    <a:moveTo>
                      <a:pt x="25" y="0"/>
                    </a:moveTo>
                    <a:lnTo>
                      <a:pt x="25" y="0"/>
                    </a:lnTo>
                    <a:lnTo>
                      <a:pt x="35" y="16"/>
                    </a:lnTo>
                    <a:cubicBezTo>
                      <a:pt x="29" y="32"/>
                      <a:pt x="22" y="50"/>
                      <a:pt x="15" y="67"/>
                    </a:cubicBezTo>
                    <a:lnTo>
                      <a:pt x="0" y="67"/>
                    </a:lnTo>
                    <a:cubicBezTo>
                      <a:pt x="7" y="45"/>
                      <a:pt x="16" y="21"/>
                      <a:pt x="25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1" name="Freeform 269">
                <a:extLst>
                  <a:ext uri="{FF2B5EF4-FFF2-40B4-BE49-F238E27FC236}">
                    <a16:creationId xmlns:a16="http://schemas.microsoft.com/office/drawing/2014/main" xmlns="" id="{FAEEDFD4-6F42-4C55-B8AA-4B3024D69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2124"/>
                <a:ext cx="13" cy="30"/>
              </a:xfrm>
              <a:custGeom>
                <a:avLst/>
                <a:gdLst>
                  <a:gd name="T0" fmla="*/ 16 w 31"/>
                  <a:gd name="T1" fmla="*/ 0 h 66"/>
                  <a:gd name="T2" fmla="*/ 16 w 31"/>
                  <a:gd name="T3" fmla="*/ 0 h 66"/>
                  <a:gd name="T4" fmla="*/ 31 w 31"/>
                  <a:gd name="T5" fmla="*/ 0 h 66"/>
                  <a:gd name="T6" fmla="*/ 9 w 31"/>
                  <a:gd name="T7" fmla="*/ 56 h 66"/>
                  <a:gd name="T8" fmla="*/ 0 w 31"/>
                  <a:gd name="T9" fmla="*/ 57 h 66"/>
                  <a:gd name="T10" fmla="*/ 16 w 31"/>
                  <a:gd name="T1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66">
                    <a:moveTo>
                      <a:pt x="16" y="0"/>
                    </a:moveTo>
                    <a:lnTo>
                      <a:pt x="16" y="0"/>
                    </a:lnTo>
                    <a:lnTo>
                      <a:pt x="31" y="0"/>
                    </a:lnTo>
                    <a:cubicBezTo>
                      <a:pt x="23" y="20"/>
                      <a:pt x="15" y="40"/>
                      <a:pt x="9" y="56"/>
                    </a:cubicBezTo>
                    <a:cubicBezTo>
                      <a:pt x="10" y="64"/>
                      <a:pt x="1" y="66"/>
                      <a:pt x="0" y="57"/>
                    </a:cubicBezTo>
                    <a:cubicBezTo>
                      <a:pt x="2" y="45"/>
                      <a:pt x="8" y="23"/>
                      <a:pt x="16" y="0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2" name="Freeform 270">
                <a:extLst>
                  <a:ext uri="{FF2B5EF4-FFF2-40B4-BE49-F238E27FC236}">
                    <a16:creationId xmlns:a16="http://schemas.microsoft.com/office/drawing/2014/main" xmlns="" id="{50D82408-B3F7-494E-BB82-7A0AB3C09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219"/>
                <a:ext cx="26" cy="22"/>
              </a:xfrm>
              <a:custGeom>
                <a:avLst/>
                <a:gdLst>
                  <a:gd name="T0" fmla="*/ 42 w 63"/>
                  <a:gd name="T1" fmla="*/ 44 h 48"/>
                  <a:gd name="T2" fmla="*/ 42 w 63"/>
                  <a:gd name="T3" fmla="*/ 44 h 48"/>
                  <a:gd name="T4" fmla="*/ 25 w 63"/>
                  <a:gd name="T5" fmla="*/ 2 h 48"/>
                  <a:gd name="T6" fmla="*/ 19 w 63"/>
                  <a:gd name="T7" fmla="*/ 0 h 48"/>
                  <a:gd name="T8" fmla="*/ 42 w 63"/>
                  <a:gd name="T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42" y="44"/>
                    </a:moveTo>
                    <a:lnTo>
                      <a:pt x="42" y="44"/>
                    </a:lnTo>
                    <a:cubicBezTo>
                      <a:pt x="63" y="30"/>
                      <a:pt x="25" y="17"/>
                      <a:pt x="25" y="2"/>
                    </a:cubicBezTo>
                    <a:lnTo>
                      <a:pt x="19" y="0"/>
                    </a:lnTo>
                    <a:cubicBezTo>
                      <a:pt x="19" y="0"/>
                      <a:pt x="0" y="48"/>
                      <a:pt x="42" y="44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3" name="Freeform 271">
                <a:extLst>
                  <a:ext uri="{FF2B5EF4-FFF2-40B4-BE49-F238E27FC236}">
                    <a16:creationId xmlns:a16="http://schemas.microsoft.com/office/drawing/2014/main" xmlns="" id="{2DCD3077-56EC-4B7D-B83D-DC693D84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219"/>
                <a:ext cx="26" cy="22"/>
              </a:xfrm>
              <a:custGeom>
                <a:avLst/>
                <a:gdLst>
                  <a:gd name="T0" fmla="*/ 42 w 63"/>
                  <a:gd name="T1" fmla="*/ 44 h 48"/>
                  <a:gd name="T2" fmla="*/ 42 w 63"/>
                  <a:gd name="T3" fmla="*/ 44 h 48"/>
                  <a:gd name="T4" fmla="*/ 25 w 63"/>
                  <a:gd name="T5" fmla="*/ 2 h 48"/>
                  <a:gd name="T6" fmla="*/ 19 w 63"/>
                  <a:gd name="T7" fmla="*/ 0 h 48"/>
                  <a:gd name="T8" fmla="*/ 42 w 63"/>
                  <a:gd name="T9" fmla="*/ 44 h 48"/>
                  <a:gd name="T10" fmla="*/ 42 w 63"/>
                  <a:gd name="T11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48">
                    <a:moveTo>
                      <a:pt x="42" y="44"/>
                    </a:moveTo>
                    <a:lnTo>
                      <a:pt x="42" y="44"/>
                    </a:lnTo>
                    <a:cubicBezTo>
                      <a:pt x="63" y="30"/>
                      <a:pt x="25" y="17"/>
                      <a:pt x="25" y="2"/>
                    </a:cubicBezTo>
                    <a:lnTo>
                      <a:pt x="19" y="0"/>
                    </a:lnTo>
                    <a:cubicBezTo>
                      <a:pt x="19" y="0"/>
                      <a:pt x="0" y="48"/>
                      <a:pt x="42" y="44"/>
                    </a:cubicBezTo>
                    <a:lnTo>
                      <a:pt x="42" y="44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4" name="Freeform 272">
                <a:extLst>
                  <a:ext uri="{FF2B5EF4-FFF2-40B4-BE49-F238E27FC236}">
                    <a16:creationId xmlns:a16="http://schemas.microsoft.com/office/drawing/2014/main" xmlns="" id="{0AEDEB41-B9FF-4ACE-A45B-31E7DCF0F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4" y="2219"/>
                <a:ext cx="26" cy="22"/>
              </a:xfrm>
              <a:custGeom>
                <a:avLst/>
                <a:gdLst>
                  <a:gd name="T0" fmla="*/ 42 w 63"/>
                  <a:gd name="T1" fmla="*/ 44 h 48"/>
                  <a:gd name="T2" fmla="*/ 42 w 63"/>
                  <a:gd name="T3" fmla="*/ 44 h 48"/>
                  <a:gd name="T4" fmla="*/ 25 w 63"/>
                  <a:gd name="T5" fmla="*/ 2 h 48"/>
                  <a:gd name="T6" fmla="*/ 19 w 63"/>
                  <a:gd name="T7" fmla="*/ 0 h 48"/>
                  <a:gd name="T8" fmla="*/ 42 w 63"/>
                  <a:gd name="T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48">
                    <a:moveTo>
                      <a:pt x="42" y="44"/>
                    </a:moveTo>
                    <a:lnTo>
                      <a:pt x="42" y="44"/>
                    </a:lnTo>
                    <a:cubicBezTo>
                      <a:pt x="63" y="30"/>
                      <a:pt x="25" y="17"/>
                      <a:pt x="25" y="2"/>
                    </a:cubicBezTo>
                    <a:lnTo>
                      <a:pt x="19" y="0"/>
                    </a:lnTo>
                    <a:cubicBezTo>
                      <a:pt x="19" y="0"/>
                      <a:pt x="0" y="48"/>
                      <a:pt x="42" y="4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5" name="Freeform 273">
                <a:extLst>
                  <a:ext uri="{FF2B5EF4-FFF2-40B4-BE49-F238E27FC236}">
                    <a16:creationId xmlns:a16="http://schemas.microsoft.com/office/drawing/2014/main" xmlns="" id="{15336635-24B0-41BC-952A-F6035FB1C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2220"/>
                <a:ext cx="25" cy="21"/>
              </a:xfrm>
              <a:custGeom>
                <a:avLst/>
                <a:gdLst>
                  <a:gd name="T0" fmla="*/ 16 w 60"/>
                  <a:gd name="T1" fmla="*/ 0 h 47"/>
                  <a:gd name="T2" fmla="*/ 16 w 60"/>
                  <a:gd name="T3" fmla="*/ 0 h 47"/>
                  <a:gd name="T4" fmla="*/ 20 w 60"/>
                  <a:gd name="T5" fmla="*/ 0 h 47"/>
                  <a:gd name="T6" fmla="*/ 22 w 60"/>
                  <a:gd name="T7" fmla="*/ 1 h 47"/>
                  <a:gd name="T8" fmla="*/ 39 w 60"/>
                  <a:gd name="T9" fmla="*/ 43 h 47"/>
                  <a:gd name="T10" fmla="*/ 16 w 60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47">
                    <a:moveTo>
                      <a:pt x="16" y="0"/>
                    </a:moveTo>
                    <a:lnTo>
                      <a:pt x="16" y="0"/>
                    </a:lnTo>
                    <a:lnTo>
                      <a:pt x="20" y="0"/>
                    </a:lnTo>
                    <a:lnTo>
                      <a:pt x="22" y="1"/>
                    </a:lnTo>
                    <a:cubicBezTo>
                      <a:pt x="22" y="16"/>
                      <a:pt x="60" y="29"/>
                      <a:pt x="39" y="43"/>
                    </a:cubicBezTo>
                    <a:cubicBezTo>
                      <a:pt x="0" y="47"/>
                      <a:pt x="14" y="7"/>
                      <a:pt x="16" y="0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6" name="Freeform 274">
                <a:extLst>
                  <a:ext uri="{FF2B5EF4-FFF2-40B4-BE49-F238E27FC236}">
                    <a16:creationId xmlns:a16="http://schemas.microsoft.com/office/drawing/2014/main" xmlns="" id="{0A6BDDF5-F9BF-45EC-A0F9-03C3B7F71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2" y="2219"/>
                <a:ext cx="2" cy="1"/>
              </a:xfrm>
              <a:custGeom>
                <a:avLst/>
                <a:gdLst>
                  <a:gd name="T0" fmla="*/ 4 w 4"/>
                  <a:gd name="T1" fmla="*/ 1 h 1"/>
                  <a:gd name="T2" fmla="*/ 4 w 4"/>
                  <a:gd name="T3" fmla="*/ 1 h 1"/>
                  <a:gd name="T4" fmla="*/ 0 w 4"/>
                  <a:gd name="T5" fmla="*/ 1 h 1"/>
                  <a:gd name="T6" fmla="*/ 0 w 4"/>
                  <a:gd name="T7" fmla="*/ 0 h 1"/>
                  <a:gd name="T8" fmla="*/ 4 w 4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4" y="1"/>
                    </a:lnTo>
                    <a:lnTo>
                      <a:pt x="0" y="1"/>
                    </a:lnTo>
                    <a:cubicBezTo>
                      <a:pt x="0" y="1"/>
                      <a:pt x="0" y="0"/>
                      <a:pt x="0" y="0"/>
                    </a:cubicBez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7" name="Freeform 275">
                <a:extLst>
                  <a:ext uri="{FF2B5EF4-FFF2-40B4-BE49-F238E27FC236}">
                    <a16:creationId xmlns:a16="http://schemas.microsoft.com/office/drawing/2014/main" xmlns="" id="{357A8F93-719F-4A3E-8C08-60A2239C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" y="2271"/>
                <a:ext cx="18" cy="16"/>
              </a:xfrm>
              <a:custGeom>
                <a:avLst/>
                <a:gdLst>
                  <a:gd name="T0" fmla="*/ 27 w 44"/>
                  <a:gd name="T1" fmla="*/ 5 h 35"/>
                  <a:gd name="T2" fmla="*/ 27 w 44"/>
                  <a:gd name="T3" fmla="*/ 5 h 35"/>
                  <a:gd name="T4" fmla="*/ 14 w 44"/>
                  <a:gd name="T5" fmla="*/ 0 h 35"/>
                  <a:gd name="T6" fmla="*/ 6 w 44"/>
                  <a:gd name="T7" fmla="*/ 3 h 35"/>
                  <a:gd name="T8" fmla="*/ 5 w 44"/>
                  <a:gd name="T9" fmla="*/ 25 h 35"/>
                  <a:gd name="T10" fmla="*/ 14 w 44"/>
                  <a:gd name="T11" fmla="*/ 35 h 35"/>
                  <a:gd name="T12" fmla="*/ 23 w 44"/>
                  <a:gd name="T13" fmla="*/ 30 h 35"/>
                  <a:gd name="T14" fmla="*/ 20 w 44"/>
                  <a:gd name="T15" fmla="*/ 16 h 35"/>
                  <a:gd name="T16" fmla="*/ 34 w 44"/>
                  <a:gd name="T17" fmla="*/ 21 h 35"/>
                  <a:gd name="T18" fmla="*/ 43 w 44"/>
                  <a:gd name="T19" fmla="*/ 15 h 35"/>
                  <a:gd name="T20" fmla="*/ 27 w 44"/>
                  <a:gd name="T21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5">
                    <a:moveTo>
                      <a:pt x="27" y="5"/>
                    </a:moveTo>
                    <a:lnTo>
                      <a:pt x="27" y="5"/>
                    </a:lnTo>
                    <a:cubicBezTo>
                      <a:pt x="22" y="5"/>
                      <a:pt x="20" y="0"/>
                      <a:pt x="14" y="0"/>
                    </a:cubicBezTo>
                    <a:cubicBezTo>
                      <a:pt x="11" y="0"/>
                      <a:pt x="8" y="2"/>
                      <a:pt x="6" y="3"/>
                    </a:cubicBezTo>
                    <a:cubicBezTo>
                      <a:pt x="0" y="5"/>
                      <a:pt x="2" y="20"/>
                      <a:pt x="5" y="25"/>
                    </a:cubicBezTo>
                    <a:cubicBezTo>
                      <a:pt x="6" y="27"/>
                      <a:pt x="10" y="35"/>
                      <a:pt x="14" y="35"/>
                    </a:cubicBezTo>
                    <a:cubicBezTo>
                      <a:pt x="18" y="35"/>
                      <a:pt x="23" y="34"/>
                      <a:pt x="23" y="30"/>
                    </a:cubicBezTo>
                    <a:cubicBezTo>
                      <a:pt x="23" y="24"/>
                      <a:pt x="17" y="21"/>
                      <a:pt x="20" y="16"/>
                    </a:cubicBezTo>
                    <a:cubicBezTo>
                      <a:pt x="23" y="17"/>
                      <a:pt x="31" y="22"/>
                      <a:pt x="34" y="21"/>
                    </a:cubicBezTo>
                    <a:cubicBezTo>
                      <a:pt x="37" y="19"/>
                      <a:pt x="43" y="20"/>
                      <a:pt x="43" y="15"/>
                    </a:cubicBezTo>
                    <a:cubicBezTo>
                      <a:pt x="44" y="5"/>
                      <a:pt x="35" y="5"/>
                      <a:pt x="27" y="5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8" name="Freeform 276">
                <a:extLst>
                  <a:ext uri="{FF2B5EF4-FFF2-40B4-BE49-F238E27FC236}">
                    <a16:creationId xmlns:a16="http://schemas.microsoft.com/office/drawing/2014/main" xmlns="" id="{E95D83F1-9AAD-4E0C-BA00-73021654A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" y="2271"/>
                <a:ext cx="18" cy="16"/>
              </a:xfrm>
              <a:custGeom>
                <a:avLst/>
                <a:gdLst>
                  <a:gd name="T0" fmla="*/ 27 w 44"/>
                  <a:gd name="T1" fmla="*/ 5 h 35"/>
                  <a:gd name="T2" fmla="*/ 27 w 44"/>
                  <a:gd name="T3" fmla="*/ 5 h 35"/>
                  <a:gd name="T4" fmla="*/ 14 w 44"/>
                  <a:gd name="T5" fmla="*/ 0 h 35"/>
                  <a:gd name="T6" fmla="*/ 6 w 44"/>
                  <a:gd name="T7" fmla="*/ 3 h 35"/>
                  <a:gd name="T8" fmla="*/ 5 w 44"/>
                  <a:gd name="T9" fmla="*/ 25 h 35"/>
                  <a:gd name="T10" fmla="*/ 14 w 44"/>
                  <a:gd name="T11" fmla="*/ 35 h 35"/>
                  <a:gd name="T12" fmla="*/ 23 w 44"/>
                  <a:gd name="T13" fmla="*/ 30 h 35"/>
                  <a:gd name="T14" fmla="*/ 20 w 44"/>
                  <a:gd name="T15" fmla="*/ 16 h 35"/>
                  <a:gd name="T16" fmla="*/ 34 w 44"/>
                  <a:gd name="T17" fmla="*/ 21 h 35"/>
                  <a:gd name="T18" fmla="*/ 43 w 44"/>
                  <a:gd name="T19" fmla="*/ 15 h 35"/>
                  <a:gd name="T20" fmla="*/ 27 w 44"/>
                  <a:gd name="T21" fmla="*/ 5 h 35"/>
                  <a:gd name="T22" fmla="*/ 27 w 44"/>
                  <a:gd name="T23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" h="35">
                    <a:moveTo>
                      <a:pt x="27" y="5"/>
                    </a:moveTo>
                    <a:lnTo>
                      <a:pt x="27" y="5"/>
                    </a:lnTo>
                    <a:cubicBezTo>
                      <a:pt x="22" y="5"/>
                      <a:pt x="20" y="0"/>
                      <a:pt x="14" y="0"/>
                    </a:cubicBezTo>
                    <a:cubicBezTo>
                      <a:pt x="11" y="0"/>
                      <a:pt x="8" y="2"/>
                      <a:pt x="6" y="3"/>
                    </a:cubicBezTo>
                    <a:cubicBezTo>
                      <a:pt x="0" y="5"/>
                      <a:pt x="2" y="20"/>
                      <a:pt x="5" y="25"/>
                    </a:cubicBezTo>
                    <a:cubicBezTo>
                      <a:pt x="6" y="27"/>
                      <a:pt x="10" y="35"/>
                      <a:pt x="14" y="35"/>
                    </a:cubicBezTo>
                    <a:cubicBezTo>
                      <a:pt x="18" y="35"/>
                      <a:pt x="23" y="34"/>
                      <a:pt x="23" y="30"/>
                    </a:cubicBezTo>
                    <a:cubicBezTo>
                      <a:pt x="23" y="24"/>
                      <a:pt x="17" y="21"/>
                      <a:pt x="20" y="16"/>
                    </a:cubicBezTo>
                    <a:cubicBezTo>
                      <a:pt x="23" y="17"/>
                      <a:pt x="31" y="22"/>
                      <a:pt x="34" y="21"/>
                    </a:cubicBezTo>
                    <a:cubicBezTo>
                      <a:pt x="37" y="19"/>
                      <a:pt x="43" y="20"/>
                      <a:pt x="43" y="15"/>
                    </a:cubicBezTo>
                    <a:cubicBezTo>
                      <a:pt x="44" y="5"/>
                      <a:pt x="35" y="5"/>
                      <a:pt x="27" y="5"/>
                    </a:cubicBezTo>
                    <a:lnTo>
                      <a:pt x="27" y="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99" name="Freeform 277">
                <a:extLst>
                  <a:ext uri="{FF2B5EF4-FFF2-40B4-BE49-F238E27FC236}">
                    <a16:creationId xmlns:a16="http://schemas.microsoft.com/office/drawing/2014/main" xmlns="" id="{E18F6567-36E7-47B5-A0AE-76F5AC0FC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" y="2271"/>
                <a:ext cx="18" cy="16"/>
              </a:xfrm>
              <a:custGeom>
                <a:avLst/>
                <a:gdLst>
                  <a:gd name="T0" fmla="*/ 27 w 44"/>
                  <a:gd name="T1" fmla="*/ 5 h 35"/>
                  <a:gd name="T2" fmla="*/ 27 w 44"/>
                  <a:gd name="T3" fmla="*/ 5 h 35"/>
                  <a:gd name="T4" fmla="*/ 14 w 44"/>
                  <a:gd name="T5" fmla="*/ 0 h 35"/>
                  <a:gd name="T6" fmla="*/ 6 w 44"/>
                  <a:gd name="T7" fmla="*/ 3 h 35"/>
                  <a:gd name="T8" fmla="*/ 5 w 44"/>
                  <a:gd name="T9" fmla="*/ 25 h 35"/>
                  <a:gd name="T10" fmla="*/ 14 w 44"/>
                  <a:gd name="T11" fmla="*/ 35 h 35"/>
                  <a:gd name="T12" fmla="*/ 23 w 44"/>
                  <a:gd name="T13" fmla="*/ 30 h 35"/>
                  <a:gd name="T14" fmla="*/ 20 w 44"/>
                  <a:gd name="T15" fmla="*/ 16 h 35"/>
                  <a:gd name="T16" fmla="*/ 34 w 44"/>
                  <a:gd name="T17" fmla="*/ 21 h 35"/>
                  <a:gd name="T18" fmla="*/ 43 w 44"/>
                  <a:gd name="T19" fmla="*/ 15 h 35"/>
                  <a:gd name="T20" fmla="*/ 27 w 44"/>
                  <a:gd name="T21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5">
                    <a:moveTo>
                      <a:pt x="27" y="5"/>
                    </a:moveTo>
                    <a:lnTo>
                      <a:pt x="27" y="5"/>
                    </a:lnTo>
                    <a:cubicBezTo>
                      <a:pt x="22" y="5"/>
                      <a:pt x="20" y="0"/>
                      <a:pt x="14" y="0"/>
                    </a:cubicBezTo>
                    <a:cubicBezTo>
                      <a:pt x="11" y="0"/>
                      <a:pt x="8" y="2"/>
                      <a:pt x="6" y="3"/>
                    </a:cubicBezTo>
                    <a:cubicBezTo>
                      <a:pt x="0" y="5"/>
                      <a:pt x="2" y="20"/>
                      <a:pt x="5" y="25"/>
                    </a:cubicBezTo>
                    <a:cubicBezTo>
                      <a:pt x="6" y="27"/>
                      <a:pt x="10" y="35"/>
                      <a:pt x="14" y="35"/>
                    </a:cubicBezTo>
                    <a:cubicBezTo>
                      <a:pt x="18" y="35"/>
                      <a:pt x="23" y="34"/>
                      <a:pt x="23" y="30"/>
                    </a:cubicBezTo>
                    <a:cubicBezTo>
                      <a:pt x="23" y="24"/>
                      <a:pt x="17" y="21"/>
                      <a:pt x="20" y="16"/>
                    </a:cubicBezTo>
                    <a:cubicBezTo>
                      <a:pt x="23" y="17"/>
                      <a:pt x="31" y="22"/>
                      <a:pt x="34" y="21"/>
                    </a:cubicBezTo>
                    <a:cubicBezTo>
                      <a:pt x="37" y="19"/>
                      <a:pt x="43" y="20"/>
                      <a:pt x="43" y="15"/>
                    </a:cubicBezTo>
                    <a:cubicBezTo>
                      <a:pt x="44" y="5"/>
                      <a:pt x="35" y="5"/>
                      <a:pt x="27" y="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0" name="Freeform 278">
                <a:extLst>
                  <a:ext uri="{FF2B5EF4-FFF2-40B4-BE49-F238E27FC236}">
                    <a16:creationId xmlns:a16="http://schemas.microsoft.com/office/drawing/2014/main" xmlns="" id="{3295BB3A-0BE2-4AA0-9805-61CB70AF5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9" y="2271"/>
                <a:ext cx="18" cy="16"/>
              </a:xfrm>
              <a:custGeom>
                <a:avLst/>
                <a:gdLst>
                  <a:gd name="T0" fmla="*/ 27 w 44"/>
                  <a:gd name="T1" fmla="*/ 5 h 35"/>
                  <a:gd name="T2" fmla="*/ 27 w 44"/>
                  <a:gd name="T3" fmla="*/ 5 h 35"/>
                  <a:gd name="T4" fmla="*/ 14 w 44"/>
                  <a:gd name="T5" fmla="*/ 0 h 35"/>
                  <a:gd name="T6" fmla="*/ 6 w 44"/>
                  <a:gd name="T7" fmla="*/ 3 h 35"/>
                  <a:gd name="T8" fmla="*/ 5 w 44"/>
                  <a:gd name="T9" fmla="*/ 25 h 35"/>
                  <a:gd name="T10" fmla="*/ 14 w 44"/>
                  <a:gd name="T11" fmla="*/ 35 h 35"/>
                  <a:gd name="T12" fmla="*/ 23 w 44"/>
                  <a:gd name="T13" fmla="*/ 30 h 35"/>
                  <a:gd name="T14" fmla="*/ 20 w 44"/>
                  <a:gd name="T15" fmla="*/ 16 h 35"/>
                  <a:gd name="T16" fmla="*/ 34 w 44"/>
                  <a:gd name="T17" fmla="*/ 21 h 35"/>
                  <a:gd name="T18" fmla="*/ 43 w 44"/>
                  <a:gd name="T19" fmla="*/ 15 h 35"/>
                  <a:gd name="T20" fmla="*/ 27 w 44"/>
                  <a:gd name="T21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5">
                    <a:moveTo>
                      <a:pt x="27" y="5"/>
                    </a:moveTo>
                    <a:lnTo>
                      <a:pt x="27" y="5"/>
                    </a:lnTo>
                    <a:cubicBezTo>
                      <a:pt x="22" y="5"/>
                      <a:pt x="20" y="0"/>
                      <a:pt x="14" y="0"/>
                    </a:cubicBezTo>
                    <a:cubicBezTo>
                      <a:pt x="11" y="0"/>
                      <a:pt x="8" y="2"/>
                      <a:pt x="6" y="3"/>
                    </a:cubicBezTo>
                    <a:cubicBezTo>
                      <a:pt x="0" y="5"/>
                      <a:pt x="2" y="20"/>
                      <a:pt x="5" y="25"/>
                    </a:cubicBezTo>
                    <a:cubicBezTo>
                      <a:pt x="6" y="27"/>
                      <a:pt x="10" y="35"/>
                      <a:pt x="14" y="35"/>
                    </a:cubicBezTo>
                    <a:cubicBezTo>
                      <a:pt x="18" y="35"/>
                      <a:pt x="23" y="34"/>
                      <a:pt x="23" y="30"/>
                    </a:cubicBezTo>
                    <a:cubicBezTo>
                      <a:pt x="23" y="24"/>
                      <a:pt x="17" y="21"/>
                      <a:pt x="20" y="16"/>
                    </a:cubicBezTo>
                    <a:cubicBezTo>
                      <a:pt x="23" y="17"/>
                      <a:pt x="31" y="22"/>
                      <a:pt x="34" y="21"/>
                    </a:cubicBezTo>
                    <a:cubicBezTo>
                      <a:pt x="37" y="19"/>
                      <a:pt x="43" y="20"/>
                      <a:pt x="43" y="15"/>
                    </a:cubicBezTo>
                    <a:cubicBezTo>
                      <a:pt x="44" y="5"/>
                      <a:pt x="35" y="5"/>
                      <a:pt x="27" y="5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1" name="Freeform 279">
                <a:extLst>
                  <a:ext uri="{FF2B5EF4-FFF2-40B4-BE49-F238E27FC236}">
                    <a16:creationId xmlns:a16="http://schemas.microsoft.com/office/drawing/2014/main" xmlns="" id="{F08BB25F-6F2A-4FFA-8A48-53C716EC6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160"/>
                <a:ext cx="55" cy="71"/>
              </a:xfrm>
              <a:custGeom>
                <a:avLst/>
                <a:gdLst>
                  <a:gd name="T0" fmla="*/ 86 w 134"/>
                  <a:gd name="T1" fmla="*/ 129 h 160"/>
                  <a:gd name="T2" fmla="*/ 86 w 134"/>
                  <a:gd name="T3" fmla="*/ 129 h 160"/>
                  <a:gd name="T4" fmla="*/ 115 w 134"/>
                  <a:gd name="T5" fmla="*/ 121 h 160"/>
                  <a:gd name="T6" fmla="*/ 121 w 134"/>
                  <a:gd name="T7" fmla="*/ 109 h 160"/>
                  <a:gd name="T8" fmla="*/ 97 w 134"/>
                  <a:gd name="T9" fmla="*/ 79 h 160"/>
                  <a:gd name="T10" fmla="*/ 120 w 134"/>
                  <a:gd name="T11" fmla="*/ 55 h 160"/>
                  <a:gd name="T12" fmla="*/ 134 w 134"/>
                  <a:gd name="T13" fmla="*/ 3 h 160"/>
                  <a:gd name="T14" fmla="*/ 100 w 134"/>
                  <a:gd name="T15" fmla="*/ 0 h 160"/>
                  <a:gd name="T16" fmla="*/ 95 w 134"/>
                  <a:gd name="T17" fmla="*/ 42 h 160"/>
                  <a:gd name="T18" fmla="*/ 79 w 134"/>
                  <a:gd name="T19" fmla="*/ 50 h 160"/>
                  <a:gd name="T20" fmla="*/ 61 w 134"/>
                  <a:gd name="T21" fmla="*/ 38 h 160"/>
                  <a:gd name="T22" fmla="*/ 61 w 134"/>
                  <a:gd name="T23" fmla="*/ 6 h 160"/>
                  <a:gd name="T24" fmla="*/ 46 w 134"/>
                  <a:gd name="T25" fmla="*/ 5 h 160"/>
                  <a:gd name="T26" fmla="*/ 39 w 134"/>
                  <a:gd name="T27" fmla="*/ 24 h 160"/>
                  <a:gd name="T28" fmla="*/ 0 w 134"/>
                  <a:gd name="T29" fmla="*/ 33 h 160"/>
                  <a:gd name="T30" fmla="*/ 22 w 134"/>
                  <a:gd name="T31" fmla="*/ 101 h 160"/>
                  <a:gd name="T32" fmla="*/ 71 w 134"/>
                  <a:gd name="T33" fmla="*/ 153 h 160"/>
                  <a:gd name="T34" fmla="*/ 84 w 134"/>
                  <a:gd name="T35" fmla="*/ 160 h 160"/>
                  <a:gd name="T36" fmla="*/ 86 w 134"/>
                  <a:gd name="T37" fmla="*/ 12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160">
                    <a:moveTo>
                      <a:pt x="86" y="129"/>
                    </a:moveTo>
                    <a:lnTo>
                      <a:pt x="86" y="129"/>
                    </a:lnTo>
                    <a:lnTo>
                      <a:pt x="115" y="121"/>
                    </a:lnTo>
                    <a:lnTo>
                      <a:pt x="121" y="109"/>
                    </a:lnTo>
                    <a:cubicBezTo>
                      <a:pt x="114" y="97"/>
                      <a:pt x="107" y="89"/>
                      <a:pt x="97" y="79"/>
                    </a:cubicBezTo>
                    <a:cubicBezTo>
                      <a:pt x="104" y="66"/>
                      <a:pt x="108" y="62"/>
                      <a:pt x="120" y="55"/>
                    </a:cubicBezTo>
                    <a:cubicBezTo>
                      <a:pt x="120" y="31"/>
                      <a:pt x="125" y="12"/>
                      <a:pt x="134" y="3"/>
                    </a:cubicBezTo>
                    <a:cubicBezTo>
                      <a:pt x="124" y="7"/>
                      <a:pt x="113" y="5"/>
                      <a:pt x="100" y="0"/>
                    </a:cubicBezTo>
                    <a:cubicBezTo>
                      <a:pt x="92" y="15"/>
                      <a:pt x="94" y="25"/>
                      <a:pt x="95" y="42"/>
                    </a:cubicBezTo>
                    <a:lnTo>
                      <a:pt x="79" y="50"/>
                    </a:lnTo>
                    <a:lnTo>
                      <a:pt x="61" y="38"/>
                    </a:lnTo>
                    <a:lnTo>
                      <a:pt x="61" y="6"/>
                    </a:lnTo>
                    <a:lnTo>
                      <a:pt x="46" y="5"/>
                    </a:lnTo>
                    <a:lnTo>
                      <a:pt x="39" y="24"/>
                    </a:lnTo>
                    <a:lnTo>
                      <a:pt x="0" y="33"/>
                    </a:lnTo>
                    <a:cubicBezTo>
                      <a:pt x="13" y="57"/>
                      <a:pt x="18" y="74"/>
                      <a:pt x="22" y="101"/>
                    </a:cubicBezTo>
                    <a:cubicBezTo>
                      <a:pt x="44" y="118"/>
                      <a:pt x="63" y="125"/>
                      <a:pt x="71" y="153"/>
                    </a:cubicBezTo>
                    <a:lnTo>
                      <a:pt x="84" y="160"/>
                    </a:lnTo>
                    <a:cubicBezTo>
                      <a:pt x="87" y="150"/>
                      <a:pt x="86" y="140"/>
                      <a:pt x="86" y="129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2" name="Freeform 280">
                <a:extLst>
                  <a:ext uri="{FF2B5EF4-FFF2-40B4-BE49-F238E27FC236}">
                    <a16:creationId xmlns:a16="http://schemas.microsoft.com/office/drawing/2014/main" xmlns="" id="{1513BDC1-895C-4282-980E-DC0A11321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160"/>
                <a:ext cx="55" cy="71"/>
              </a:xfrm>
              <a:custGeom>
                <a:avLst/>
                <a:gdLst>
                  <a:gd name="T0" fmla="*/ 86 w 134"/>
                  <a:gd name="T1" fmla="*/ 129 h 160"/>
                  <a:gd name="T2" fmla="*/ 86 w 134"/>
                  <a:gd name="T3" fmla="*/ 129 h 160"/>
                  <a:gd name="T4" fmla="*/ 115 w 134"/>
                  <a:gd name="T5" fmla="*/ 121 h 160"/>
                  <a:gd name="T6" fmla="*/ 121 w 134"/>
                  <a:gd name="T7" fmla="*/ 109 h 160"/>
                  <a:gd name="T8" fmla="*/ 97 w 134"/>
                  <a:gd name="T9" fmla="*/ 79 h 160"/>
                  <a:gd name="T10" fmla="*/ 120 w 134"/>
                  <a:gd name="T11" fmla="*/ 55 h 160"/>
                  <a:gd name="T12" fmla="*/ 134 w 134"/>
                  <a:gd name="T13" fmla="*/ 3 h 160"/>
                  <a:gd name="T14" fmla="*/ 100 w 134"/>
                  <a:gd name="T15" fmla="*/ 0 h 160"/>
                  <a:gd name="T16" fmla="*/ 95 w 134"/>
                  <a:gd name="T17" fmla="*/ 42 h 160"/>
                  <a:gd name="T18" fmla="*/ 79 w 134"/>
                  <a:gd name="T19" fmla="*/ 50 h 160"/>
                  <a:gd name="T20" fmla="*/ 61 w 134"/>
                  <a:gd name="T21" fmla="*/ 38 h 160"/>
                  <a:gd name="T22" fmla="*/ 61 w 134"/>
                  <a:gd name="T23" fmla="*/ 6 h 160"/>
                  <a:gd name="T24" fmla="*/ 46 w 134"/>
                  <a:gd name="T25" fmla="*/ 5 h 160"/>
                  <a:gd name="T26" fmla="*/ 39 w 134"/>
                  <a:gd name="T27" fmla="*/ 24 h 160"/>
                  <a:gd name="T28" fmla="*/ 0 w 134"/>
                  <a:gd name="T29" fmla="*/ 33 h 160"/>
                  <a:gd name="T30" fmla="*/ 22 w 134"/>
                  <a:gd name="T31" fmla="*/ 101 h 160"/>
                  <a:gd name="T32" fmla="*/ 71 w 134"/>
                  <a:gd name="T33" fmla="*/ 153 h 160"/>
                  <a:gd name="T34" fmla="*/ 84 w 134"/>
                  <a:gd name="T35" fmla="*/ 160 h 160"/>
                  <a:gd name="T36" fmla="*/ 86 w 134"/>
                  <a:gd name="T37" fmla="*/ 129 h 160"/>
                  <a:gd name="T38" fmla="*/ 86 w 134"/>
                  <a:gd name="T39" fmla="*/ 12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4" h="160">
                    <a:moveTo>
                      <a:pt x="86" y="129"/>
                    </a:moveTo>
                    <a:lnTo>
                      <a:pt x="86" y="129"/>
                    </a:lnTo>
                    <a:lnTo>
                      <a:pt x="115" y="121"/>
                    </a:lnTo>
                    <a:lnTo>
                      <a:pt x="121" y="109"/>
                    </a:lnTo>
                    <a:cubicBezTo>
                      <a:pt x="114" y="97"/>
                      <a:pt x="107" y="89"/>
                      <a:pt x="97" y="79"/>
                    </a:cubicBezTo>
                    <a:cubicBezTo>
                      <a:pt x="104" y="66"/>
                      <a:pt x="108" y="62"/>
                      <a:pt x="120" y="55"/>
                    </a:cubicBezTo>
                    <a:cubicBezTo>
                      <a:pt x="120" y="31"/>
                      <a:pt x="125" y="12"/>
                      <a:pt x="134" y="3"/>
                    </a:cubicBezTo>
                    <a:cubicBezTo>
                      <a:pt x="124" y="7"/>
                      <a:pt x="113" y="5"/>
                      <a:pt x="100" y="0"/>
                    </a:cubicBezTo>
                    <a:cubicBezTo>
                      <a:pt x="92" y="15"/>
                      <a:pt x="94" y="25"/>
                      <a:pt x="95" y="42"/>
                    </a:cubicBezTo>
                    <a:lnTo>
                      <a:pt x="79" y="50"/>
                    </a:lnTo>
                    <a:lnTo>
                      <a:pt x="61" y="38"/>
                    </a:lnTo>
                    <a:lnTo>
                      <a:pt x="61" y="6"/>
                    </a:lnTo>
                    <a:lnTo>
                      <a:pt x="46" y="5"/>
                    </a:lnTo>
                    <a:lnTo>
                      <a:pt x="39" y="24"/>
                    </a:lnTo>
                    <a:lnTo>
                      <a:pt x="0" y="33"/>
                    </a:lnTo>
                    <a:cubicBezTo>
                      <a:pt x="13" y="57"/>
                      <a:pt x="18" y="74"/>
                      <a:pt x="22" y="101"/>
                    </a:cubicBezTo>
                    <a:cubicBezTo>
                      <a:pt x="44" y="118"/>
                      <a:pt x="63" y="125"/>
                      <a:pt x="71" y="153"/>
                    </a:cubicBezTo>
                    <a:lnTo>
                      <a:pt x="84" y="160"/>
                    </a:lnTo>
                    <a:cubicBezTo>
                      <a:pt x="87" y="150"/>
                      <a:pt x="86" y="140"/>
                      <a:pt x="86" y="129"/>
                    </a:cubicBezTo>
                    <a:lnTo>
                      <a:pt x="86" y="12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3" name="Freeform 281">
                <a:extLst>
                  <a:ext uri="{FF2B5EF4-FFF2-40B4-BE49-F238E27FC236}">
                    <a16:creationId xmlns:a16="http://schemas.microsoft.com/office/drawing/2014/main" xmlns="" id="{19226B49-6734-4BF4-95CF-72FD9B364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160"/>
                <a:ext cx="55" cy="71"/>
              </a:xfrm>
              <a:custGeom>
                <a:avLst/>
                <a:gdLst>
                  <a:gd name="T0" fmla="*/ 86 w 134"/>
                  <a:gd name="T1" fmla="*/ 129 h 160"/>
                  <a:gd name="T2" fmla="*/ 86 w 134"/>
                  <a:gd name="T3" fmla="*/ 129 h 160"/>
                  <a:gd name="T4" fmla="*/ 115 w 134"/>
                  <a:gd name="T5" fmla="*/ 121 h 160"/>
                  <a:gd name="T6" fmla="*/ 121 w 134"/>
                  <a:gd name="T7" fmla="*/ 109 h 160"/>
                  <a:gd name="T8" fmla="*/ 97 w 134"/>
                  <a:gd name="T9" fmla="*/ 79 h 160"/>
                  <a:gd name="T10" fmla="*/ 120 w 134"/>
                  <a:gd name="T11" fmla="*/ 55 h 160"/>
                  <a:gd name="T12" fmla="*/ 134 w 134"/>
                  <a:gd name="T13" fmla="*/ 3 h 160"/>
                  <a:gd name="T14" fmla="*/ 100 w 134"/>
                  <a:gd name="T15" fmla="*/ 0 h 160"/>
                  <a:gd name="T16" fmla="*/ 95 w 134"/>
                  <a:gd name="T17" fmla="*/ 42 h 160"/>
                  <a:gd name="T18" fmla="*/ 79 w 134"/>
                  <a:gd name="T19" fmla="*/ 50 h 160"/>
                  <a:gd name="T20" fmla="*/ 61 w 134"/>
                  <a:gd name="T21" fmla="*/ 38 h 160"/>
                  <a:gd name="T22" fmla="*/ 61 w 134"/>
                  <a:gd name="T23" fmla="*/ 6 h 160"/>
                  <a:gd name="T24" fmla="*/ 46 w 134"/>
                  <a:gd name="T25" fmla="*/ 5 h 160"/>
                  <a:gd name="T26" fmla="*/ 39 w 134"/>
                  <a:gd name="T27" fmla="*/ 24 h 160"/>
                  <a:gd name="T28" fmla="*/ 0 w 134"/>
                  <a:gd name="T29" fmla="*/ 33 h 160"/>
                  <a:gd name="T30" fmla="*/ 22 w 134"/>
                  <a:gd name="T31" fmla="*/ 101 h 160"/>
                  <a:gd name="T32" fmla="*/ 71 w 134"/>
                  <a:gd name="T33" fmla="*/ 153 h 160"/>
                  <a:gd name="T34" fmla="*/ 84 w 134"/>
                  <a:gd name="T35" fmla="*/ 160 h 160"/>
                  <a:gd name="T36" fmla="*/ 86 w 134"/>
                  <a:gd name="T37" fmla="*/ 12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4" h="160">
                    <a:moveTo>
                      <a:pt x="86" y="129"/>
                    </a:moveTo>
                    <a:lnTo>
                      <a:pt x="86" y="129"/>
                    </a:lnTo>
                    <a:lnTo>
                      <a:pt x="115" y="121"/>
                    </a:lnTo>
                    <a:lnTo>
                      <a:pt x="121" y="109"/>
                    </a:lnTo>
                    <a:cubicBezTo>
                      <a:pt x="114" y="97"/>
                      <a:pt x="107" y="89"/>
                      <a:pt x="97" y="79"/>
                    </a:cubicBezTo>
                    <a:cubicBezTo>
                      <a:pt x="104" y="66"/>
                      <a:pt x="108" y="62"/>
                      <a:pt x="120" y="55"/>
                    </a:cubicBezTo>
                    <a:cubicBezTo>
                      <a:pt x="120" y="31"/>
                      <a:pt x="125" y="12"/>
                      <a:pt x="134" y="3"/>
                    </a:cubicBezTo>
                    <a:cubicBezTo>
                      <a:pt x="124" y="7"/>
                      <a:pt x="113" y="5"/>
                      <a:pt x="100" y="0"/>
                    </a:cubicBezTo>
                    <a:cubicBezTo>
                      <a:pt x="92" y="15"/>
                      <a:pt x="94" y="25"/>
                      <a:pt x="95" y="42"/>
                    </a:cubicBezTo>
                    <a:lnTo>
                      <a:pt x="79" y="50"/>
                    </a:lnTo>
                    <a:lnTo>
                      <a:pt x="61" y="38"/>
                    </a:lnTo>
                    <a:lnTo>
                      <a:pt x="61" y="6"/>
                    </a:lnTo>
                    <a:lnTo>
                      <a:pt x="46" y="5"/>
                    </a:lnTo>
                    <a:lnTo>
                      <a:pt x="39" y="24"/>
                    </a:lnTo>
                    <a:lnTo>
                      <a:pt x="0" y="33"/>
                    </a:lnTo>
                    <a:cubicBezTo>
                      <a:pt x="13" y="57"/>
                      <a:pt x="18" y="74"/>
                      <a:pt x="22" y="101"/>
                    </a:cubicBezTo>
                    <a:cubicBezTo>
                      <a:pt x="44" y="118"/>
                      <a:pt x="63" y="125"/>
                      <a:pt x="71" y="153"/>
                    </a:cubicBezTo>
                    <a:lnTo>
                      <a:pt x="84" y="160"/>
                    </a:lnTo>
                    <a:cubicBezTo>
                      <a:pt x="87" y="150"/>
                      <a:pt x="86" y="140"/>
                      <a:pt x="86" y="12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4" name="Freeform 282">
                <a:extLst>
                  <a:ext uri="{FF2B5EF4-FFF2-40B4-BE49-F238E27FC236}">
                    <a16:creationId xmlns:a16="http://schemas.microsoft.com/office/drawing/2014/main" xmlns="" id="{27114B54-284F-4B12-BF45-C6634E9786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162"/>
                <a:ext cx="50" cy="58"/>
              </a:xfrm>
              <a:custGeom>
                <a:avLst/>
                <a:gdLst>
                  <a:gd name="T0" fmla="*/ 86 w 121"/>
                  <a:gd name="T1" fmla="*/ 129 h 129"/>
                  <a:gd name="T2" fmla="*/ 86 w 121"/>
                  <a:gd name="T3" fmla="*/ 129 h 129"/>
                  <a:gd name="T4" fmla="*/ 62 w 121"/>
                  <a:gd name="T5" fmla="*/ 129 h 129"/>
                  <a:gd name="T6" fmla="*/ 22 w 121"/>
                  <a:gd name="T7" fmla="*/ 96 h 129"/>
                  <a:gd name="T8" fmla="*/ 0 w 121"/>
                  <a:gd name="T9" fmla="*/ 28 h 129"/>
                  <a:gd name="T10" fmla="*/ 39 w 121"/>
                  <a:gd name="T11" fmla="*/ 19 h 129"/>
                  <a:gd name="T12" fmla="*/ 46 w 121"/>
                  <a:gd name="T13" fmla="*/ 0 h 129"/>
                  <a:gd name="T14" fmla="*/ 61 w 121"/>
                  <a:gd name="T15" fmla="*/ 1 h 129"/>
                  <a:gd name="T16" fmla="*/ 61 w 121"/>
                  <a:gd name="T17" fmla="*/ 33 h 129"/>
                  <a:gd name="T18" fmla="*/ 79 w 121"/>
                  <a:gd name="T19" fmla="*/ 45 h 129"/>
                  <a:gd name="T20" fmla="*/ 95 w 121"/>
                  <a:gd name="T21" fmla="*/ 37 h 129"/>
                  <a:gd name="T22" fmla="*/ 94 w 121"/>
                  <a:gd name="T23" fmla="*/ 12 h 129"/>
                  <a:gd name="T24" fmla="*/ 118 w 121"/>
                  <a:gd name="T25" fmla="*/ 51 h 129"/>
                  <a:gd name="T26" fmla="*/ 97 w 121"/>
                  <a:gd name="T27" fmla="*/ 74 h 129"/>
                  <a:gd name="T28" fmla="*/ 121 w 121"/>
                  <a:gd name="T29" fmla="*/ 104 h 129"/>
                  <a:gd name="T30" fmla="*/ 115 w 121"/>
                  <a:gd name="T31" fmla="*/ 116 h 129"/>
                  <a:gd name="T32" fmla="*/ 86 w 121"/>
                  <a:gd name="T33" fmla="*/ 124 h 129"/>
                  <a:gd name="T34" fmla="*/ 86 w 121"/>
                  <a:gd name="T3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1" h="129">
                    <a:moveTo>
                      <a:pt x="86" y="129"/>
                    </a:moveTo>
                    <a:lnTo>
                      <a:pt x="86" y="129"/>
                    </a:lnTo>
                    <a:lnTo>
                      <a:pt x="62" y="129"/>
                    </a:lnTo>
                    <a:cubicBezTo>
                      <a:pt x="52" y="115"/>
                      <a:pt x="38" y="108"/>
                      <a:pt x="22" y="96"/>
                    </a:cubicBezTo>
                    <a:cubicBezTo>
                      <a:pt x="18" y="69"/>
                      <a:pt x="13" y="52"/>
                      <a:pt x="0" y="28"/>
                    </a:cubicBezTo>
                    <a:lnTo>
                      <a:pt x="39" y="19"/>
                    </a:lnTo>
                    <a:lnTo>
                      <a:pt x="46" y="0"/>
                    </a:lnTo>
                    <a:lnTo>
                      <a:pt x="61" y="1"/>
                    </a:lnTo>
                    <a:lnTo>
                      <a:pt x="61" y="33"/>
                    </a:lnTo>
                    <a:lnTo>
                      <a:pt x="79" y="45"/>
                    </a:lnTo>
                    <a:lnTo>
                      <a:pt x="95" y="37"/>
                    </a:lnTo>
                    <a:cubicBezTo>
                      <a:pt x="94" y="28"/>
                      <a:pt x="93" y="20"/>
                      <a:pt x="94" y="12"/>
                    </a:cubicBezTo>
                    <a:lnTo>
                      <a:pt x="118" y="51"/>
                    </a:lnTo>
                    <a:cubicBezTo>
                      <a:pt x="107" y="58"/>
                      <a:pt x="103" y="62"/>
                      <a:pt x="97" y="74"/>
                    </a:cubicBezTo>
                    <a:cubicBezTo>
                      <a:pt x="107" y="84"/>
                      <a:pt x="114" y="92"/>
                      <a:pt x="121" y="104"/>
                    </a:cubicBezTo>
                    <a:lnTo>
                      <a:pt x="115" y="116"/>
                    </a:lnTo>
                    <a:lnTo>
                      <a:pt x="86" y="124"/>
                    </a:lnTo>
                    <a:cubicBezTo>
                      <a:pt x="86" y="126"/>
                      <a:pt x="86" y="128"/>
                      <a:pt x="86" y="129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5" name="Freeform 283">
                <a:extLst>
                  <a:ext uri="{FF2B5EF4-FFF2-40B4-BE49-F238E27FC236}">
                    <a16:creationId xmlns:a16="http://schemas.microsoft.com/office/drawing/2014/main" xmlns="" id="{E1498E43-BAE2-491C-8372-71EFAD9CC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4" y="2160"/>
                <a:ext cx="16" cy="25"/>
              </a:xfrm>
              <a:custGeom>
                <a:avLst/>
                <a:gdLst>
                  <a:gd name="T0" fmla="*/ 24 w 40"/>
                  <a:gd name="T1" fmla="*/ 56 h 56"/>
                  <a:gd name="T2" fmla="*/ 24 w 40"/>
                  <a:gd name="T3" fmla="*/ 56 h 56"/>
                  <a:gd name="T4" fmla="*/ 0 w 40"/>
                  <a:gd name="T5" fmla="*/ 17 h 56"/>
                  <a:gd name="T6" fmla="*/ 6 w 40"/>
                  <a:gd name="T7" fmla="*/ 0 h 56"/>
                  <a:gd name="T8" fmla="*/ 40 w 40"/>
                  <a:gd name="T9" fmla="*/ 3 h 56"/>
                  <a:gd name="T10" fmla="*/ 26 w 40"/>
                  <a:gd name="T11" fmla="*/ 55 h 56"/>
                  <a:gd name="T12" fmla="*/ 24 w 4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6">
                    <a:moveTo>
                      <a:pt x="24" y="56"/>
                    </a:moveTo>
                    <a:lnTo>
                      <a:pt x="24" y="56"/>
                    </a:lnTo>
                    <a:lnTo>
                      <a:pt x="0" y="17"/>
                    </a:lnTo>
                    <a:cubicBezTo>
                      <a:pt x="1" y="12"/>
                      <a:pt x="3" y="6"/>
                      <a:pt x="6" y="0"/>
                    </a:cubicBezTo>
                    <a:cubicBezTo>
                      <a:pt x="19" y="5"/>
                      <a:pt x="30" y="7"/>
                      <a:pt x="40" y="3"/>
                    </a:cubicBezTo>
                    <a:cubicBezTo>
                      <a:pt x="31" y="12"/>
                      <a:pt x="26" y="31"/>
                      <a:pt x="26" y="55"/>
                    </a:cubicBezTo>
                    <a:lnTo>
                      <a:pt x="24" y="56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6" name="Freeform 284">
                <a:extLst>
                  <a:ext uri="{FF2B5EF4-FFF2-40B4-BE49-F238E27FC236}">
                    <a16:creationId xmlns:a16="http://schemas.microsoft.com/office/drawing/2014/main" xmlns="" id="{D9A72649-4724-4211-965C-27BE10B0B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0" y="2231"/>
                <a:ext cx="16" cy="13"/>
              </a:xfrm>
              <a:custGeom>
                <a:avLst/>
                <a:gdLst>
                  <a:gd name="T0" fmla="*/ 17 w 40"/>
                  <a:gd name="T1" fmla="*/ 15 h 30"/>
                  <a:gd name="T2" fmla="*/ 17 w 40"/>
                  <a:gd name="T3" fmla="*/ 15 h 30"/>
                  <a:gd name="T4" fmla="*/ 10 w 40"/>
                  <a:gd name="T5" fmla="*/ 5 h 30"/>
                  <a:gd name="T6" fmla="*/ 3 w 40"/>
                  <a:gd name="T7" fmla="*/ 5 h 30"/>
                  <a:gd name="T8" fmla="*/ 7 w 40"/>
                  <a:gd name="T9" fmla="*/ 29 h 30"/>
                  <a:gd name="T10" fmla="*/ 31 w 40"/>
                  <a:gd name="T11" fmla="*/ 16 h 30"/>
                  <a:gd name="T12" fmla="*/ 27 w 40"/>
                  <a:gd name="T13" fmla="*/ 15 h 30"/>
                  <a:gd name="T14" fmla="*/ 17 w 40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0">
                    <a:moveTo>
                      <a:pt x="17" y="15"/>
                    </a:moveTo>
                    <a:lnTo>
                      <a:pt x="17" y="15"/>
                    </a:lnTo>
                    <a:lnTo>
                      <a:pt x="10" y="5"/>
                    </a:lnTo>
                    <a:cubicBezTo>
                      <a:pt x="9" y="2"/>
                      <a:pt x="5" y="0"/>
                      <a:pt x="3" y="5"/>
                    </a:cubicBezTo>
                    <a:cubicBezTo>
                      <a:pt x="0" y="20"/>
                      <a:pt x="0" y="22"/>
                      <a:pt x="7" y="29"/>
                    </a:cubicBezTo>
                    <a:cubicBezTo>
                      <a:pt x="11" y="29"/>
                      <a:pt x="40" y="30"/>
                      <a:pt x="31" y="16"/>
                    </a:cubicBezTo>
                    <a:lnTo>
                      <a:pt x="27" y="15"/>
                    </a:lnTo>
                    <a:lnTo>
                      <a:pt x="17" y="15"/>
                    </a:ln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7" name="Freeform 285">
                <a:extLst>
                  <a:ext uri="{FF2B5EF4-FFF2-40B4-BE49-F238E27FC236}">
                    <a16:creationId xmlns:a16="http://schemas.microsoft.com/office/drawing/2014/main" xmlns="" id="{59B2968F-AA14-419D-9A25-3712E414A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0" y="2231"/>
                <a:ext cx="16" cy="13"/>
              </a:xfrm>
              <a:custGeom>
                <a:avLst/>
                <a:gdLst>
                  <a:gd name="T0" fmla="*/ 17 w 40"/>
                  <a:gd name="T1" fmla="*/ 15 h 30"/>
                  <a:gd name="T2" fmla="*/ 17 w 40"/>
                  <a:gd name="T3" fmla="*/ 15 h 30"/>
                  <a:gd name="T4" fmla="*/ 10 w 40"/>
                  <a:gd name="T5" fmla="*/ 5 h 30"/>
                  <a:gd name="T6" fmla="*/ 3 w 40"/>
                  <a:gd name="T7" fmla="*/ 5 h 30"/>
                  <a:gd name="T8" fmla="*/ 7 w 40"/>
                  <a:gd name="T9" fmla="*/ 29 h 30"/>
                  <a:gd name="T10" fmla="*/ 31 w 40"/>
                  <a:gd name="T11" fmla="*/ 16 h 30"/>
                  <a:gd name="T12" fmla="*/ 27 w 40"/>
                  <a:gd name="T13" fmla="*/ 15 h 30"/>
                  <a:gd name="T14" fmla="*/ 17 w 40"/>
                  <a:gd name="T15" fmla="*/ 15 h 30"/>
                  <a:gd name="T16" fmla="*/ 17 w 40"/>
                  <a:gd name="T17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0">
                    <a:moveTo>
                      <a:pt x="17" y="15"/>
                    </a:moveTo>
                    <a:lnTo>
                      <a:pt x="17" y="15"/>
                    </a:lnTo>
                    <a:lnTo>
                      <a:pt x="10" y="5"/>
                    </a:lnTo>
                    <a:cubicBezTo>
                      <a:pt x="9" y="2"/>
                      <a:pt x="5" y="0"/>
                      <a:pt x="3" y="5"/>
                    </a:cubicBezTo>
                    <a:cubicBezTo>
                      <a:pt x="0" y="20"/>
                      <a:pt x="0" y="22"/>
                      <a:pt x="7" y="29"/>
                    </a:cubicBezTo>
                    <a:cubicBezTo>
                      <a:pt x="11" y="29"/>
                      <a:pt x="40" y="30"/>
                      <a:pt x="31" y="16"/>
                    </a:cubicBezTo>
                    <a:lnTo>
                      <a:pt x="27" y="15"/>
                    </a:lnTo>
                    <a:lnTo>
                      <a:pt x="17" y="15"/>
                    </a:lnTo>
                    <a:lnTo>
                      <a:pt x="17" y="15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8" name="Freeform 286">
                <a:extLst>
                  <a:ext uri="{FF2B5EF4-FFF2-40B4-BE49-F238E27FC236}">
                    <a16:creationId xmlns:a16="http://schemas.microsoft.com/office/drawing/2014/main" xmlns="" id="{6396994C-9530-4CF7-86AE-A1F9FDBEC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0" y="2231"/>
                <a:ext cx="16" cy="13"/>
              </a:xfrm>
              <a:custGeom>
                <a:avLst/>
                <a:gdLst>
                  <a:gd name="T0" fmla="*/ 17 w 40"/>
                  <a:gd name="T1" fmla="*/ 15 h 30"/>
                  <a:gd name="T2" fmla="*/ 17 w 40"/>
                  <a:gd name="T3" fmla="*/ 15 h 30"/>
                  <a:gd name="T4" fmla="*/ 10 w 40"/>
                  <a:gd name="T5" fmla="*/ 5 h 30"/>
                  <a:gd name="T6" fmla="*/ 3 w 40"/>
                  <a:gd name="T7" fmla="*/ 5 h 30"/>
                  <a:gd name="T8" fmla="*/ 7 w 40"/>
                  <a:gd name="T9" fmla="*/ 29 h 30"/>
                  <a:gd name="T10" fmla="*/ 31 w 40"/>
                  <a:gd name="T11" fmla="*/ 16 h 30"/>
                  <a:gd name="T12" fmla="*/ 27 w 40"/>
                  <a:gd name="T13" fmla="*/ 15 h 30"/>
                  <a:gd name="T14" fmla="*/ 17 w 40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0">
                    <a:moveTo>
                      <a:pt x="17" y="15"/>
                    </a:moveTo>
                    <a:lnTo>
                      <a:pt x="17" y="15"/>
                    </a:lnTo>
                    <a:lnTo>
                      <a:pt x="10" y="5"/>
                    </a:lnTo>
                    <a:cubicBezTo>
                      <a:pt x="9" y="2"/>
                      <a:pt x="5" y="0"/>
                      <a:pt x="3" y="5"/>
                    </a:cubicBezTo>
                    <a:cubicBezTo>
                      <a:pt x="0" y="20"/>
                      <a:pt x="0" y="22"/>
                      <a:pt x="7" y="29"/>
                    </a:cubicBezTo>
                    <a:cubicBezTo>
                      <a:pt x="11" y="29"/>
                      <a:pt x="40" y="30"/>
                      <a:pt x="31" y="16"/>
                    </a:cubicBezTo>
                    <a:lnTo>
                      <a:pt x="27" y="15"/>
                    </a:lnTo>
                    <a:lnTo>
                      <a:pt x="17" y="15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09" name="Freeform 287">
                <a:extLst>
                  <a:ext uri="{FF2B5EF4-FFF2-40B4-BE49-F238E27FC236}">
                    <a16:creationId xmlns:a16="http://schemas.microsoft.com/office/drawing/2014/main" xmlns="" id="{876F7718-C67F-4268-B239-1B8A4A33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2229"/>
                <a:ext cx="26" cy="22"/>
              </a:xfrm>
              <a:custGeom>
                <a:avLst/>
                <a:gdLst>
                  <a:gd name="T0" fmla="*/ 46 w 61"/>
                  <a:gd name="T1" fmla="*/ 32 h 50"/>
                  <a:gd name="T2" fmla="*/ 46 w 61"/>
                  <a:gd name="T3" fmla="*/ 32 h 50"/>
                  <a:gd name="T4" fmla="*/ 29 w 61"/>
                  <a:gd name="T5" fmla="*/ 26 h 50"/>
                  <a:gd name="T6" fmla="*/ 17 w 61"/>
                  <a:gd name="T7" fmla="*/ 15 h 50"/>
                  <a:gd name="T8" fmla="*/ 8 w 61"/>
                  <a:gd name="T9" fmla="*/ 3 h 50"/>
                  <a:gd name="T10" fmla="*/ 6 w 61"/>
                  <a:gd name="T11" fmla="*/ 25 h 50"/>
                  <a:gd name="T12" fmla="*/ 15 w 61"/>
                  <a:gd name="T13" fmla="*/ 40 h 50"/>
                  <a:gd name="T14" fmla="*/ 21 w 61"/>
                  <a:gd name="T15" fmla="*/ 50 h 50"/>
                  <a:gd name="T16" fmla="*/ 46 w 61"/>
                  <a:gd name="T17" fmla="*/ 47 h 50"/>
                  <a:gd name="T18" fmla="*/ 53 w 61"/>
                  <a:gd name="T19" fmla="*/ 42 h 50"/>
                  <a:gd name="T20" fmla="*/ 46 w 61"/>
                  <a:gd name="T21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50">
                    <a:moveTo>
                      <a:pt x="46" y="32"/>
                    </a:moveTo>
                    <a:lnTo>
                      <a:pt x="46" y="32"/>
                    </a:lnTo>
                    <a:cubicBezTo>
                      <a:pt x="40" y="29"/>
                      <a:pt x="31" y="35"/>
                      <a:pt x="29" y="26"/>
                    </a:cubicBezTo>
                    <a:cubicBezTo>
                      <a:pt x="27" y="17"/>
                      <a:pt x="19" y="20"/>
                      <a:pt x="17" y="15"/>
                    </a:cubicBezTo>
                    <a:cubicBezTo>
                      <a:pt x="14" y="7"/>
                      <a:pt x="16" y="7"/>
                      <a:pt x="8" y="3"/>
                    </a:cubicBezTo>
                    <a:cubicBezTo>
                      <a:pt x="0" y="0"/>
                      <a:pt x="6" y="21"/>
                      <a:pt x="6" y="25"/>
                    </a:cubicBezTo>
                    <a:cubicBezTo>
                      <a:pt x="6" y="37"/>
                      <a:pt x="12" y="32"/>
                      <a:pt x="15" y="40"/>
                    </a:cubicBezTo>
                    <a:cubicBezTo>
                      <a:pt x="16" y="44"/>
                      <a:pt x="15" y="49"/>
                      <a:pt x="21" y="50"/>
                    </a:cubicBezTo>
                    <a:cubicBezTo>
                      <a:pt x="30" y="50"/>
                      <a:pt x="36" y="47"/>
                      <a:pt x="46" y="47"/>
                    </a:cubicBezTo>
                    <a:cubicBezTo>
                      <a:pt x="50" y="47"/>
                      <a:pt x="50" y="44"/>
                      <a:pt x="53" y="42"/>
                    </a:cubicBezTo>
                    <a:cubicBezTo>
                      <a:pt x="61" y="37"/>
                      <a:pt x="50" y="34"/>
                      <a:pt x="46" y="32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0" name="Freeform 288">
                <a:extLst>
                  <a:ext uri="{FF2B5EF4-FFF2-40B4-BE49-F238E27FC236}">
                    <a16:creationId xmlns:a16="http://schemas.microsoft.com/office/drawing/2014/main" xmlns="" id="{79E30578-F69D-40B6-B6FC-79BC7F418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2229"/>
                <a:ext cx="26" cy="22"/>
              </a:xfrm>
              <a:custGeom>
                <a:avLst/>
                <a:gdLst>
                  <a:gd name="T0" fmla="*/ 46 w 61"/>
                  <a:gd name="T1" fmla="*/ 32 h 50"/>
                  <a:gd name="T2" fmla="*/ 46 w 61"/>
                  <a:gd name="T3" fmla="*/ 32 h 50"/>
                  <a:gd name="T4" fmla="*/ 29 w 61"/>
                  <a:gd name="T5" fmla="*/ 26 h 50"/>
                  <a:gd name="T6" fmla="*/ 17 w 61"/>
                  <a:gd name="T7" fmla="*/ 15 h 50"/>
                  <a:gd name="T8" fmla="*/ 8 w 61"/>
                  <a:gd name="T9" fmla="*/ 3 h 50"/>
                  <a:gd name="T10" fmla="*/ 6 w 61"/>
                  <a:gd name="T11" fmla="*/ 25 h 50"/>
                  <a:gd name="T12" fmla="*/ 15 w 61"/>
                  <a:gd name="T13" fmla="*/ 40 h 50"/>
                  <a:gd name="T14" fmla="*/ 21 w 61"/>
                  <a:gd name="T15" fmla="*/ 50 h 50"/>
                  <a:gd name="T16" fmla="*/ 46 w 61"/>
                  <a:gd name="T17" fmla="*/ 47 h 50"/>
                  <a:gd name="T18" fmla="*/ 53 w 61"/>
                  <a:gd name="T19" fmla="*/ 42 h 50"/>
                  <a:gd name="T20" fmla="*/ 46 w 61"/>
                  <a:gd name="T21" fmla="*/ 32 h 50"/>
                  <a:gd name="T22" fmla="*/ 46 w 61"/>
                  <a:gd name="T23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1" h="50">
                    <a:moveTo>
                      <a:pt x="46" y="32"/>
                    </a:moveTo>
                    <a:lnTo>
                      <a:pt x="46" y="32"/>
                    </a:lnTo>
                    <a:cubicBezTo>
                      <a:pt x="40" y="29"/>
                      <a:pt x="31" y="35"/>
                      <a:pt x="29" y="26"/>
                    </a:cubicBezTo>
                    <a:cubicBezTo>
                      <a:pt x="27" y="17"/>
                      <a:pt x="19" y="20"/>
                      <a:pt x="17" y="15"/>
                    </a:cubicBezTo>
                    <a:cubicBezTo>
                      <a:pt x="14" y="7"/>
                      <a:pt x="16" y="7"/>
                      <a:pt x="8" y="3"/>
                    </a:cubicBezTo>
                    <a:cubicBezTo>
                      <a:pt x="0" y="0"/>
                      <a:pt x="6" y="21"/>
                      <a:pt x="6" y="25"/>
                    </a:cubicBezTo>
                    <a:cubicBezTo>
                      <a:pt x="6" y="37"/>
                      <a:pt x="12" y="32"/>
                      <a:pt x="15" y="40"/>
                    </a:cubicBezTo>
                    <a:cubicBezTo>
                      <a:pt x="16" y="44"/>
                      <a:pt x="15" y="49"/>
                      <a:pt x="21" y="50"/>
                    </a:cubicBezTo>
                    <a:cubicBezTo>
                      <a:pt x="30" y="50"/>
                      <a:pt x="36" y="47"/>
                      <a:pt x="46" y="47"/>
                    </a:cubicBezTo>
                    <a:cubicBezTo>
                      <a:pt x="50" y="47"/>
                      <a:pt x="50" y="44"/>
                      <a:pt x="53" y="42"/>
                    </a:cubicBezTo>
                    <a:cubicBezTo>
                      <a:pt x="61" y="37"/>
                      <a:pt x="50" y="34"/>
                      <a:pt x="46" y="32"/>
                    </a:cubicBezTo>
                    <a:lnTo>
                      <a:pt x="46" y="32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1" name="Freeform 289">
                <a:extLst>
                  <a:ext uri="{FF2B5EF4-FFF2-40B4-BE49-F238E27FC236}">
                    <a16:creationId xmlns:a16="http://schemas.microsoft.com/office/drawing/2014/main" xmlns="" id="{A072A9FA-B8F8-4E6F-85CB-9E087195E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2229"/>
                <a:ext cx="26" cy="22"/>
              </a:xfrm>
              <a:custGeom>
                <a:avLst/>
                <a:gdLst>
                  <a:gd name="T0" fmla="*/ 46 w 61"/>
                  <a:gd name="T1" fmla="*/ 32 h 50"/>
                  <a:gd name="T2" fmla="*/ 46 w 61"/>
                  <a:gd name="T3" fmla="*/ 32 h 50"/>
                  <a:gd name="T4" fmla="*/ 29 w 61"/>
                  <a:gd name="T5" fmla="*/ 26 h 50"/>
                  <a:gd name="T6" fmla="*/ 17 w 61"/>
                  <a:gd name="T7" fmla="*/ 15 h 50"/>
                  <a:gd name="T8" fmla="*/ 8 w 61"/>
                  <a:gd name="T9" fmla="*/ 3 h 50"/>
                  <a:gd name="T10" fmla="*/ 6 w 61"/>
                  <a:gd name="T11" fmla="*/ 25 h 50"/>
                  <a:gd name="T12" fmla="*/ 15 w 61"/>
                  <a:gd name="T13" fmla="*/ 40 h 50"/>
                  <a:gd name="T14" fmla="*/ 21 w 61"/>
                  <a:gd name="T15" fmla="*/ 50 h 50"/>
                  <a:gd name="T16" fmla="*/ 46 w 61"/>
                  <a:gd name="T17" fmla="*/ 47 h 50"/>
                  <a:gd name="T18" fmla="*/ 53 w 61"/>
                  <a:gd name="T19" fmla="*/ 42 h 50"/>
                  <a:gd name="T20" fmla="*/ 46 w 61"/>
                  <a:gd name="T21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50">
                    <a:moveTo>
                      <a:pt x="46" y="32"/>
                    </a:moveTo>
                    <a:lnTo>
                      <a:pt x="46" y="32"/>
                    </a:lnTo>
                    <a:cubicBezTo>
                      <a:pt x="40" y="29"/>
                      <a:pt x="31" y="35"/>
                      <a:pt x="29" y="26"/>
                    </a:cubicBezTo>
                    <a:cubicBezTo>
                      <a:pt x="27" y="17"/>
                      <a:pt x="19" y="20"/>
                      <a:pt x="17" y="15"/>
                    </a:cubicBezTo>
                    <a:cubicBezTo>
                      <a:pt x="14" y="7"/>
                      <a:pt x="16" y="7"/>
                      <a:pt x="8" y="3"/>
                    </a:cubicBezTo>
                    <a:cubicBezTo>
                      <a:pt x="0" y="0"/>
                      <a:pt x="6" y="21"/>
                      <a:pt x="6" y="25"/>
                    </a:cubicBezTo>
                    <a:cubicBezTo>
                      <a:pt x="6" y="37"/>
                      <a:pt x="12" y="32"/>
                      <a:pt x="15" y="40"/>
                    </a:cubicBezTo>
                    <a:cubicBezTo>
                      <a:pt x="16" y="44"/>
                      <a:pt x="15" y="49"/>
                      <a:pt x="21" y="50"/>
                    </a:cubicBezTo>
                    <a:cubicBezTo>
                      <a:pt x="30" y="50"/>
                      <a:pt x="36" y="47"/>
                      <a:pt x="46" y="47"/>
                    </a:cubicBezTo>
                    <a:cubicBezTo>
                      <a:pt x="50" y="47"/>
                      <a:pt x="50" y="44"/>
                      <a:pt x="53" y="42"/>
                    </a:cubicBezTo>
                    <a:cubicBezTo>
                      <a:pt x="61" y="37"/>
                      <a:pt x="50" y="34"/>
                      <a:pt x="46" y="3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2" name="Freeform 290">
                <a:extLst>
                  <a:ext uri="{FF2B5EF4-FFF2-40B4-BE49-F238E27FC236}">
                    <a16:creationId xmlns:a16="http://schemas.microsoft.com/office/drawing/2014/main" xmlns="" id="{10BD574D-FEF0-4725-937B-D309D2322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2181"/>
                <a:ext cx="35" cy="37"/>
              </a:xfrm>
              <a:custGeom>
                <a:avLst/>
                <a:gdLst>
                  <a:gd name="T0" fmla="*/ 66 w 85"/>
                  <a:gd name="T1" fmla="*/ 80 h 83"/>
                  <a:gd name="T2" fmla="*/ 66 w 85"/>
                  <a:gd name="T3" fmla="*/ 80 h 83"/>
                  <a:gd name="T4" fmla="*/ 61 w 85"/>
                  <a:gd name="T5" fmla="*/ 40 h 83"/>
                  <a:gd name="T6" fmla="*/ 46 w 85"/>
                  <a:gd name="T7" fmla="*/ 13 h 83"/>
                  <a:gd name="T8" fmla="*/ 31 w 85"/>
                  <a:gd name="T9" fmla="*/ 0 h 83"/>
                  <a:gd name="T10" fmla="*/ 18 w 85"/>
                  <a:gd name="T11" fmla="*/ 13 h 83"/>
                  <a:gd name="T12" fmla="*/ 1 w 85"/>
                  <a:gd name="T13" fmla="*/ 20 h 83"/>
                  <a:gd name="T14" fmla="*/ 1 w 85"/>
                  <a:gd name="T15" fmla="*/ 41 h 83"/>
                  <a:gd name="T16" fmla="*/ 66 w 85"/>
                  <a:gd name="T17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83">
                    <a:moveTo>
                      <a:pt x="66" y="80"/>
                    </a:moveTo>
                    <a:lnTo>
                      <a:pt x="66" y="80"/>
                    </a:lnTo>
                    <a:cubicBezTo>
                      <a:pt x="85" y="76"/>
                      <a:pt x="80" y="40"/>
                      <a:pt x="61" y="40"/>
                    </a:cubicBezTo>
                    <a:cubicBezTo>
                      <a:pt x="47" y="40"/>
                      <a:pt x="57" y="21"/>
                      <a:pt x="46" y="13"/>
                    </a:cubicBezTo>
                    <a:cubicBezTo>
                      <a:pt x="36" y="13"/>
                      <a:pt x="41" y="0"/>
                      <a:pt x="31" y="0"/>
                    </a:cubicBezTo>
                    <a:cubicBezTo>
                      <a:pt x="19" y="0"/>
                      <a:pt x="26" y="11"/>
                      <a:pt x="18" y="13"/>
                    </a:cubicBezTo>
                    <a:cubicBezTo>
                      <a:pt x="13" y="15"/>
                      <a:pt x="3" y="15"/>
                      <a:pt x="1" y="20"/>
                    </a:cubicBezTo>
                    <a:cubicBezTo>
                      <a:pt x="0" y="24"/>
                      <a:pt x="0" y="37"/>
                      <a:pt x="1" y="41"/>
                    </a:cubicBezTo>
                    <a:cubicBezTo>
                      <a:pt x="6" y="55"/>
                      <a:pt x="49" y="83"/>
                      <a:pt x="66" y="80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3" name="Freeform 291">
                <a:extLst>
                  <a:ext uri="{FF2B5EF4-FFF2-40B4-BE49-F238E27FC236}">
                    <a16:creationId xmlns:a16="http://schemas.microsoft.com/office/drawing/2014/main" xmlns="" id="{3A00C3D5-39E0-415D-A90A-ED41BAE36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2181"/>
                <a:ext cx="35" cy="37"/>
              </a:xfrm>
              <a:custGeom>
                <a:avLst/>
                <a:gdLst>
                  <a:gd name="T0" fmla="*/ 66 w 85"/>
                  <a:gd name="T1" fmla="*/ 80 h 83"/>
                  <a:gd name="T2" fmla="*/ 66 w 85"/>
                  <a:gd name="T3" fmla="*/ 80 h 83"/>
                  <a:gd name="T4" fmla="*/ 61 w 85"/>
                  <a:gd name="T5" fmla="*/ 40 h 83"/>
                  <a:gd name="T6" fmla="*/ 46 w 85"/>
                  <a:gd name="T7" fmla="*/ 13 h 83"/>
                  <a:gd name="T8" fmla="*/ 31 w 85"/>
                  <a:gd name="T9" fmla="*/ 0 h 83"/>
                  <a:gd name="T10" fmla="*/ 18 w 85"/>
                  <a:gd name="T11" fmla="*/ 13 h 83"/>
                  <a:gd name="T12" fmla="*/ 1 w 85"/>
                  <a:gd name="T13" fmla="*/ 20 h 83"/>
                  <a:gd name="T14" fmla="*/ 1 w 85"/>
                  <a:gd name="T15" fmla="*/ 41 h 83"/>
                  <a:gd name="T16" fmla="*/ 66 w 85"/>
                  <a:gd name="T17" fmla="*/ 80 h 83"/>
                  <a:gd name="T18" fmla="*/ 66 w 85"/>
                  <a:gd name="T19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" h="83">
                    <a:moveTo>
                      <a:pt x="66" y="80"/>
                    </a:moveTo>
                    <a:lnTo>
                      <a:pt x="66" y="80"/>
                    </a:lnTo>
                    <a:cubicBezTo>
                      <a:pt x="85" y="76"/>
                      <a:pt x="80" y="40"/>
                      <a:pt x="61" y="40"/>
                    </a:cubicBezTo>
                    <a:cubicBezTo>
                      <a:pt x="47" y="40"/>
                      <a:pt x="57" y="21"/>
                      <a:pt x="46" y="13"/>
                    </a:cubicBezTo>
                    <a:cubicBezTo>
                      <a:pt x="36" y="13"/>
                      <a:pt x="41" y="0"/>
                      <a:pt x="31" y="0"/>
                    </a:cubicBezTo>
                    <a:cubicBezTo>
                      <a:pt x="19" y="0"/>
                      <a:pt x="26" y="11"/>
                      <a:pt x="18" y="13"/>
                    </a:cubicBezTo>
                    <a:cubicBezTo>
                      <a:pt x="13" y="15"/>
                      <a:pt x="3" y="15"/>
                      <a:pt x="1" y="20"/>
                    </a:cubicBezTo>
                    <a:cubicBezTo>
                      <a:pt x="0" y="24"/>
                      <a:pt x="0" y="37"/>
                      <a:pt x="1" y="41"/>
                    </a:cubicBezTo>
                    <a:cubicBezTo>
                      <a:pt x="6" y="55"/>
                      <a:pt x="49" y="83"/>
                      <a:pt x="66" y="80"/>
                    </a:cubicBezTo>
                    <a:lnTo>
                      <a:pt x="66" y="8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4" name="Freeform 292">
                <a:extLst>
                  <a:ext uri="{FF2B5EF4-FFF2-40B4-BE49-F238E27FC236}">
                    <a16:creationId xmlns:a16="http://schemas.microsoft.com/office/drawing/2014/main" xmlns="" id="{6D7D4DCD-E088-46F7-8455-76267A4B9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9" y="2181"/>
                <a:ext cx="35" cy="37"/>
              </a:xfrm>
              <a:custGeom>
                <a:avLst/>
                <a:gdLst>
                  <a:gd name="T0" fmla="*/ 66 w 85"/>
                  <a:gd name="T1" fmla="*/ 80 h 83"/>
                  <a:gd name="T2" fmla="*/ 66 w 85"/>
                  <a:gd name="T3" fmla="*/ 80 h 83"/>
                  <a:gd name="T4" fmla="*/ 61 w 85"/>
                  <a:gd name="T5" fmla="*/ 40 h 83"/>
                  <a:gd name="T6" fmla="*/ 46 w 85"/>
                  <a:gd name="T7" fmla="*/ 13 h 83"/>
                  <a:gd name="T8" fmla="*/ 31 w 85"/>
                  <a:gd name="T9" fmla="*/ 0 h 83"/>
                  <a:gd name="T10" fmla="*/ 18 w 85"/>
                  <a:gd name="T11" fmla="*/ 13 h 83"/>
                  <a:gd name="T12" fmla="*/ 1 w 85"/>
                  <a:gd name="T13" fmla="*/ 20 h 83"/>
                  <a:gd name="T14" fmla="*/ 1 w 85"/>
                  <a:gd name="T15" fmla="*/ 41 h 83"/>
                  <a:gd name="T16" fmla="*/ 66 w 85"/>
                  <a:gd name="T17" fmla="*/ 8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83">
                    <a:moveTo>
                      <a:pt x="66" y="80"/>
                    </a:moveTo>
                    <a:lnTo>
                      <a:pt x="66" y="80"/>
                    </a:lnTo>
                    <a:cubicBezTo>
                      <a:pt x="85" y="76"/>
                      <a:pt x="80" y="40"/>
                      <a:pt x="61" y="40"/>
                    </a:cubicBezTo>
                    <a:cubicBezTo>
                      <a:pt x="47" y="40"/>
                      <a:pt x="57" y="21"/>
                      <a:pt x="46" y="13"/>
                    </a:cubicBezTo>
                    <a:cubicBezTo>
                      <a:pt x="36" y="13"/>
                      <a:pt x="41" y="0"/>
                      <a:pt x="31" y="0"/>
                    </a:cubicBezTo>
                    <a:cubicBezTo>
                      <a:pt x="19" y="0"/>
                      <a:pt x="26" y="11"/>
                      <a:pt x="18" y="13"/>
                    </a:cubicBezTo>
                    <a:cubicBezTo>
                      <a:pt x="13" y="15"/>
                      <a:pt x="3" y="15"/>
                      <a:pt x="1" y="20"/>
                    </a:cubicBezTo>
                    <a:cubicBezTo>
                      <a:pt x="0" y="24"/>
                      <a:pt x="0" y="37"/>
                      <a:pt x="1" y="41"/>
                    </a:cubicBezTo>
                    <a:cubicBezTo>
                      <a:pt x="6" y="55"/>
                      <a:pt x="49" y="83"/>
                      <a:pt x="66" y="8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5" name="Freeform 293">
                <a:extLst>
                  <a:ext uri="{FF2B5EF4-FFF2-40B4-BE49-F238E27FC236}">
                    <a16:creationId xmlns:a16="http://schemas.microsoft.com/office/drawing/2014/main" xmlns="" id="{3743993E-5011-4867-923D-19646B8D3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0" y="2192"/>
                <a:ext cx="24" cy="26"/>
              </a:xfrm>
              <a:custGeom>
                <a:avLst/>
                <a:gdLst>
                  <a:gd name="T0" fmla="*/ 0 w 59"/>
                  <a:gd name="T1" fmla="*/ 41 h 58"/>
                  <a:gd name="T2" fmla="*/ 0 w 59"/>
                  <a:gd name="T3" fmla="*/ 41 h 58"/>
                  <a:gd name="T4" fmla="*/ 26 w 59"/>
                  <a:gd name="T5" fmla="*/ 0 h 58"/>
                  <a:gd name="T6" fmla="*/ 35 w 59"/>
                  <a:gd name="T7" fmla="*/ 16 h 58"/>
                  <a:gd name="T8" fmla="*/ 40 w 59"/>
                  <a:gd name="T9" fmla="*/ 56 h 58"/>
                  <a:gd name="T10" fmla="*/ 0 w 59"/>
                  <a:gd name="T11" fmla="*/ 4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58">
                    <a:moveTo>
                      <a:pt x="0" y="41"/>
                    </a:moveTo>
                    <a:lnTo>
                      <a:pt x="0" y="41"/>
                    </a:lnTo>
                    <a:lnTo>
                      <a:pt x="26" y="0"/>
                    </a:lnTo>
                    <a:cubicBezTo>
                      <a:pt x="27" y="8"/>
                      <a:pt x="26" y="16"/>
                      <a:pt x="35" y="16"/>
                    </a:cubicBezTo>
                    <a:cubicBezTo>
                      <a:pt x="54" y="16"/>
                      <a:pt x="59" y="52"/>
                      <a:pt x="40" y="56"/>
                    </a:cubicBezTo>
                    <a:cubicBezTo>
                      <a:pt x="31" y="58"/>
                      <a:pt x="14" y="50"/>
                      <a:pt x="0" y="41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6" name="Freeform 294">
                <a:extLst>
                  <a:ext uri="{FF2B5EF4-FFF2-40B4-BE49-F238E27FC236}">
                    <a16:creationId xmlns:a16="http://schemas.microsoft.com/office/drawing/2014/main" xmlns="" id="{8CEC9980-D57B-48FB-AE39-EFB6CE06CD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6" y="2098"/>
                <a:ext cx="102" cy="134"/>
              </a:xfrm>
              <a:custGeom>
                <a:avLst/>
                <a:gdLst>
                  <a:gd name="T0" fmla="*/ 131 w 247"/>
                  <a:gd name="T1" fmla="*/ 201 h 300"/>
                  <a:gd name="T2" fmla="*/ 131 w 247"/>
                  <a:gd name="T3" fmla="*/ 201 h 300"/>
                  <a:gd name="T4" fmla="*/ 131 w 247"/>
                  <a:gd name="T5" fmla="*/ 202 h 300"/>
                  <a:gd name="T6" fmla="*/ 127 w 247"/>
                  <a:gd name="T7" fmla="*/ 219 h 300"/>
                  <a:gd name="T8" fmla="*/ 104 w 247"/>
                  <a:gd name="T9" fmla="*/ 239 h 300"/>
                  <a:gd name="T10" fmla="*/ 94 w 247"/>
                  <a:gd name="T11" fmla="*/ 248 h 300"/>
                  <a:gd name="T12" fmla="*/ 99 w 247"/>
                  <a:gd name="T13" fmla="*/ 256 h 300"/>
                  <a:gd name="T14" fmla="*/ 95 w 247"/>
                  <a:gd name="T15" fmla="*/ 268 h 300"/>
                  <a:gd name="T16" fmla="*/ 86 w 247"/>
                  <a:gd name="T17" fmla="*/ 275 h 300"/>
                  <a:gd name="T18" fmla="*/ 86 w 247"/>
                  <a:gd name="T19" fmla="*/ 288 h 300"/>
                  <a:gd name="T20" fmla="*/ 83 w 247"/>
                  <a:gd name="T21" fmla="*/ 293 h 300"/>
                  <a:gd name="T22" fmla="*/ 89 w 247"/>
                  <a:gd name="T23" fmla="*/ 296 h 300"/>
                  <a:gd name="T24" fmla="*/ 99 w 247"/>
                  <a:gd name="T25" fmla="*/ 300 h 300"/>
                  <a:gd name="T26" fmla="*/ 119 w 247"/>
                  <a:gd name="T27" fmla="*/ 297 h 300"/>
                  <a:gd name="T28" fmla="*/ 108 w 247"/>
                  <a:gd name="T29" fmla="*/ 287 h 300"/>
                  <a:gd name="T30" fmla="*/ 140 w 247"/>
                  <a:gd name="T31" fmla="*/ 223 h 300"/>
                  <a:gd name="T32" fmla="*/ 131 w 247"/>
                  <a:gd name="T33" fmla="*/ 201 h 300"/>
                  <a:gd name="T34" fmla="*/ 247 w 247"/>
                  <a:gd name="T35" fmla="*/ 69 h 300"/>
                  <a:gd name="T36" fmla="*/ 247 w 247"/>
                  <a:gd name="T37" fmla="*/ 69 h 300"/>
                  <a:gd name="T38" fmla="*/ 245 w 247"/>
                  <a:gd name="T39" fmla="*/ 68 h 300"/>
                  <a:gd name="T40" fmla="*/ 224 w 247"/>
                  <a:gd name="T41" fmla="*/ 49 h 300"/>
                  <a:gd name="T42" fmla="*/ 132 w 247"/>
                  <a:gd name="T43" fmla="*/ 31 h 300"/>
                  <a:gd name="T44" fmla="*/ 70 w 247"/>
                  <a:gd name="T45" fmla="*/ 0 h 300"/>
                  <a:gd name="T46" fmla="*/ 70 w 247"/>
                  <a:gd name="T47" fmla="*/ 0 h 300"/>
                  <a:gd name="T48" fmla="*/ 68 w 247"/>
                  <a:gd name="T49" fmla="*/ 24 h 300"/>
                  <a:gd name="T50" fmla="*/ 61 w 247"/>
                  <a:gd name="T51" fmla="*/ 18 h 300"/>
                  <a:gd name="T52" fmla="*/ 59 w 247"/>
                  <a:gd name="T53" fmla="*/ 25 h 300"/>
                  <a:gd name="T54" fmla="*/ 49 w 247"/>
                  <a:gd name="T55" fmla="*/ 29 h 300"/>
                  <a:gd name="T56" fmla="*/ 24 w 247"/>
                  <a:gd name="T57" fmla="*/ 12 h 300"/>
                  <a:gd name="T58" fmla="*/ 47 w 247"/>
                  <a:gd name="T59" fmla="*/ 103 h 300"/>
                  <a:gd name="T60" fmla="*/ 42 w 247"/>
                  <a:gd name="T61" fmla="*/ 110 h 300"/>
                  <a:gd name="T62" fmla="*/ 5 w 247"/>
                  <a:gd name="T63" fmla="*/ 110 h 300"/>
                  <a:gd name="T64" fmla="*/ 0 w 247"/>
                  <a:gd name="T65" fmla="*/ 135 h 300"/>
                  <a:gd name="T66" fmla="*/ 2 w 247"/>
                  <a:gd name="T67" fmla="*/ 134 h 300"/>
                  <a:gd name="T68" fmla="*/ 12 w 247"/>
                  <a:gd name="T69" fmla="*/ 132 h 300"/>
                  <a:gd name="T70" fmla="*/ 24 w 247"/>
                  <a:gd name="T71" fmla="*/ 132 h 300"/>
                  <a:gd name="T72" fmla="*/ 29 w 247"/>
                  <a:gd name="T73" fmla="*/ 135 h 300"/>
                  <a:gd name="T74" fmla="*/ 29 w 247"/>
                  <a:gd name="T75" fmla="*/ 146 h 300"/>
                  <a:gd name="T76" fmla="*/ 25 w 247"/>
                  <a:gd name="T77" fmla="*/ 151 h 300"/>
                  <a:gd name="T78" fmla="*/ 20 w 247"/>
                  <a:gd name="T79" fmla="*/ 156 h 300"/>
                  <a:gd name="T80" fmla="*/ 22 w 247"/>
                  <a:gd name="T81" fmla="*/ 161 h 300"/>
                  <a:gd name="T82" fmla="*/ 26 w 247"/>
                  <a:gd name="T83" fmla="*/ 161 h 300"/>
                  <a:gd name="T84" fmla="*/ 50 w 247"/>
                  <a:gd name="T85" fmla="*/ 165 h 300"/>
                  <a:gd name="T86" fmla="*/ 51 w 247"/>
                  <a:gd name="T87" fmla="*/ 168 h 300"/>
                  <a:gd name="T88" fmla="*/ 55 w 247"/>
                  <a:gd name="T89" fmla="*/ 175 h 300"/>
                  <a:gd name="T90" fmla="*/ 57 w 247"/>
                  <a:gd name="T91" fmla="*/ 180 h 300"/>
                  <a:gd name="T92" fmla="*/ 83 w 247"/>
                  <a:gd name="T93" fmla="*/ 186 h 300"/>
                  <a:gd name="T94" fmla="*/ 89 w 247"/>
                  <a:gd name="T95" fmla="*/ 183 h 300"/>
                  <a:gd name="T96" fmla="*/ 90 w 247"/>
                  <a:gd name="T97" fmla="*/ 173 h 300"/>
                  <a:gd name="T98" fmla="*/ 103 w 247"/>
                  <a:gd name="T99" fmla="*/ 171 h 300"/>
                  <a:gd name="T100" fmla="*/ 125 w 247"/>
                  <a:gd name="T101" fmla="*/ 183 h 300"/>
                  <a:gd name="T102" fmla="*/ 132 w 247"/>
                  <a:gd name="T103" fmla="*/ 191 h 300"/>
                  <a:gd name="T104" fmla="*/ 132 w 247"/>
                  <a:gd name="T105" fmla="*/ 194 h 300"/>
                  <a:gd name="T106" fmla="*/ 145 w 247"/>
                  <a:gd name="T107" fmla="*/ 185 h 300"/>
                  <a:gd name="T108" fmla="*/ 140 w 247"/>
                  <a:gd name="T109" fmla="*/ 167 h 300"/>
                  <a:gd name="T110" fmla="*/ 168 w 247"/>
                  <a:gd name="T111" fmla="*/ 165 h 300"/>
                  <a:gd name="T112" fmla="*/ 171 w 247"/>
                  <a:gd name="T113" fmla="*/ 130 h 300"/>
                  <a:gd name="T114" fmla="*/ 196 w 247"/>
                  <a:gd name="T115" fmla="*/ 126 h 300"/>
                  <a:gd name="T116" fmla="*/ 208 w 247"/>
                  <a:gd name="T117" fmla="*/ 78 h 300"/>
                  <a:gd name="T118" fmla="*/ 247 w 247"/>
                  <a:gd name="T119" fmla="*/ 6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7" h="300">
                    <a:moveTo>
                      <a:pt x="131" y="201"/>
                    </a:moveTo>
                    <a:lnTo>
                      <a:pt x="131" y="201"/>
                    </a:lnTo>
                    <a:lnTo>
                      <a:pt x="131" y="202"/>
                    </a:lnTo>
                    <a:lnTo>
                      <a:pt x="127" y="219"/>
                    </a:lnTo>
                    <a:lnTo>
                      <a:pt x="104" y="239"/>
                    </a:lnTo>
                    <a:lnTo>
                      <a:pt x="94" y="248"/>
                    </a:lnTo>
                    <a:lnTo>
                      <a:pt x="99" y="256"/>
                    </a:lnTo>
                    <a:lnTo>
                      <a:pt x="95" y="268"/>
                    </a:lnTo>
                    <a:lnTo>
                      <a:pt x="86" y="275"/>
                    </a:lnTo>
                    <a:lnTo>
                      <a:pt x="86" y="288"/>
                    </a:lnTo>
                    <a:lnTo>
                      <a:pt x="83" y="293"/>
                    </a:lnTo>
                    <a:lnTo>
                      <a:pt x="89" y="296"/>
                    </a:lnTo>
                    <a:lnTo>
                      <a:pt x="99" y="300"/>
                    </a:lnTo>
                    <a:lnTo>
                      <a:pt x="119" y="297"/>
                    </a:lnTo>
                    <a:cubicBezTo>
                      <a:pt x="116" y="294"/>
                      <a:pt x="112" y="291"/>
                      <a:pt x="108" y="287"/>
                    </a:cubicBezTo>
                    <a:cubicBezTo>
                      <a:pt x="112" y="255"/>
                      <a:pt x="119" y="244"/>
                      <a:pt x="140" y="223"/>
                    </a:cubicBezTo>
                    <a:cubicBezTo>
                      <a:pt x="140" y="214"/>
                      <a:pt x="133" y="209"/>
                      <a:pt x="131" y="201"/>
                    </a:cubicBezTo>
                    <a:close/>
                    <a:moveTo>
                      <a:pt x="247" y="69"/>
                    </a:moveTo>
                    <a:lnTo>
                      <a:pt x="247" y="69"/>
                    </a:lnTo>
                    <a:lnTo>
                      <a:pt x="245" y="68"/>
                    </a:lnTo>
                    <a:cubicBezTo>
                      <a:pt x="236" y="64"/>
                      <a:pt x="227" y="59"/>
                      <a:pt x="224" y="49"/>
                    </a:cubicBezTo>
                    <a:cubicBezTo>
                      <a:pt x="209" y="47"/>
                      <a:pt x="141" y="40"/>
                      <a:pt x="132" y="31"/>
                    </a:cubicBezTo>
                    <a:cubicBezTo>
                      <a:pt x="114" y="12"/>
                      <a:pt x="139" y="0"/>
                      <a:pt x="70" y="0"/>
                    </a:cubicBezTo>
                    <a:lnTo>
                      <a:pt x="70" y="0"/>
                    </a:lnTo>
                    <a:cubicBezTo>
                      <a:pt x="70" y="8"/>
                      <a:pt x="70" y="16"/>
                      <a:pt x="68" y="24"/>
                    </a:cubicBezTo>
                    <a:cubicBezTo>
                      <a:pt x="66" y="22"/>
                      <a:pt x="64" y="20"/>
                      <a:pt x="61" y="18"/>
                    </a:cubicBezTo>
                    <a:cubicBezTo>
                      <a:pt x="61" y="20"/>
                      <a:pt x="60" y="22"/>
                      <a:pt x="59" y="25"/>
                    </a:cubicBezTo>
                    <a:lnTo>
                      <a:pt x="49" y="29"/>
                    </a:lnTo>
                    <a:cubicBezTo>
                      <a:pt x="41" y="22"/>
                      <a:pt x="33" y="14"/>
                      <a:pt x="24" y="12"/>
                    </a:cubicBezTo>
                    <a:cubicBezTo>
                      <a:pt x="14" y="66"/>
                      <a:pt x="58" y="71"/>
                      <a:pt x="47" y="103"/>
                    </a:cubicBezTo>
                    <a:lnTo>
                      <a:pt x="42" y="110"/>
                    </a:lnTo>
                    <a:lnTo>
                      <a:pt x="5" y="110"/>
                    </a:lnTo>
                    <a:cubicBezTo>
                      <a:pt x="2" y="121"/>
                      <a:pt x="1" y="129"/>
                      <a:pt x="0" y="135"/>
                    </a:cubicBezTo>
                    <a:lnTo>
                      <a:pt x="2" y="134"/>
                    </a:lnTo>
                    <a:lnTo>
                      <a:pt x="12" y="132"/>
                    </a:lnTo>
                    <a:lnTo>
                      <a:pt x="24" y="132"/>
                    </a:lnTo>
                    <a:lnTo>
                      <a:pt x="29" y="135"/>
                    </a:lnTo>
                    <a:lnTo>
                      <a:pt x="29" y="146"/>
                    </a:lnTo>
                    <a:lnTo>
                      <a:pt x="25" y="151"/>
                    </a:lnTo>
                    <a:lnTo>
                      <a:pt x="20" y="156"/>
                    </a:lnTo>
                    <a:lnTo>
                      <a:pt x="22" y="161"/>
                    </a:lnTo>
                    <a:lnTo>
                      <a:pt x="26" y="161"/>
                    </a:lnTo>
                    <a:lnTo>
                      <a:pt x="50" y="165"/>
                    </a:lnTo>
                    <a:lnTo>
                      <a:pt x="51" y="168"/>
                    </a:lnTo>
                    <a:lnTo>
                      <a:pt x="55" y="175"/>
                    </a:lnTo>
                    <a:lnTo>
                      <a:pt x="57" y="180"/>
                    </a:lnTo>
                    <a:lnTo>
                      <a:pt x="83" y="186"/>
                    </a:lnTo>
                    <a:lnTo>
                      <a:pt x="89" y="183"/>
                    </a:lnTo>
                    <a:lnTo>
                      <a:pt x="90" y="173"/>
                    </a:lnTo>
                    <a:lnTo>
                      <a:pt x="103" y="171"/>
                    </a:lnTo>
                    <a:lnTo>
                      <a:pt x="125" y="183"/>
                    </a:lnTo>
                    <a:lnTo>
                      <a:pt x="132" y="191"/>
                    </a:lnTo>
                    <a:lnTo>
                      <a:pt x="132" y="194"/>
                    </a:lnTo>
                    <a:lnTo>
                      <a:pt x="145" y="185"/>
                    </a:lnTo>
                    <a:cubicBezTo>
                      <a:pt x="143" y="179"/>
                      <a:pt x="140" y="173"/>
                      <a:pt x="140" y="167"/>
                    </a:cubicBezTo>
                    <a:lnTo>
                      <a:pt x="168" y="165"/>
                    </a:lnTo>
                    <a:lnTo>
                      <a:pt x="171" y="130"/>
                    </a:lnTo>
                    <a:lnTo>
                      <a:pt x="196" y="126"/>
                    </a:lnTo>
                    <a:cubicBezTo>
                      <a:pt x="201" y="109"/>
                      <a:pt x="206" y="96"/>
                      <a:pt x="208" y="78"/>
                    </a:cubicBezTo>
                    <a:cubicBezTo>
                      <a:pt x="221" y="74"/>
                      <a:pt x="234" y="72"/>
                      <a:pt x="247" y="69"/>
                    </a:cubicBez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7" name="Freeform 295">
                <a:extLst>
                  <a:ext uri="{FF2B5EF4-FFF2-40B4-BE49-F238E27FC236}">
                    <a16:creationId xmlns:a16="http://schemas.microsoft.com/office/drawing/2014/main" xmlns="" id="{CC87EEF9-2F54-46D7-90EB-67A5390360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66" y="2098"/>
                <a:ext cx="102" cy="134"/>
              </a:xfrm>
              <a:custGeom>
                <a:avLst/>
                <a:gdLst>
                  <a:gd name="T0" fmla="*/ 131 w 247"/>
                  <a:gd name="T1" fmla="*/ 201 h 300"/>
                  <a:gd name="T2" fmla="*/ 131 w 247"/>
                  <a:gd name="T3" fmla="*/ 201 h 300"/>
                  <a:gd name="T4" fmla="*/ 131 w 247"/>
                  <a:gd name="T5" fmla="*/ 202 h 300"/>
                  <a:gd name="T6" fmla="*/ 127 w 247"/>
                  <a:gd name="T7" fmla="*/ 219 h 300"/>
                  <a:gd name="T8" fmla="*/ 104 w 247"/>
                  <a:gd name="T9" fmla="*/ 239 h 300"/>
                  <a:gd name="T10" fmla="*/ 94 w 247"/>
                  <a:gd name="T11" fmla="*/ 248 h 300"/>
                  <a:gd name="T12" fmla="*/ 99 w 247"/>
                  <a:gd name="T13" fmla="*/ 256 h 300"/>
                  <a:gd name="T14" fmla="*/ 95 w 247"/>
                  <a:gd name="T15" fmla="*/ 268 h 300"/>
                  <a:gd name="T16" fmla="*/ 86 w 247"/>
                  <a:gd name="T17" fmla="*/ 275 h 300"/>
                  <a:gd name="T18" fmla="*/ 86 w 247"/>
                  <a:gd name="T19" fmla="*/ 288 h 300"/>
                  <a:gd name="T20" fmla="*/ 83 w 247"/>
                  <a:gd name="T21" fmla="*/ 293 h 300"/>
                  <a:gd name="T22" fmla="*/ 89 w 247"/>
                  <a:gd name="T23" fmla="*/ 296 h 300"/>
                  <a:gd name="T24" fmla="*/ 99 w 247"/>
                  <a:gd name="T25" fmla="*/ 300 h 300"/>
                  <a:gd name="T26" fmla="*/ 119 w 247"/>
                  <a:gd name="T27" fmla="*/ 297 h 300"/>
                  <a:gd name="T28" fmla="*/ 108 w 247"/>
                  <a:gd name="T29" fmla="*/ 287 h 300"/>
                  <a:gd name="T30" fmla="*/ 140 w 247"/>
                  <a:gd name="T31" fmla="*/ 223 h 300"/>
                  <a:gd name="T32" fmla="*/ 131 w 247"/>
                  <a:gd name="T33" fmla="*/ 201 h 300"/>
                  <a:gd name="T34" fmla="*/ 131 w 247"/>
                  <a:gd name="T35" fmla="*/ 201 h 300"/>
                  <a:gd name="T36" fmla="*/ 247 w 247"/>
                  <a:gd name="T37" fmla="*/ 69 h 300"/>
                  <a:gd name="T38" fmla="*/ 247 w 247"/>
                  <a:gd name="T39" fmla="*/ 69 h 300"/>
                  <a:gd name="T40" fmla="*/ 245 w 247"/>
                  <a:gd name="T41" fmla="*/ 68 h 300"/>
                  <a:gd name="T42" fmla="*/ 224 w 247"/>
                  <a:gd name="T43" fmla="*/ 49 h 300"/>
                  <a:gd name="T44" fmla="*/ 132 w 247"/>
                  <a:gd name="T45" fmla="*/ 31 h 300"/>
                  <a:gd name="T46" fmla="*/ 70 w 247"/>
                  <a:gd name="T47" fmla="*/ 0 h 300"/>
                  <a:gd name="T48" fmla="*/ 70 w 247"/>
                  <a:gd name="T49" fmla="*/ 0 h 300"/>
                  <a:gd name="T50" fmla="*/ 68 w 247"/>
                  <a:gd name="T51" fmla="*/ 24 h 300"/>
                  <a:gd name="T52" fmla="*/ 61 w 247"/>
                  <a:gd name="T53" fmla="*/ 18 h 300"/>
                  <a:gd name="T54" fmla="*/ 59 w 247"/>
                  <a:gd name="T55" fmla="*/ 25 h 300"/>
                  <a:gd name="T56" fmla="*/ 49 w 247"/>
                  <a:gd name="T57" fmla="*/ 29 h 300"/>
                  <a:gd name="T58" fmla="*/ 24 w 247"/>
                  <a:gd name="T59" fmla="*/ 12 h 300"/>
                  <a:gd name="T60" fmla="*/ 47 w 247"/>
                  <a:gd name="T61" fmla="*/ 103 h 300"/>
                  <a:gd name="T62" fmla="*/ 42 w 247"/>
                  <a:gd name="T63" fmla="*/ 110 h 300"/>
                  <a:gd name="T64" fmla="*/ 5 w 247"/>
                  <a:gd name="T65" fmla="*/ 110 h 300"/>
                  <a:gd name="T66" fmla="*/ 0 w 247"/>
                  <a:gd name="T67" fmla="*/ 135 h 300"/>
                  <a:gd name="T68" fmla="*/ 2 w 247"/>
                  <a:gd name="T69" fmla="*/ 134 h 300"/>
                  <a:gd name="T70" fmla="*/ 12 w 247"/>
                  <a:gd name="T71" fmla="*/ 132 h 300"/>
                  <a:gd name="T72" fmla="*/ 24 w 247"/>
                  <a:gd name="T73" fmla="*/ 132 h 300"/>
                  <a:gd name="T74" fmla="*/ 29 w 247"/>
                  <a:gd name="T75" fmla="*/ 135 h 300"/>
                  <a:gd name="T76" fmla="*/ 29 w 247"/>
                  <a:gd name="T77" fmla="*/ 146 h 300"/>
                  <a:gd name="T78" fmla="*/ 25 w 247"/>
                  <a:gd name="T79" fmla="*/ 151 h 300"/>
                  <a:gd name="T80" fmla="*/ 20 w 247"/>
                  <a:gd name="T81" fmla="*/ 156 h 300"/>
                  <a:gd name="T82" fmla="*/ 22 w 247"/>
                  <a:gd name="T83" fmla="*/ 161 h 300"/>
                  <a:gd name="T84" fmla="*/ 26 w 247"/>
                  <a:gd name="T85" fmla="*/ 161 h 300"/>
                  <a:gd name="T86" fmla="*/ 50 w 247"/>
                  <a:gd name="T87" fmla="*/ 165 h 300"/>
                  <a:gd name="T88" fmla="*/ 51 w 247"/>
                  <a:gd name="T89" fmla="*/ 168 h 300"/>
                  <a:gd name="T90" fmla="*/ 55 w 247"/>
                  <a:gd name="T91" fmla="*/ 175 h 300"/>
                  <a:gd name="T92" fmla="*/ 57 w 247"/>
                  <a:gd name="T93" fmla="*/ 180 h 300"/>
                  <a:gd name="T94" fmla="*/ 83 w 247"/>
                  <a:gd name="T95" fmla="*/ 186 h 300"/>
                  <a:gd name="T96" fmla="*/ 89 w 247"/>
                  <a:gd name="T97" fmla="*/ 183 h 300"/>
                  <a:gd name="T98" fmla="*/ 90 w 247"/>
                  <a:gd name="T99" fmla="*/ 173 h 300"/>
                  <a:gd name="T100" fmla="*/ 103 w 247"/>
                  <a:gd name="T101" fmla="*/ 171 h 300"/>
                  <a:gd name="T102" fmla="*/ 125 w 247"/>
                  <a:gd name="T103" fmla="*/ 183 h 300"/>
                  <a:gd name="T104" fmla="*/ 132 w 247"/>
                  <a:gd name="T105" fmla="*/ 191 h 300"/>
                  <a:gd name="T106" fmla="*/ 132 w 247"/>
                  <a:gd name="T107" fmla="*/ 194 h 300"/>
                  <a:gd name="T108" fmla="*/ 145 w 247"/>
                  <a:gd name="T109" fmla="*/ 185 h 300"/>
                  <a:gd name="T110" fmla="*/ 140 w 247"/>
                  <a:gd name="T111" fmla="*/ 167 h 300"/>
                  <a:gd name="T112" fmla="*/ 168 w 247"/>
                  <a:gd name="T113" fmla="*/ 165 h 300"/>
                  <a:gd name="T114" fmla="*/ 171 w 247"/>
                  <a:gd name="T115" fmla="*/ 130 h 300"/>
                  <a:gd name="T116" fmla="*/ 196 w 247"/>
                  <a:gd name="T117" fmla="*/ 126 h 300"/>
                  <a:gd name="T118" fmla="*/ 208 w 247"/>
                  <a:gd name="T119" fmla="*/ 78 h 300"/>
                  <a:gd name="T120" fmla="*/ 247 w 247"/>
                  <a:gd name="T121" fmla="*/ 69 h 300"/>
                  <a:gd name="T122" fmla="*/ 247 w 247"/>
                  <a:gd name="T123" fmla="*/ 6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7" h="300">
                    <a:moveTo>
                      <a:pt x="131" y="201"/>
                    </a:moveTo>
                    <a:lnTo>
                      <a:pt x="131" y="201"/>
                    </a:lnTo>
                    <a:lnTo>
                      <a:pt x="131" y="202"/>
                    </a:lnTo>
                    <a:lnTo>
                      <a:pt x="127" y="219"/>
                    </a:lnTo>
                    <a:lnTo>
                      <a:pt x="104" y="239"/>
                    </a:lnTo>
                    <a:lnTo>
                      <a:pt x="94" y="248"/>
                    </a:lnTo>
                    <a:lnTo>
                      <a:pt x="99" y="256"/>
                    </a:lnTo>
                    <a:lnTo>
                      <a:pt x="95" y="268"/>
                    </a:lnTo>
                    <a:lnTo>
                      <a:pt x="86" y="275"/>
                    </a:lnTo>
                    <a:lnTo>
                      <a:pt x="86" y="288"/>
                    </a:lnTo>
                    <a:lnTo>
                      <a:pt x="83" y="293"/>
                    </a:lnTo>
                    <a:lnTo>
                      <a:pt x="89" y="296"/>
                    </a:lnTo>
                    <a:lnTo>
                      <a:pt x="99" y="300"/>
                    </a:lnTo>
                    <a:lnTo>
                      <a:pt x="119" y="297"/>
                    </a:lnTo>
                    <a:cubicBezTo>
                      <a:pt x="116" y="294"/>
                      <a:pt x="112" y="291"/>
                      <a:pt x="108" y="287"/>
                    </a:cubicBezTo>
                    <a:cubicBezTo>
                      <a:pt x="112" y="255"/>
                      <a:pt x="119" y="244"/>
                      <a:pt x="140" y="223"/>
                    </a:cubicBezTo>
                    <a:cubicBezTo>
                      <a:pt x="140" y="214"/>
                      <a:pt x="133" y="209"/>
                      <a:pt x="131" y="201"/>
                    </a:cubicBezTo>
                    <a:lnTo>
                      <a:pt x="131" y="201"/>
                    </a:lnTo>
                    <a:close/>
                    <a:moveTo>
                      <a:pt x="247" y="69"/>
                    </a:moveTo>
                    <a:lnTo>
                      <a:pt x="247" y="69"/>
                    </a:lnTo>
                    <a:lnTo>
                      <a:pt x="245" y="68"/>
                    </a:lnTo>
                    <a:cubicBezTo>
                      <a:pt x="236" y="64"/>
                      <a:pt x="227" y="59"/>
                      <a:pt x="224" y="49"/>
                    </a:cubicBezTo>
                    <a:cubicBezTo>
                      <a:pt x="209" y="47"/>
                      <a:pt x="141" y="40"/>
                      <a:pt x="132" y="31"/>
                    </a:cubicBezTo>
                    <a:cubicBezTo>
                      <a:pt x="114" y="12"/>
                      <a:pt x="139" y="0"/>
                      <a:pt x="70" y="0"/>
                    </a:cubicBezTo>
                    <a:lnTo>
                      <a:pt x="70" y="0"/>
                    </a:lnTo>
                    <a:cubicBezTo>
                      <a:pt x="70" y="8"/>
                      <a:pt x="70" y="16"/>
                      <a:pt x="68" y="24"/>
                    </a:cubicBezTo>
                    <a:cubicBezTo>
                      <a:pt x="66" y="22"/>
                      <a:pt x="64" y="20"/>
                      <a:pt x="61" y="18"/>
                    </a:cubicBezTo>
                    <a:cubicBezTo>
                      <a:pt x="61" y="20"/>
                      <a:pt x="60" y="22"/>
                      <a:pt x="59" y="25"/>
                    </a:cubicBezTo>
                    <a:lnTo>
                      <a:pt x="49" y="29"/>
                    </a:lnTo>
                    <a:cubicBezTo>
                      <a:pt x="41" y="22"/>
                      <a:pt x="33" y="14"/>
                      <a:pt x="24" y="12"/>
                    </a:cubicBezTo>
                    <a:cubicBezTo>
                      <a:pt x="14" y="66"/>
                      <a:pt x="58" y="71"/>
                      <a:pt x="47" y="103"/>
                    </a:cubicBezTo>
                    <a:lnTo>
                      <a:pt x="42" y="110"/>
                    </a:lnTo>
                    <a:lnTo>
                      <a:pt x="5" y="110"/>
                    </a:lnTo>
                    <a:cubicBezTo>
                      <a:pt x="2" y="121"/>
                      <a:pt x="1" y="129"/>
                      <a:pt x="0" y="135"/>
                    </a:cubicBezTo>
                    <a:lnTo>
                      <a:pt x="2" y="134"/>
                    </a:lnTo>
                    <a:lnTo>
                      <a:pt x="12" y="132"/>
                    </a:lnTo>
                    <a:lnTo>
                      <a:pt x="24" y="132"/>
                    </a:lnTo>
                    <a:lnTo>
                      <a:pt x="29" y="135"/>
                    </a:lnTo>
                    <a:lnTo>
                      <a:pt x="29" y="146"/>
                    </a:lnTo>
                    <a:lnTo>
                      <a:pt x="25" y="151"/>
                    </a:lnTo>
                    <a:lnTo>
                      <a:pt x="20" y="156"/>
                    </a:lnTo>
                    <a:lnTo>
                      <a:pt x="22" y="161"/>
                    </a:lnTo>
                    <a:lnTo>
                      <a:pt x="26" y="161"/>
                    </a:lnTo>
                    <a:lnTo>
                      <a:pt x="50" y="165"/>
                    </a:lnTo>
                    <a:lnTo>
                      <a:pt x="51" y="168"/>
                    </a:lnTo>
                    <a:lnTo>
                      <a:pt x="55" y="175"/>
                    </a:lnTo>
                    <a:lnTo>
                      <a:pt x="57" y="180"/>
                    </a:lnTo>
                    <a:lnTo>
                      <a:pt x="83" y="186"/>
                    </a:lnTo>
                    <a:lnTo>
                      <a:pt x="89" y="183"/>
                    </a:lnTo>
                    <a:lnTo>
                      <a:pt x="90" y="173"/>
                    </a:lnTo>
                    <a:lnTo>
                      <a:pt x="103" y="171"/>
                    </a:lnTo>
                    <a:lnTo>
                      <a:pt x="125" y="183"/>
                    </a:lnTo>
                    <a:lnTo>
                      <a:pt x="132" y="191"/>
                    </a:lnTo>
                    <a:lnTo>
                      <a:pt x="132" y="194"/>
                    </a:lnTo>
                    <a:lnTo>
                      <a:pt x="145" y="185"/>
                    </a:lnTo>
                    <a:cubicBezTo>
                      <a:pt x="143" y="179"/>
                      <a:pt x="140" y="173"/>
                      <a:pt x="140" y="167"/>
                    </a:cubicBezTo>
                    <a:lnTo>
                      <a:pt x="168" y="165"/>
                    </a:lnTo>
                    <a:lnTo>
                      <a:pt x="171" y="130"/>
                    </a:lnTo>
                    <a:lnTo>
                      <a:pt x="196" y="126"/>
                    </a:lnTo>
                    <a:cubicBezTo>
                      <a:pt x="201" y="109"/>
                      <a:pt x="206" y="96"/>
                      <a:pt x="208" y="78"/>
                    </a:cubicBezTo>
                    <a:cubicBezTo>
                      <a:pt x="221" y="74"/>
                      <a:pt x="234" y="72"/>
                      <a:pt x="247" y="69"/>
                    </a:cubicBezTo>
                    <a:lnTo>
                      <a:pt x="247" y="69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8" name="Freeform 296">
                <a:extLst>
                  <a:ext uri="{FF2B5EF4-FFF2-40B4-BE49-F238E27FC236}">
                    <a16:creationId xmlns:a16="http://schemas.microsoft.com/office/drawing/2014/main" xmlns="" id="{E6BF10D2-B480-4CA2-9800-47D13E05D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" y="2157"/>
                <a:ext cx="56" cy="72"/>
              </a:xfrm>
              <a:custGeom>
                <a:avLst/>
                <a:gdLst>
                  <a:gd name="T0" fmla="*/ 88 w 137"/>
                  <a:gd name="T1" fmla="*/ 161 h 161"/>
                  <a:gd name="T2" fmla="*/ 88 w 137"/>
                  <a:gd name="T3" fmla="*/ 161 h 161"/>
                  <a:gd name="T4" fmla="*/ 91 w 137"/>
                  <a:gd name="T5" fmla="*/ 156 h 161"/>
                  <a:gd name="T6" fmla="*/ 91 w 137"/>
                  <a:gd name="T7" fmla="*/ 143 h 161"/>
                  <a:gd name="T8" fmla="*/ 100 w 137"/>
                  <a:gd name="T9" fmla="*/ 136 h 161"/>
                  <a:gd name="T10" fmla="*/ 104 w 137"/>
                  <a:gd name="T11" fmla="*/ 124 h 161"/>
                  <a:gd name="T12" fmla="*/ 99 w 137"/>
                  <a:gd name="T13" fmla="*/ 116 h 161"/>
                  <a:gd name="T14" fmla="*/ 109 w 137"/>
                  <a:gd name="T15" fmla="*/ 107 h 161"/>
                  <a:gd name="T16" fmla="*/ 132 w 137"/>
                  <a:gd name="T17" fmla="*/ 87 h 161"/>
                  <a:gd name="T18" fmla="*/ 136 w 137"/>
                  <a:gd name="T19" fmla="*/ 70 h 161"/>
                  <a:gd name="T20" fmla="*/ 136 w 137"/>
                  <a:gd name="T21" fmla="*/ 69 h 161"/>
                  <a:gd name="T22" fmla="*/ 136 w 137"/>
                  <a:gd name="T23" fmla="*/ 62 h 161"/>
                  <a:gd name="T24" fmla="*/ 137 w 137"/>
                  <a:gd name="T25" fmla="*/ 62 h 161"/>
                  <a:gd name="T26" fmla="*/ 137 w 137"/>
                  <a:gd name="T27" fmla="*/ 59 h 161"/>
                  <a:gd name="T28" fmla="*/ 130 w 137"/>
                  <a:gd name="T29" fmla="*/ 51 h 161"/>
                  <a:gd name="T30" fmla="*/ 108 w 137"/>
                  <a:gd name="T31" fmla="*/ 39 h 161"/>
                  <a:gd name="T32" fmla="*/ 95 w 137"/>
                  <a:gd name="T33" fmla="*/ 41 h 161"/>
                  <a:gd name="T34" fmla="*/ 94 w 137"/>
                  <a:gd name="T35" fmla="*/ 51 h 161"/>
                  <a:gd name="T36" fmla="*/ 88 w 137"/>
                  <a:gd name="T37" fmla="*/ 54 h 161"/>
                  <a:gd name="T38" fmla="*/ 62 w 137"/>
                  <a:gd name="T39" fmla="*/ 48 h 161"/>
                  <a:gd name="T40" fmla="*/ 60 w 137"/>
                  <a:gd name="T41" fmla="*/ 43 h 161"/>
                  <a:gd name="T42" fmla="*/ 56 w 137"/>
                  <a:gd name="T43" fmla="*/ 36 h 161"/>
                  <a:gd name="T44" fmla="*/ 55 w 137"/>
                  <a:gd name="T45" fmla="*/ 33 h 161"/>
                  <a:gd name="T46" fmla="*/ 31 w 137"/>
                  <a:gd name="T47" fmla="*/ 29 h 161"/>
                  <a:gd name="T48" fmla="*/ 27 w 137"/>
                  <a:gd name="T49" fmla="*/ 29 h 161"/>
                  <a:gd name="T50" fmla="*/ 25 w 137"/>
                  <a:gd name="T51" fmla="*/ 24 h 161"/>
                  <a:gd name="T52" fmla="*/ 30 w 137"/>
                  <a:gd name="T53" fmla="*/ 19 h 161"/>
                  <a:gd name="T54" fmla="*/ 34 w 137"/>
                  <a:gd name="T55" fmla="*/ 14 h 161"/>
                  <a:gd name="T56" fmla="*/ 34 w 137"/>
                  <a:gd name="T57" fmla="*/ 3 h 161"/>
                  <a:gd name="T58" fmla="*/ 29 w 137"/>
                  <a:gd name="T59" fmla="*/ 0 h 161"/>
                  <a:gd name="T60" fmla="*/ 17 w 137"/>
                  <a:gd name="T61" fmla="*/ 0 h 161"/>
                  <a:gd name="T62" fmla="*/ 7 w 137"/>
                  <a:gd name="T63" fmla="*/ 2 h 161"/>
                  <a:gd name="T64" fmla="*/ 5 w 137"/>
                  <a:gd name="T65" fmla="*/ 3 h 161"/>
                  <a:gd name="T66" fmla="*/ 40 w 137"/>
                  <a:gd name="T67" fmla="*/ 57 h 161"/>
                  <a:gd name="T68" fmla="*/ 37 w 137"/>
                  <a:gd name="T69" fmla="*/ 142 h 161"/>
                  <a:gd name="T70" fmla="*/ 79 w 137"/>
                  <a:gd name="T71" fmla="*/ 151 h 161"/>
                  <a:gd name="T72" fmla="*/ 86 w 137"/>
                  <a:gd name="T73" fmla="*/ 160 h 161"/>
                  <a:gd name="T74" fmla="*/ 88 w 137"/>
                  <a:gd name="T75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7" h="161">
                    <a:moveTo>
                      <a:pt x="88" y="161"/>
                    </a:moveTo>
                    <a:lnTo>
                      <a:pt x="88" y="161"/>
                    </a:lnTo>
                    <a:lnTo>
                      <a:pt x="91" y="156"/>
                    </a:lnTo>
                    <a:lnTo>
                      <a:pt x="91" y="143"/>
                    </a:lnTo>
                    <a:lnTo>
                      <a:pt x="100" y="136"/>
                    </a:lnTo>
                    <a:lnTo>
                      <a:pt x="104" y="124"/>
                    </a:lnTo>
                    <a:lnTo>
                      <a:pt x="99" y="116"/>
                    </a:lnTo>
                    <a:lnTo>
                      <a:pt x="109" y="107"/>
                    </a:lnTo>
                    <a:lnTo>
                      <a:pt x="132" y="87"/>
                    </a:lnTo>
                    <a:lnTo>
                      <a:pt x="136" y="70"/>
                    </a:lnTo>
                    <a:lnTo>
                      <a:pt x="136" y="69"/>
                    </a:lnTo>
                    <a:cubicBezTo>
                      <a:pt x="136" y="67"/>
                      <a:pt x="136" y="65"/>
                      <a:pt x="136" y="62"/>
                    </a:cubicBezTo>
                    <a:lnTo>
                      <a:pt x="137" y="62"/>
                    </a:lnTo>
                    <a:lnTo>
                      <a:pt x="137" y="59"/>
                    </a:lnTo>
                    <a:lnTo>
                      <a:pt x="130" y="51"/>
                    </a:lnTo>
                    <a:lnTo>
                      <a:pt x="108" y="39"/>
                    </a:lnTo>
                    <a:lnTo>
                      <a:pt x="95" y="41"/>
                    </a:lnTo>
                    <a:lnTo>
                      <a:pt x="94" y="51"/>
                    </a:lnTo>
                    <a:lnTo>
                      <a:pt x="88" y="54"/>
                    </a:lnTo>
                    <a:lnTo>
                      <a:pt x="62" y="48"/>
                    </a:lnTo>
                    <a:lnTo>
                      <a:pt x="60" y="43"/>
                    </a:lnTo>
                    <a:lnTo>
                      <a:pt x="56" y="36"/>
                    </a:lnTo>
                    <a:lnTo>
                      <a:pt x="55" y="33"/>
                    </a:lnTo>
                    <a:lnTo>
                      <a:pt x="31" y="29"/>
                    </a:lnTo>
                    <a:lnTo>
                      <a:pt x="27" y="29"/>
                    </a:lnTo>
                    <a:lnTo>
                      <a:pt x="25" y="24"/>
                    </a:lnTo>
                    <a:lnTo>
                      <a:pt x="30" y="19"/>
                    </a:lnTo>
                    <a:lnTo>
                      <a:pt x="34" y="14"/>
                    </a:lnTo>
                    <a:lnTo>
                      <a:pt x="34" y="3"/>
                    </a:lnTo>
                    <a:lnTo>
                      <a:pt x="29" y="0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5" y="3"/>
                    </a:lnTo>
                    <a:cubicBezTo>
                      <a:pt x="0" y="33"/>
                      <a:pt x="17" y="25"/>
                      <a:pt x="40" y="57"/>
                    </a:cubicBezTo>
                    <a:cubicBezTo>
                      <a:pt x="58" y="82"/>
                      <a:pt x="43" y="113"/>
                      <a:pt x="37" y="142"/>
                    </a:cubicBezTo>
                    <a:lnTo>
                      <a:pt x="79" y="151"/>
                    </a:lnTo>
                    <a:lnTo>
                      <a:pt x="86" y="160"/>
                    </a:lnTo>
                    <a:lnTo>
                      <a:pt x="88" y="161"/>
                    </a:lnTo>
                    <a:close/>
                  </a:path>
                </a:pathLst>
              </a:custGeom>
              <a:solidFill>
                <a:srgbClr val="FC9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19" name="Freeform 297">
                <a:extLst>
                  <a:ext uri="{FF2B5EF4-FFF2-40B4-BE49-F238E27FC236}">
                    <a16:creationId xmlns:a16="http://schemas.microsoft.com/office/drawing/2014/main" xmlns="" id="{08C036EF-435A-4B46-8CAD-D46D1BFE2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4" y="2157"/>
                <a:ext cx="56" cy="72"/>
              </a:xfrm>
              <a:custGeom>
                <a:avLst/>
                <a:gdLst>
                  <a:gd name="T0" fmla="*/ 88 w 137"/>
                  <a:gd name="T1" fmla="*/ 161 h 161"/>
                  <a:gd name="T2" fmla="*/ 88 w 137"/>
                  <a:gd name="T3" fmla="*/ 161 h 161"/>
                  <a:gd name="T4" fmla="*/ 91 w 137"/>
                  <a:gd name="T5" fmla="*/ 156 h 161"/>
                  <a:gd name="T6" fmla="*/ 91 w 137"/>
                  <a:gd name="T7" fmla="*/ 143 h 161"/>
                  <a:gd name="T8" fmla="*/ 100 w 137"/>
                  <a:gd name="T9" fmla="*/ 136 h 161"/>
                  <a:gd name="T10" fmla="*/ 104 w 137"/>
                  <a:gd name="T11" fmla="*/ 124 h 161"/>
                  <a:gd name="T12" fmla="*/ 99 w 137"/>
                  <a:gd name="T13" fmla="*/ 116 h 161"/>
                  <a:gd name="T14" fmla="*/ 109 w 137"/>
                  <a:gd name="T15" fmla="*/ 107 h 161"/>
                  <a:gd name="T16" fmla="*/ 132 w 137"/>
                  <a:gd name="T17" fmla="*/ 87 h 161"/>
                  <a:gd name="T18" fmla="*/ 136 w 137"/>
                  <a:gd name="T19" fmla="*/ 70 h 161"/>
                  <a:gd name="T20" fmla="*/ 136 w 137"/>
                  <a:gd name="T21" fmla="*/ 69 h 161"/>
                  <a:gd name="T22" fmla="*/ 136 w 137"/>
                  <a:gd name="T23" fmla="*/ 62 h 161"/>
                  <a:gd name="T24" fmla="*/ 137 w 137"/>
                  <a:gd name="T25" fmla="*/ 62 h 161"/>
                  <a:gd name="T26" fmla="*/ 137 w 137"/>
                  <a:gd name="T27" fmla="*/ 59 h 161"/>
                  <a:gd name="T28" fmla="*/ 130 w 137"/>
                  <a:gd name="T29" fmla="*/ 51 h 161"/>
                  <a:gd name="T30" fmla="*/ 108 w 137"/>
                  <a:gd name="T31" fmla="*/ 39 h 161"/>
                  <a:gd name="T32" fmla="*/ 95 w 137"/>
                  <a:gd name="T33" fmla="*/ 41 h 161"/>
                  <a:gd name="T34" fmla="*/ 94 w 137"/>
                  <a:gd name="T35" fmla="*/ 51 h 161"/>
                  <a:gd name="T36" fmla="*/ 88 w 137"/>
                  <a:gd name="T37" fmla="*/ 54 h 161"/>
                  <a:gd name="T38" fmla="*/ 62 w 137"/>
                  <a:gd name="T39" fmla="*/ 48 h 161"/>
                  <a:gd name="T40" fmla="*/ 60 w 137"/>
                  <a:gd name="T41" fmla="*/ 43 h 161"/>
                  <a:gd name="T42" fmla="*/ 56 w 137"/>
                  <a:gd name="T43" fmla="*/ 36 h 161"/>
                  <a:gd name="T44" fmla="*/ 55 w 137"/>
                  <a:gd name="T45" fmla="*/ 33 h 161"/>
                  <a:gd name="T46" fmla="*/ 31 w 137"/>
                  <a:gd name="T47" fmla="*/ 29 h 161"/>
                  <a:gd name="T48" fmla="*/ 27 w 137"/>
                  <a:gd name="T49" fmla="*/ 29 h 161"/>
                  <a:gd name="T50" fmla="*/ 25 w 137"/>
                  <a:gd name="T51" fmla="*/ 24 h 161"/>
                  <a:gd name="T52" fmla="*/ 30 w 137"/>
                  <a:gd name="T53" fmla="*/ 19 h 161"/>
                  <a:gd name="T54" fmla="*/ 34 w 137"/>
                  <a:gd name="T55" fmla="*/ 14 h 161"/>
                  <a:gd name="T56" fmla="*/ 34 w 137"/>
                  <a:gd name="T57" fmla="*/ 3 h 161"/>
                  <a:gd name="T58" fmla="*/ 29 w 137"/>
                  <a:gd name="T59" fmla="*/ 0 h 161"/>
                  <a:gd name="T60" fmla="*/ 17 w 137"/>
                  <a:gd name="T61" fmla="*/ 0 h 161"/>
                  <a:gd name="T62" fmla="*/ 7 w 137"/>
                  <a:gd name="T63" fmla="*/ 2 h 161"/>
                  <a:gd name="T64" fmla="*/ 5 w 137"/>
                  <a:gd name="T65" fmla="*/ 3 h 161"/>
                  <a:gd name="T66" fmla="*/ 40 w 137"/>
                  <a:gd name="T67" fmla="*/ 57 h 161"/>
                  <a:gd name="T68" fmla="*/ 37 w 137"/>
                  <a:gd name="T69" fmla="*/ 142 h 161"/>
                  <a:gd name="T70" fmla="*/ 79 w 137"/>
                  <a:gd name="T71" fmla="*/ 151 h 161"/>
                  <a:gd name="T72" fmla="*/ 86 w 137"/>
                  <a:gd name="T73" fmla="*/ 160 h 161"/>
                  <a:gd name="T74" fmla="*/ 88 w 137"/>
                  <a:gd name="T75" fmla="*/ 161 h 161"/>
                  <a:gd name="T76" fmla="*/ 88 w 137"/>
                  <a:gd name="T7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1">
                    <a:moveTo>
                      <a:pt x="88" y="161"/>
                    </a:moveTo>
                    <a:lnTo>
                      <a:pt x="88" y="161"/>
                    </a:lnTo>
                    <a:lnTo>
                      <a:pt x="91" y="156"/>
                    </a:lnTo>
                    <a:lnTo>
                      <a:pt x="91" y="143"/>
                    </a:lnTo>
                    <a:lnTo>
                      <a:pt x="100" y="136"/>
                    </a:lnTo>
                    <a:lnTo>
                      <a:pt x="104" y="124"/>
                    </a:lnTo>
                    <a:lnTo>
                      <a:pt x="99" y="116"/>
                    </a:lnTo>
                    <a:lnTo>
                      <a:pt x="109" y="107"/>
                    </a:lnTo>
                    <a:lnTo>
                      <a:pt x="132" y="87"/>
                    </a:lnTo>
                    <a:lnTo>
                      <a:pt x="136" y="70"/>
                    </a:lnTo>
                    <a:lnTo>
                      <a:pt x="136" y="69"/>
                    </a:lnTo>
                    <a:cubicBezTo>
                      <a:pt x="136" y="67"/>
                      <a:pt x="136" y="65"/>
                      <a:pt x="136" y="62"/>
                    </a:cubicBezTo>
                    <a:lnTo>
                      <a:pt x="137" y="62"/>
                    </a:lnTo>
                    <a:lnTo>
                      <a:pt x="137" y="59"/>
                    </a:lnTo>
                    <a:lnTo>
                      <a:pt x="130" y="51"/>
                    </a:lnTo>
                    <a:lnTo>
                      <a:pt x="108" y="39"/>
                    </a:lnTo>
                    <a:lnTo>
                      <a:pt x="95" y="41"/>
                    </a:lnTo>
                    <a:lnTo>
                      <a:pt x="94" y="51"/>
                    </a:lnTo>
                    <a:lnTo>
                      <a:pt x="88" y="54"/>
                    </a:lnTo>
                    <a:lnTo>
                      <a:pt x="62" y="48"/>
                    </a:lnTo>
                    <a:lnTo>
                      <a:pt x="60" y="43"/>
                    </a:lnTo>
                    <a:lnTo>
                      <a:pt x="56" y="36"/>
                    </a:lnTo>
                    <a:lnTo>
                      <a:pt x="55" y="33"/>
                    </a:lnTo>
                    <a:lnTo>
                      <a:pt x="31" y="29"/>
                    </a:lnTo>
                    <a:lnTo>
                      <a:pt x="27" y="29"/>
                    </a:lnTo>
                    <a:lnTo>
                      <a:pt x="25" y="24"/>
                    </a:lnTo>
                    <a:lnTo>
                      <a:pt x="30" y="19"/>
                    </a:lnTo>
                    <a:lnTo>
                      <a:pt x="34" y="14"/>
                    </a:lnTo>
                    <a:lnTo>
                      <a:pt x="34" y="3"/>
                    </a:lnTo>
                    <a:lnTo>
                      <a:pt x="29" y="0"/>
                    </a:lnTo>
                    <a:lnTo>
                      <a:pt x="17" y="0"/>
                    </a:lnTo>
                    <a:lnTo>
                      <a:pt x="7" y="2"/>
                    </a:lnTo>
                    <a:lnTo>
                      <a:pt x="5" y="3"/>
                    </a:lnTo>
                    <a:cubicBezTo>
                      <a:pt x="0" y="33"/>
                      <a:pt x="17" y="25"/>
                      <a:pt x="40" y="57"/>
                    </a:cubicBezTo>
                    <a:cubicBezTo>
                      <a:pt x="58" y="82"/>
                      <a:pt x="43" y="113"/>
                      <a:pt x="37" y="142"/>
                    </a:cubicBezTo>
                    <a:lnTo>
                      <a:pt x="79" y="151"/>
                    </a:lnTo>
                    <a:lnTo>
                      <a:pt x="86" y="160"/>
                    </a:lnTo>
                    <a:lnTo>
                      <a:pt x="88" y="161"/>
                    </a:lnTo>
                    <a:lnTo>
                      <a:pt x="88" y="161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0" name="Freeform 298">
                <a:extLst>
                  <a:ext uri="{FF2B5EF4-FFF2-40B4-BE49-F238E27FC236}">
                    <a16:creationId xmlns:a16="http://schemas.microsoft.com/office/drawing/2014/main" xmlns="" id="{5B0A1F5C-9003-46D2-AC77-4F6B92617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1" y="2031"/>
                <a:ext cx="117" cy="201"/>
              </a:xfrm>
              <a:custGeom>
                <a:avLst/>
                <a:gdLst>
                  <a:gd name="T0" fmla="*/ 183 w 285"/>
                  <a:gd name="T1" fmla="*/ 279 h 449"/>
                  <a:gd name="T2" fmla="*/ 183 w 285"/>
                  <a:gd name="T3" fmla="*/ 279 h 449"/>
                  <a:gd name="T4" fmla="*/ 208 w 285"/>
                  <a:gd name="T5" fmla="*/ 275 h 449"/>
                  <a:gd name="T6" fmla="*/ 220 w 285"/>
                  <a:gd name="T7" fmla="*/ 227 h 449"/>
                  <a:gd name="T8" fmla="*/ 285 w 285"/>
                  <a:gd name="T9" fmla="*/ 211 h 449"/>
                  <a:gd name="T10" fmla="*/ 283 w 285"/>
                  <a:gd name="T11" fmla="*/ 195 h 449"/>
                  <a:gd name="T12" fmla="*/ 239 w 285"/>
                  <a:gd name="T13" fmla="*/ 168 h 449"/>
                  <a:gd name="T14" fmla="*/ 232 w 285"/>
                  <a:gd name="T15" fmla="*/ 168 h 449"/>
                  <a:gd name="T16" fmla="*/ 253 w 285"/>
                  <a:gd name="T17" fmla="*/ 71 h 449"/>
                  <a:gd name="T18" fmla="*/ 266 w 285"/>
                  <a:gd name="T19" fmla="*/ 63 h 449"/>
                  <a:gd name="T20" fmla="*/ 255 w 285"/>
                  <a:gd name="T21" fmla="*/ 7 h 449"/>
                  <a:gd name="T22" fmla="*/ 210 w 285"/>
                  <a:gd name="T23" fmla="*/ 4 h 449"/>
                  <a:gd name="T24" fmla="*/ 190 w 285"/>
                  <a:gd name="T25" fmla="*/ 52 h 449"/>
                  <a:gd name="T26" fmla="*/ 105 w 285"/>
                  <a:gd name="T27" fmla="*/ 52 h 449"/>
                  <a:gd name="T28" fmla="*/ 52 w 285"/>
                  <a:gd name="T29" fmla="*/ 100 h 449"/>
                  <a:gd name="T30" fmla="*/ 44 w 285"/>
                  <a:gd name="T31" fmla="*/ 139 h 449"/>
                  <a:gd name="T32" fmla="*/ 63 w 285"/>
                  <a:gd name="T33" fmla="*/ 141 h 449"/>
                  <a:gd name="T34" fmla="*/ 71 w 285"/>
                  <a:gd name="T35" fmla="*/ 132 h 449"/>
                  <a:gd name="T36" fmla="*/ 82 w 285"/>
                  <a:gd name="T37" fmla="*/ 136 h 449"/>
                  <a:gd name="T38" fmla="*/ 80 w 285"/>
                  <a:gd name="T39" fmla="*/ 173 h 449"/>
                  <a:gd name="T40" fmla="*/ 38 w 285"/>
                  <a:gd name="T41" fmla="*/ 150 h 449"/>
                  <a:gd name="T42" fmla="*/ 59 w 285"/>
                  <a:gd name="T43" fmla="*/ 252 h 449"/>
                  <a:gd name="T44" fmla="*/ 54 w 285"/>
                  <a:gd name="T45" fmla="*/ 259 h 449"/>
                  <a:gd name="T46" fmla="*/ 17 w 285"/>
                  <a:gd name="T47" fmla="*/ 259 h 449"/>
                  <a:gd name="T48" fmla="*/ 47 w 285"/>
                  <a:gd name="T49" fmla="*/ 338 h 449"/>
                  <a:gd name="T50" fmla="*/ 44 w 285"/>
                  <a:gd name="T51" fmla="*/ 423 h 449"/>
                  <a:gd name="T52" fmla="*/ 86 w 285"/>
                  <a:gd name="T53" fmla="*/ 432 h 449"/>
                  <a:gd name="T54" fmla="*/ 93 w 285"/>
                  <a:gd name="T55" fmla="*/ 441 h 449"/>
                  <a:gd name="T56" fmla="*/ 101 w 285"/>
                  <a:gd name="T57" fmla="*/ 445 h 449"/>
                  <a:gd name="T58" fmla="*/ 111 w 285"/>
                  <a:gd name="T59" fmla="*/ 449 h 449"/>
                  <a:gd name="T60" fmla="*/ 131 w 285"/>
                  <a:gd name="T61" fmla="*/ 446 h 449"/>
                  <a:gd name="T62" fmla="*/ 120 w 285"/>
                  <a:gd name="T63" fmla="*/ 436 h 449"/>
                  <a:gd name="T64" fmla="*/ 152 w 285"/>
                  <a:gd name="T65" fmla="*/ 372 h 449"/>
                  <a:gd name="T66" fmla="*/ 143 w 285"/>
                  <a:gd name="T67" fmla="*/ 343 h 449"/>
                  <a:gd name="T68" fmla="*/ 157 w 285"/>
                  <a:gd name="T69" fmla="*/ 334 h 449"/>
                  <a:gd name="T70" fmla="*/ 152 w 285"/>
                  <a:gd name="T71" fmla="*/ 316 h 449"/>
                  <a:gd name="T72" fmla="*/ 180 w 285"/>
                  <a:gd name="T73" fmla="*/ 314 h 449"/>
                  <a:gd name="T74" fmla="*/ 183 w 285"/>
                  <a:gd name="T75" fmla="*/ 27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85" h="449">
                    <a:moveTo>
                      <a:pt x="183" y="279"/>
                    </a:moveTo>
                    <a:lnTo>
                      <a:pt x="183" y="279"/>
                    </a:lnTo>
                    <a:lnTo>
                      <a:pt x="208" y="275"/>
                    </a:lnTo>
                    <a:cubicBezTo>
                      <a:pt x="213" y="258"/>
                      <a:pt x="218" y="245"/>
                      <a:pt x="220" y="227"/>
                    </a:cubicBezTo>
                    <a:cubicBezTo>
                      <a:pt x="242" y="221"/>
                      <a:pt x="264" y="219"/>
                      <a:pt x="285" y="211"/>
                    </a:cubicBezTo>
                    <a:lnTo>
                      <a:pt x="283" y="195"/>
                    </a:lnTo>
                    <a:cubicBezTo>
                      <a:pt x="266" y="185"/>
                      <a:pt x="250" y="187"/>
                      <a:pt x="239" y="168"/>
                    </a:cubicBezTo>
                    <a:lnTo>
                      <a:pt x="232" y="168"/>
                    </a:lnTo>
                    <a:cubicBezTo>
                      <a:pt x="216" y="95"/>
                      <a:pt x="253" y="115"/>
                      <a:pt x="253" y="71"/>
                    </a:cubicBezTo>
                    <a:lnTo>
                      <a:pt x="266" y="63"/>
                    </a:lnTo>
                    <a:cubicBezTo>
                      <a:pt x="266" y="43"/>
                      <a:pt x="261" y="26"/>
                      <a:pt x="255" y="7"/>
                    </a:cubicBezTo>
                    <a:cubicBezTo>
                      <a:pt x="240" y="0"/>
                      <a:pt x="226" y="2"/>
                      <a:pt x="210" y="4"/>
                    </a:cubicBezTo>
                    <a:cubicBezTo>
                      <a:pt x="203" y="21"/>
                      <a:pt x="201" y="36"/>
                      <a:pt x="190" y="52"/>
                    </a:cubicBezTo>
                    <a:cubicBezTo>
                      <a:pt x="143" y="52"/>
                      <a:pt x="165" y="78"/>
                      <a:pt x="105" y="52"/>
                    </a:cubicBezTo>
                    <a:lnTo>
                      <a:pt x="52" y="100"/>
                    </a:lnTo>
                    <a:cubicBezTo>
                      <a:pt x="45" y="112"/>
                      <a:pt x="45" y="126"/>
                      <a:pt x="44" y="139"/>
                    </a:cubicBezTo>
                    <a:lnTo>
                      <a:pt x="63" y="141"/>
                    </a:lnTo>
                    <a:lnTo>
                      <a:pt x="71" y="132"/>
                    </a:lnTo>
                    <a:lnTo>
                      <a:pt x="82" y="136"/>
                    </a:lnTo>
                    <a:cubicBezTo>
                      <a:pt x="82" y="149"/>
                      <a:pt x="83" y="160"/>
                      <a:pt x="80" y="173"/>
                    </a:cubicBezTo>
                    <a:cubicBezTo>
                      <a:pt x="67" y="162"/>
                      <a:pt x="56" y="150"/>
                      <a:pt x="38" y="150"/>
                    </a:cubicBezTo>
                    <a:cubicBezTo>
                      <a:pt x="20" y="215"/>
                      <a:pt x="70" y="218"/>
                      <a:pt x="59" y="252"/>
                    </a:cubicBezTo>
                    <a:lnTo>
                      <a:pt x="54" y="259"/>
                    </a:lnTo>
                    <a:lnTo>
                      <a:pt x="17" y="259"/>
                    </a:lnTo>
                    <a:cubicBezTo>
                      <a:pt x="0" y="319"/>
                      <a:pt x="20" y="299"/>
                      <a:pt x="47" y="338"/>
                    </a:cubicBezTo>
                    <a:cubicBezTo>
                      <a:pt x="65" y="363"/>
                      <a:pt x="50" y="394"/>
                      <a:pt x="44" y="423"/>
                    </a:cubicBezTo>
                    <a:lnTo>
                      <a:pt x="86" y="432"/>
                    </a:lnTo>
                    <a:lnTo>
                      <a:pt x="93" y="441"/>
                    </a:lnTo>
                    <a:lnTo>
                      <a:pt x="101" y="445"/>
                    </a:lnTo>
                    <a:lnTo>
                      <a:pt x="111" y="449"/>
                    </a:lnTo>
                    <a:lnTo>
                      <a:pt x="131" y="446"/>
                    </a:lnTo>
                    <a:cubicBezTo>
                      <a:pt x="128" y="443"/>
                      <a:pt x="124" y="440"/>
                      <a:pt x="120" y="436"/>
                    </a:cubicBezTo>
                    <a:cubicBezTo>
                      <a:pt x="124" y="404"/>
                      <a:pt x="131" y="393"/>
                      <a:pt x="152" y="372"/>
                    </a:cubicBezTo>
                    <a:cubicBezTo>
                      <a:pt x="152" y="360"/>
                      <a:pt x="141" y="357"/>
                      <a:pt x="143" y="343"/>
                    </a:cubicBezTo>
                    <a:lnTo>
                      <a:pt x="157" y="334"/>
                    </a:lnTo>
                    <a:cubicBezTo>
                      <a:pt x="155" y="328"/>
                      <a:pt x="152" y="322"/>
                      <a:pt x="152" y="316"/>
                    </a:cubicBezTo>
                    <a:lnTo>
                      <a:pt x="180" y="314"/>
                    </a:lnTo>
                    <a:lnTo>
                      <a:pt x="183" y="279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1" name="Freeform 299">
                <a:extLst>
                  <a:ext uri="{FF2B5EF4-FFF2-40B4-BE49-F238E27FC236}">
                    <a16:creationId xmlns:a16="http://schemas.microsoft.com/office/drawing/2014/main" xmlns="" id="{10EDE537-5C41-42AB-9F30-EFFC5253E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6" y="2117"/>
                <a:ext cx="4" cy="7"/>
              </a:xfrm>
              <a:custGeom>
                <a:avLst/>
                <a:gdLst>
                  <a:gd name="T0" fmla="*/ 0 w 11"/>
                  <a:gd name="T1" fmla="*/ 0 h 17"/>
                  <a:gd name="T2" fmla="*/ 0 w 11"/>
                  <a:gd name="T3" fmla="*/ 0 h 17"/>
                  <a:gd name="T4" fmla="*/ 11 w 11"/>
                  <a:gd name="T5" fmla="*/ 17 h 17"/>
                  <a:gd name="T6" fmla="*/ 7 w 11"/>
                  <a:gd name="T7" fmla="*/ 17 h 17"/>
                  <a:gd name="T8" fmla="*/ 0 w 11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0" y="0"/>
                    </a:moveTo>
                    <a:lnTo>
                      <a:pt x="0" y="0"/>
                    </a:lnTo>
                    <a:lnTo>
                      <a:pt x="11" y="17"/>
                    </a:lnTo>
                    <a:lnTo>
                      <a:pt x="7" y="17"/>
                    </a:lnTo>
                    <a:cubicBezTo>
                      <a:pt x="4" y="12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FFEBF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2" name="Freeform 300">
                <a:extLst>
                  <a:ext uri="{FF2B5EF4-FFF2-40B4-BE49-F238E27FC236}">
                    <a16:creationId xmlns:a16="http://schemas.microsoft.com/office/drawing/2014/main" xmlns="" id="{58EE13C3-0DEB-4FB7-99D6-BCEC3F8F28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75" y="2054"/>
                <a:ext cx="42" cy="70"/>
              </a:xfrm>
              <a:custGeom>
                <a:avLst/>
                <a:gdLst>
                  <a:gd name="T0" fmla="*/ 39 w 104"/>
                  <a:gd name="T1" fmla="*/ 115 h 156"/>
                  <a:gd name="T2" fmla="*/ 39 w 104"/>
                  <a:gd name="T3" fmla="*/ 115 h 156"/>
                  <a:gd name="T4" fmla="*/ 5 w 104"/>
                  <a:gd name="T5" fmla="*/ 98 h 156"/>
                  <a:gd name="T6" fmla="*/ 3 w 104"/>
                  <a:gd name="T7" fmla="*/ 139 h 156"/>
                  <a:gd name="T8" fmla="*/ 14 w 104"/>
                  <a:gd name="T9" fmla="*/ 156 h 156"/>
                  <a:gd name="T10" fmla="*/ 39 w 104"/>
                  <a:gd name="T11" fmla="*/ 115 h 156"/>
                  <a:gd name="T12" fmla="*/ 104 w 104"/>
                  <a:gd name="T13" fmla="*/ 11 h 156"/>
                  <a:gd name="T14" fmla="*/ 104 w 104"/>
                  <a:gd name="T15" fmla="*/ 11 h 156"/>
                  <a:gd name="T16" fmla="*/ 49 w 104"/>
                  <a:gd name="T17" fmla="*/ 99 h 156"/>
                  <a:gd name="T18" fmla="*/ 49 w 104"/>
                  <a:gd name="T19" fmla="*/ 84 h 156"/>
                  <a:gd name="T20" fmla="*/ 38 w 104"/>
                  <a:gd name="T21" fmla="*/ 80 h 156"/>
                  <a:gd name="T22" fmla="*/ 30 w 104"/>
                  <a:gd name="T23" fmla="*/ 89 h 156"/>
                  <a:gd name="T24" fmla="*/ 11 w 104"/>
                  <a:gd name="T25" fmla="*/ 87 h 156"/>
                  <a:gd name="T26" fmla="*/ 19 w 104"/>
                  <a:gd name="T27" fmla="*/ 48 h 156"/>
                  <a:gd name="T28" fmla="*/ 72 w 104"/>
                  <a:gd name="T29" fmla="*/ 0 h 156"/>
                  <a:gd name="T30" fmla="*/ 104 w 104"/>
                  <a:gd name="T31" fmla="*/ 11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56">
                    <a:moveTo>
                      <a:pt x="39" y="115"/>
                    </a:moveTo>
                    <a:lnTo>
                      <a:pt x="39" y="115"/>
                    </a:lnTo>
                    <a:cubicBezTo>
                      <a:pt x="29" y="106"/>
                      <a:pt x="20" y="98"/>
                      <a:pt x="5" y="98"/>
                    </a:cubicBezTo>
                    <a:cubicBezTo>
                      <a:pt x="0" y="115"/>
                      <a:pt x="0" y="128"/>
                      <a:pt x="3" y="139"/>
                    </a:cubicBezTo>
                    <a:lnTo>
                      <a:pt x="14" y="156"/>
                    </a:lnTo>
                    <a:lnTo>
                      <a:pt x="39" y="115"/>
                    </a:lnTo>
                    <a:close/>
                    <a:moveTo>
                      <a:pt x="104" y="11"/>
                    </a:moveTo>
                    <a:lnTo>
                      <a:pt x="104" y="11"/>
                    </a:lnTo>
                    <a:lnTo>
                      <a:pt x="49" y="99"/>
                    </a:lnTo>
                    <a:cubicBezTo>
                      <a:pt x="49" y="94"/>
                      <a:pt x="49" y="89"/>
                      <a:pt x="49" y="84"/>
                    </a:cubicBezTo>
                    <a:lnTo>
                      <a:pt x="38" y="80"/>
                    </a:lnTo>
                    <a:lnTo>
                      <a:pt x="30" y="89"/>
                    </a:lnTo>
                    <a:lnTo>
                      <a:pt x="11" y="87"/>
                    </a:lnTo>
                    <a:cubicBezTo>
                      <a:pt x="12" y="74"/>
                      <a:pt x="12" y="60"/>
                      <a:pt x="19" y="48"/>
                    </a:cubicBezTo>
                    <a:lnTo>
                      <a:pt x="72" y="0"/>
                    </a:lnTo>
                    <a:cubicBezTo>
                      <a:pt x="87" y="6"/>
                      <a:pt x="97" y="10"/>
                      <a:pt x="104" y="11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3" name="Freeform 301">
                <a:extLst>
                  <a:ext uri="{FF2B5EF4-FFF2-40B4-BE49-F238E27FC236}">
                    <a16:creationId xmlns:a16="http://schemas.microsoft.com/office/drawing/2014/main" xmlns="" id="{58C983E2-7A84-45CC-B7CA-D25176805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9" y="2220"/>
                <a:ext cx="36" cy="12"/>
              </a:xfrm>
              <a:custGeom>
                <a:avLst/>
                <a:gdLst>
                  <a:gd name="T0" fmla="*/ 1 w 87"/>
                  <a:gd name="T1" fmla="*/ 0 h 28"/>
                  <a:gd name="T2" fmla="*/ 1 w 87"/>
                  <a:gd name="T3" fmla="*/ 0 h 28"/>
                  <a:gd name="T4" fmla="*/ 3 w 87"/>
                  <a:gd name="T5" fmla="*/ 0 h 28"/>
                  <a:gd name="T6" fmla="*/ 79 w 87"/>
                  <a:gd name="T7" fmla="*/ 0 h 28"/>
                  <a:gd name="T8" fmla="*/ 76 w 87"/>
                  <a:gd name="T9" fmla="*/ 15 h 28"/>
                  <a:gd name="T10" fmla="*/ 87 w 87"/>
                  <a:gd name="T11" fmla="*/ 25 h 28"/>
                  <a:gd name="T12" fmla="*/ 67 w 87"/>
                  <a:gd name="T13" fmla="*/ 28 h 28"/>
                  <a:gd name="T14" fmla="*/ 57 w 87"/>
                  <a:gd name="T15" fmla="*/ 24 h 28"/>
                  <a:gd name="T16" fmla="*/ 49 w 87"/>
                  <a:gd name="T17" fmla="*/ 20 h 28"/>
                  <a:gd name="T18" fmla="*/ 42 w 87"/>
                  <a:gd name="T19" fmla="*/ 11 h 28"/>
                  <a:gd name="T20" fmla="*/ 0 w 87"/>
                  <a:gd name="T21" fmla="*/ 2 h 28"/>
                  <a:gd name="T22" fmla="*/ 1 w 87"/>
                  <a:gd name="T2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28">
                    <a:moveTo>
                      <a:pt x="1" y="0"/>
                    </a:moveTo>
                    <a:lnTo>
                      <a:pt x="1" y="0"/>
                    </a:lnTo>
                    <a:lnTo>
                      <a:pt x="3" y="0"/>
                    </a:lnTo>
                    <a:lnTo>
                      <a:pt x="79" y="0"/>
                    </a:lnTo>
                    <a:cubicBezTo>
                      <a:pt x="78" y="5"/>
                      <a:pt x="77" y="10"/>
                      <a:pt x="76" y="15"/>
                    </a:cubicBezTo>
                    <a:cubicBezTo>
                      <a:pt x="80" y="19"/>
                      <a:pt x="84" y="22"/>
                      <a:pt x="87" y="25"/>
                    </a:cubicBezTo>
                    <a:lnTo>
                      <a:pt x="67" y="28"/>
                    </a:lnTo>
                    <a:lnTo>
                      <a:pt x="57" y="24"/>
                    </a:lnTo>
                    <a:lnTo>
                      <a:pt x="49" y="20"/>
                    </a:lnTo>
                    <a:lnTo>
                      <a:pt x="42" y="11"/>
                    </a:lnTo>
                    <a:lnTo>
                      <a:pt x="0" y="2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0F7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4" name="Freeform 302">
                <a:extLst>
                  <a:ext uri="{FF2B5EF4-FFF2-40B4-BE49-F238E27FC236}">
                    <a16:creationId xmlns:a16="http://schemas.microsoft.com/office/drawing/2014/main" xmlns="" id="{23CAA5A3-1EAB-4AAB-9EEB-D143C9D8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0" y="2052"/>
                <a:ext cx="10" cy="13"/>
              </a:xfrm>
              <a:custGeom>
                <a:avLst/>
                <a:gdLst>
                  <a:gd name="T0" fmla="*/ 4 w 25"/>
                  <a:gd name="T1" fmla="*/ 16 h 28"/>
                  <a:gd name="T2" fmla="*/ 4 w 25"/>
                  <a:gd name="T3" fmla="*/ 16 h 28"/>
                  <a:gd name="T4" fmla="*/ 15 w 25"/>
                  <a:gd name="T5" fmla="*/ 23 h 28"/>
                  <a:gd name="T6" fmla="*/ 16 w 25"/>
                  <a:gd name="T7" fmla="*/ 20 h 28"/>
                  <a:gd name="T8" fmla="*/ 23 w 25"/>
                  <a:gd name="T9" fmla="*/ 9 h 28"/>
                  <a:gd name="T10" fmla="*/ 21 w 25"/>
                  <a:gd name="T11" fmla="*/ 1 h 28"/>
                  <a:gd name="T12" fmla="*/ 11 w 25"/>
                  <a:gd name="T13" fmla="*/ 6 h 28"/>
                  <a:gd name="T14" fmla="*/ 10 w 25"/>
                  <a:gd name="T15" fmla="*/ 10 h 28"/>
                  <a:gd name="T16" fmla="*/ 4 w 25"/>
                  <a:gd name="T17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8">
                    <a:moveTo>
                      <a:pt x="4" y="16"/>
                    </a:moveTo>
                    <a:lnTo>
                      <a:pt x="4" y="16"/>
                    </a:lnTo>
                    <a:cubicBezTo>
                      <a:pt x="0" y="25"/>
                      <a:pt x="9" y="28"/>
                      <a:pt x="15" y="23"/>
                    </a:cubicBezTo>
                    <a:cubicBezTo>
                      <a:pt x="15" y="23"/>
                      <a:pt x="16" y="21"/>
                      <a:pt x="16" y="20"/>
                    </a:cubicBezTo>
                    <a:cubicBezTo>
                      <a:pt x="19" y="17"/>
                      <a:pt x="22" y="13"/>
                      <a:pt x="23" y="9"/>
                    </a:cubicBezTo>
                    <a:cubicBezTo>
                      <a:pt x="25" y="5"/>
                      <a:pt x="24" y="6"/>
                      <a:pt x="21" y="1"/>
                    </a:cubicBezTo>
                    <a:cubicBezTo>
                      <a:pt x="16" y="2"/>
                      <a:pt x="11" y="0"/>
                      <a:pt x="11" y="6"/>
                    </a:cubicBezTo>
                    <a:cubicBezTo>
                      <a:pt x="11" y="8"/>
                      <a:pt x="12" y="9"/>
                      <a:pt x="10" y="10"/>
                    </a:cubicBezTo>
                    <a:cubicBezTo>
                      <a:pt x="6" y="12"/>
                      <a:pt x="6" y="12"/>
                      <a:pt x="4" y="16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5" name="Freeform 303">
                <a:extLst>
                  <a:ext uri="{FF2B5EF4-FFF2-40B4-BE49-F238E27FC236}">
                    <a16:creationId xmlns:a16="http://schemas.microsoft.com/office/drawing/2014/main" xmlns="" id="{C5E98B7E-35E0-4BC5-A629-DBB14FA72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229"/>
                <a:ext cx="238" cy="213"/>
              </a:xfrm>
              <a:custGeom>
                <a:avLst/>
                <a:gdLst>
                  <a:gd name="T0" fmla="*/ 141 w 578"/>
                  <a:gd name="T1" fmla="*/ 0 h 475"/>
                  <a:gd name="T2" fmla="*/ 136 w 578"/>
                  <a:gd name="T3" fmla="*/ 20 h 475"/>
                  <a:gd name="T4" fmla="*/ 125 w 578"/>
                  <a:gd name="T5" fmla="*/ 37 h 475"/>
                  <a:gd name="T6" fmla="*/ 124 w 578"/>
                  <a:gd name="T7" fmla="*/ 65 h 475"/>
                  <a:gd name="T8" fmla="*/ 123 w 578"/>
                  <a:gd name="T9" fmla="*/ 149 h 475"/>
                  <a:gd name="T10" fmla="*/ 78 w 578"/>
                  <a:gd name="T11" fmla="*/ 167 h 475"/>
                  <a:gd name="T12" fmla="*/ 60 w 578"/>
                  <a:gd name="T13" fmla="*/ 177 h 475"/>
                  <a:gd name="T14" fmla="*/ 55 w 578"/>
                  <a:gd name="T15" fmla="*/ 214 h 475"/>
                  <a:gd name="T16" fmla="*/ 51 w 578"/>
                  <a:gd name="T17" fmla="*/ 219 h 475"/>
                  <a:gd name="T18" fmla="*/ 66 w 578"/>
                  <a:gd name="T19" fmla="*/ 229 h 475"/>
                  <a:gd name="T20" fmla="*/ 59 w 578"/>
                  <a:gd name="T21" fmla="*/ 242 h 475"/>
                  <a:gd name="T22" fmla="*/ 36 w 578"/>
                  <a:gd name="T23" fmla="*/ 246 h 475"/>
                  <a:gd name="T24" fmla="*/ 22 w 578"/>
                  <a:gd name="T25" fmla="*/ 263 h 475"/>
                  <a:gd name="T26" fmla="*/ 7 w 578"/>
                  <a:gd name="T27" fmla="*/ 270 h 475"/>
                  <a:gd name="T28" fmla="*/ 34 w 578"/>
                  <a:gd name="T29" fmla="*/ 318 h 475"/>
                  <a:gd name="T30" fmla="*/ 58 w 578"/>
                  <a:gd name="T31" fmla="*/ 400 h 475"/>
                  <a:gd name="T32" fmla="*/ 117 w 578"/>
                  <a:gd name="T33" fmla="*/ 455 h 475"/>
                  <a:gd name="T34" fmla="*/ 189 w 578"/>
                  <a:gd name="T35" fmla="*/ 423 h 475"/>
                  <a:gd name="T36" fmla="*/ 230 w 578"/>
                  <a:gd name="T37" fmla="*/ 428 h 475"/>
                  <a:gd name="T38" fmla="*/ 308 w 578"/>
                  <a:gd name="T39" fmla="*/ 444 h 475"/>
                  <a:gd name="T40" fmla="*/ 322 w 578"/>
                  <a:gd name="T41" fmla="*/ 461 h 475"/>
                  <a:gd name="T42" fmla="*/ 365 w 578"/>
                  <a:gd name="T43" fmla="*/ 465 h 475"/>
                  <a:gd name="T44" fmla="*/ 435 w 578"/>
                  <a:gd name="T45" fmla="*/ 402 h 475"/>
                  <a:gd name="T46" fmla="*/ 495 w 578"/>
                  <a:gd name="T47" fmla="*/ 381 h 475"/>
                  <a:gd name="T48" fmla="*/ 544 w 578"/>
                  <a:gd name="T49" fmla="*/ 335 h 475"/>
                  <a:gd name="T50" fmla="*/ 566 w 578"/>
                  <a:gd name="T51" fmla="*/ 307 h 475"/>
                  <a:gd name="T52" fmla="*/ 572 w 578"/>
                  <a:gd name="T53" fmla="*/ 217 h 475"/>
                  <a:gd name="T54" fmla="*/ 533 w 578"/>
                  <a:gd name="T55" fmla="*/ 160 h 475"/>
                  <a:gd name="T56" fmla="*/ 497 w 578"/>
                  <a:gd name="T57" fmla="*/ 133 h 475"/>
                  <a:gd name="T58" fmla="*/ 415 w 578"/>
                  <a:gd name="T59" fmla="*/ 135 h 475"/>
                  <a:gd name="T60" fmla="*/ 345 w 578"/>
                  <a:gd name="T61" fmla="*/ 133 h 475"/>
                  <a:gd name="T62" fmla="*/ 324 w 578"/>
                  <a:gd name="T63" fmla="*/ 171 h 475"/>
                  <a:gd name="T64" fmla="*/ 303 w 578"/>
                  <a:gd name="T65" fmla="*/ 155 h 475"/>
                  <a:gd name="T66" fmla="*/ 289 w 578"/>
                  <a:gd name="T67" fmla="*/ 130 h 475"/>
                  <a:gd name="T68" fmla="*/ 305 w 578"/>
                  <a:gd name="T69" fmla="*/ 73 h 475"/>
                  <a:gd name="T70" fmla="*/ 247 w 578"/>
                  <a:gd name="T71" fmla="*/ 90 h 475"/>
                  <a:gd name="T72" fmla="*/ 186 w 578"/>
                  <a:gd name="T73" fmla="*/ 80 h 475"/>
                  <a:gd name="T74" fmla="*/ 170 w 578"/>
                  <a:gd name="T75" fmla="*/ 62 h 475"/>
                  <a:gd name="T76" fmla="*/ 203 w 578"/>
                  <a:gd name="T77" fmla="*/ 46 h 475"/>
                  <a:gd name="T78" fmla="*/ 157 w 578"/>
                  <a:gd name="T79" fmla="*/ 7 h 475"/>
                  <a:gd name="T80" fmla="*/ 141 w 578"/>
                  <a:gd name="T81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78" h="475">
                    <a:moveTo>
                      <a:pt x="141" y="0"/>
                    </a:moveTo>
                    <a:lnTo>
                      <a:pt x="141" y="0"/>
                    </a:lnTo>
                    <a:lnTo>
                      <a:pt x="137" y="7"/>
                    </a:lnTo>
                    <a:lnTo>
                      <a:pt x="136" y="20"/>
                    </a:lnTo>
                    <a:lnTo>
                      <a:pt x="123" y="30"/>
                    </a:lnTo>
                    <a:lnTo>
                      <a:pt x="125" y="37"/>
                    </a:lnTo>
                    <a:lnTo>
                      <a:pt x="113" y="44"/>
                    </a:lnTo>
                    <a:cubicBezTo>
                      <a:pt x="116" y="46"/>
                      <a:pt x="118" y="48"/>
                      <a:pt x="124" y="65"/>
                    </a:cubicBezTo>
                    <a:lnTo>
                      <a:pt x="109" y="74"/>
                    </a:lnTo>
                    <a:cubicBezTo>
                      <a:pt x="103" y="102"/>
                      <a:pt x="106" y="126"/>
                      <a:pt x="123" y="149"/>
                    </a:cubicBezTo>
                    <a:cubicBezTo>
                      <a:pt x="105" y="159"/>
                      <a:pt x="93" y="157"/>
                      <a:pt x="81" y="159"/>
                    </a:cubicBezTo>
                    <a:lnTo>
                      <a:pt x="78" y="167"/>
                    </a:lnTo>
                    <a:lnTo>
                      <a:pt x="70" y="168"/>
                    </a:lnTo>
                    <a:lnTo>
                      <a:pt x="60" y="177"/>
                    </a:lnTo>
                    <a:lnTo>
                      <a:pt x="56" y="180"/>
                    </a:lnTo>
                    <a:lnTo>
                      <a:pt x="55" y="214"/>
                    </a:lnTo>
                    <a:cubicBezTo>
                      <a:pt x="51" y="211"/>
                      <a:pt x="47" y="210"/>
                      <a:pt x="44" y="210"/>
                    </a:cubicBezTo>
                    <a:lnTo>
                      <a:pt x="51" y="219"/>
                    </a:lnTo>
                    <a:lnTo>
                      <a:pt x="61" y="223"/>
                    </a:lnTo>
                    <a:lnTo>
                      <a:pt x="66" y="229"/>
                    </a:lnTo>
                    <a:lnTo>
                      <a:pt x="59" y="235"/>
                    </a:lnTo>
                    <a:lnTo>
                      <a:pt x="59" y="242"/>
                    </a:lnTo>
                    <a:lnTo>
                      <a:pt x="49" y="244"/>
                    </a:lnTo>
                    <a:lnTo>
                      <a:pt x="36" y="246"/>
                    </a:lnTo>
                    <a:lnTo>
                      <a:pt x="27" y="255"/>
                    </a:lnTo>
                    <a:lnTo>
                      <a:pt x="22" y="263"/>
                    </a:lnTo>
                    <a:lnTo>
                      <a:pt x="16" y="265"/>
                    </a:lnTo>
                    <a:lnTo>
                      <a:pt x="7" y="270"/>
                    </a:lnTo>
                    <a:lnTo>
                      <a:pt x="0" y="313"/>
                    </a:lnTo>
                    <a:cubicBezTo>
                      <a:pt x="11" y="315"/>
                      <a:pt x="21" y="318"/>
                      <a:pt x="34" y="318"/>
                    </a:cubicBezTo>
                    <a:cubicBezTo>
                      <a:pt x="39" y="325"/>
                      <a:pt x="42" y="332"/>
                      <a:pt x="44" y="341"/>
                    </a:cubicBezTo>
                    <a:cubicBezTo>
                      <a:pt x="76" y="357"/>
                      <a:pt x="53" y="380"/>
                      <a:pt x="58" y="400"/>
                    </a:cubicBezTo>
                    <a:lnTo>
                      <a:pt x="71" y="418"/>
                    </a:lnTo>
                    <a:cubicBezTo>
                      <a:pt x="79" y="433"/>
                      <a:pt x="90" y="475"/>
                      <a:pt x="117" y="455"/>
                    </a:cubicBezTo>
                    <a:lnTo>
                      <a:pt x="145" y="431"/>
                    </a:lnTo>
                    <a:cubicBezTo>
                      <a:pt x="160" y="433"/>
                      <a:pt x="182" y="441"/>
                      <a:pt x="189" y="423"/>
                    </a:cubicBezTo>
                    <a:cubicBezTo>
                      <a:pt x="201" y="419"/>
                      <a:pt x="211" y="419"/>
                      <a:pt x="224" y="419"/>
                    </a:cubicBezTo>
                    <a:lnTo>
                      <a:pt x="230" y="428"/>
                    </a:lnTo>
                    <a:cubicBezTo>
                      <a:pt x="244" y="428"/>
                      <a:pt x="254" y="429"/>
                      <a:pt x="261" y="442"/>
                    </a:cubicBezTo>
                    <a:lnTo>
                      <a:pt x="308" y="444"/>
                    </a:lnTo>
                    <a:lnTo>
                      <a:pt x="309" y="453"/>
                    </a:lnTo>
                    <a:lnTo>
                      <a:pt x="322" y="461"/>
                    </a:lnTo>
                    <a:cubicBezTo>
                      <a:pt x="334" y="454"/>
                      <a:pt x="345" y="448"/>
                      <a:pt x="358" y="451"/>
                    </a:cubicBezTo>
                    <a:cubicBezTo>
                      <a:pt x="361" y="456"/>
                      <a:pt x="362" y="461"/>
                      <a:pt x="365" y="465"/>
                    </a:cubicBezTo>
                    <a:cubicBezTo>
                      <a:pt x="382" y="465"/>
                      <a:pt x="391" y="423"/>
                      <a:pt x="420" y="412"/>
                    </a:cubicBezTo>
                    <a:cubicBezTo>
                      <a:pt x="436" y="405"/>
                      <a:pt x="427" y="407"/>
                      <a:pt x="435" y="402"/>
                    </a:cubicBezTo>
                    <a:cubicBezTo>
                      <a:pt x="451" y="391"/>
                      <a:pt x="460" y="411"/>
                      <a:pt x="473" y="414"/>
                    </a:cubicBezTo>
                    <a:cubicBezTo>
                      <a:pt x="485" y="400"/>
                      <a:pt x="473" y="390"/>
                      <a:pt x="495" y="381"/>
                    </a:cubicBezTo>
                    <a:cubicBezTo>
                      <a:pt x="497" y="365"/>
                      <a:pt x="510" y="356"/>
                      <a:pt x="521" y="346"/>
                    </a:cubicBezTo>
                    <a:cubicBezTo>
                      <a:pt x="530" y="338"/>
                      <a:pt x="532" y="335"/>
                      <a:pt x="544" y="335"/>
                    </a:cubicBezTo>
                    <a:cubicBezTo>
                      <a:pt x="550" y="327"/>
                      <a:pt x="557" y="328"/>
                      <a:pt x="566" y="324"/>
                    </a:cubicBezTo>
                    <a:lnTo>
                      <a:pt x="566" y="307"/>
                    </a:lnTo>
                    <a:lnTo>
                      <a:pt x="553" y="300"/>
                    </a:lnTo>
                    <a:cubicBezTo>
                      <a:pt x="547" y="247"/>
                      <a:pt x="552" y="237"/>
                      <a:pt x="572" y="217"/>
                    </a:cubicBezTo>
                    <a:cubicBezTo>
                      <a:pt x="569" y="216"/>
                      <a:pt x="565" y="214"/>
                      <a:pt x="561" y="214"/>
                    </a:cubicBezTo>
                    <a:cubicBezTo>
                      <a:pt x="561" y="160"/>
                      <a:pt x="578" y="178"/>
                      <a:pt x="533" y="160"/>
                    </a:cubicBezTo>
                    <a:cubicBezTo>
                      <a:pt x="520" y="155"/>
                      <a:pt x="515" y="146"/>
                      <a:pt x="509" y="133"/>
                    </a:cubicBezTo>
                    <a:lnTo>
                      <a:pt x="497" y="133"/>
                    </a:lnTo>
                    <a:cubicBezTo>
                      <a:pt x="492" y="109"/>
                      <a:pt x="480" y="105"/>
                      <a:pt x="455" y="107"/>
                    </a:cubicBezTo>
                    <a:cubicBezTo>
                      <a:pt x="434" y="108"/>
                      <a:pt x="424" y="117"/>
                      <a:pt x="415" y="135"/>
                    </a:cubicBezTo>
                    <a:cubicBezTo>
                      <a:pt x="393" y="140"/>
                      <a:pt x="380" y="137"/>
                      <a:pt x="360" y="126"/>
                    </a:cubicBezTo>
                    <a:lnTo>
                      <a:pt x="345" y="133"/>
                    </a:lnTo>
                    <a:lnTo>
                      <a:pt x="343" y="164"/>
                    </a:lnTo>
                    <a:cubicBezTo>
                      <a:pt x="336" y="169"/>
                      <a:pt x="332" y="171"/>
                      <a:pt x="324" y="171"/>
                    </a:cubicBezTo>
                    <a:lnTo>
                      <a:pt x="317" y="157"/>
                    </a:lnTo>
                    <a:lnTo>
                      <a:pt x="303" y="155"/>
                    </a:lnTo>
                    <a:cubicBezTo>
                      <a:pt x="293" y="165"/>
                      <a:pt x="289" y="169"/>
                      <a:pt x="275" y="171"/>
                    </a:cubicBezTo>
                    <a:cubicBezTo>
                      <a:pt x="266" y="152"/>
                      <a:pt x="283" y="146"/>
                      <a:pt x="289" y="130"/>
                    </a:cubicBezTo>
                    <a:lnTo>
                      <a:pt x="308" y="128"/>
                    </a:lnTo>
                    <a:cubicBezTo>
                      <a:pt x="318" y="113"/>
                      <a:pt x="314" y="89"/>
                      <a:pt x="305" y="73"/>
                    </a:cubicBezTo>
                    <a:lnTo>
                      <a:pt x="289" y="103"/>
                    </a:lnTo>
                    <a:lnTo>
                      <a:pt x="247" y="90"/>
                    </a:lnTo>
                    <a:cubicBezTo>
                      <a:pt x="244" y="83"/>
                      <a:pt x="241" y="80"/>
                      <a:pt x="235" y="74"/>
                    </a:cubicBezTo>
                    <a:cubicBezTo>
                      <a:pt x="213" y="79"/>
                      <a:pt x="208" y="86"/>
                      <a:pt x="186" y="80"/>
                    </a:cubicBezTo>
                    <a:lnTo>
                      <a:pt x="186" y="71"/>
                    </a:lnTo>
                    <a:lnTo>
                      <a:pt x="170" y="62"/>
                    </a:lnTo>
                    <a:lnTo>
                      <a:pt x="173" y="55"/>
                    </a:lnTo>
                    <a:cubicBezTo>
                      <a:pt x="185" y="54"/>
                      <a:pt x="193" y="52"/>
                      <a:pt x="203" y="46"/>
                    </a:cubicBezTo>
                    <a:cubicBezTo>
                      <a:pt x="203" y="25"/>
                      <a:pt x="191" y="16"/>
                      <a:pt x="177" y="4"/>
                    </a:cubicBezTo>
                    <a:lnTo>
                      <a:pt x="157" y="7"/>
                    </a:lnTo>
                    <a:lnTo>
                      <a:pt x="147" y="3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3C30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6" name="Freeform 304">
                <a:extLst>
                  <a:ext uri="{FF2B5EF4-FFF2-40B4-BE49-F238E27FC236}">
                    <a16:creationId xmlns:a16="http://schemas.microsoft.com/office/drawing/2014/main" xmlns="" id="{228CDDA6-6012-45B8-9FB5-691537CDD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229"/>
                <a:ext cx="238" cy="213"/>
              </a:xfrm>
              <a:custGeom>
                <a:avLst/>
                <a:gdLst>
                  <a:gd name="T0" fmla="*/ 141 w 578"/>
                  <a:gd name="T1" fmla="*/ 0 h 475"/>
                  <a:gd name="T2" fmla="*/ 136 w 578"/>
                  <a:gd name="T3" fmla="*/ 20 h 475"/>
                  <a:gd name="T4" fmla="*/ 125 w 578"/>
                  <a:gd name="T5" fmla="*/ 37 h 475"/>
                  <a:gd name="T6" fmla="*/ 124 w 578"/>
                  <a:gd name="T7" fmla="*/ 65 h 475"/>
                  <a:gd name="T8" fmla="*/ 123 w 578"/>
                  <a:gd name="T9" fmla="*/ 149 h 475"/>
                  <a:gd name="T10" fmla="*/ 78 w 578"/>
                  <a:gd name="T11" fmla="*/ 167 h 475"/>
                  <a:gd name="T12" fmla="*/ 60 w 578"/>
                  <a:gd name="T13" fmla="*/ 177 h 475"/>
                  <a:gd name="T14" fmla="*/ 55 w 578"/>
                  <a:gd name="T15" fmla="*/ 214 h 475"/>
                  <a:gd name="T16" fmla="*/ 51 w 578"/>
                  <a:gd name="T17" fmla="*/ 219 h 475"/>
                  <a:gd name="T18" fmla="*/ 66 w 578"/>
                  <a:gd name="T19" fmla="*/ 229 h 475"/>
                  <a:gd name="T20" fmla="*/ 59 w 578"/>
                  <a:gd name="T21" fmla="*/ 242 h 475"/>
                  <a:gd name="T22" fmla="*/ 36 w 578"/>
                  <a:gd name="T23" fmla="*/ 246 h 475"/>
                  <a:gd name="T24" fmla="*/ 22 w 578"/>
                  <a:gd name="T25" fmla="*/ 263 h 475"/>
                  <a:gd name="T26" fmla="*/ 7 w 578"/>
                  <a:gd name="T27" fmla="*/ 270 h 475"/>
                  <a:gd name="T28" fmla="*/ 34 w 578"/>
                  <a:gd name="T29" fmla="*/ 318 h 475"/>
                  <a:gd name="T30" fmla="*/ 58 w 578"/>
                  <a:gd name="T31" fmla="*/ 400 h 475"/>
                  <a:gd name="T32" fmla="*/ 117 w 578"/>
                  <a:gd name="T33" fmla="*/ 455 h 475"/>
                  <a:gd name="T34" fmla="*/ 189 w 578"/>
                  <a:gd name="T35" fmla="*/ 423 h 475"/>
                  <a:gd name="T36" fmla="*/ 230 w 578"/>
                  <a:gd name="T37" fmla="*/ 428 h 475"/>
                  <a:gd name="T38" fmla="*/ 308 w 578"/>
                  <a:gd name="T39" fmla="*/ 444 h 475"/>
                  <a:gd name="T40" fmla="*/ 322 w 578"/>
                  <a:gd name="T41" fmla="*/ 461 h 475"/>
                  <a:gd name="T42" fmla="*/ 365 w 578"/>
                  <a:gd name="T43" fmla="*/ 465 h 475"/>
                  <a:gd name="T44" fmla="*/ 435 w 578"/>
                  <a:gd name="T45" fmla="*/ 402 h 475"/>
                  <a:gd name="T46" fmla="*/ 495 w 578"/>
                  <a:gd name="T47" fmla="*/ 381 h 475"/>
                  <a:gd name="T48" fmla="*/ 544 w 578"/>
                  <a:gd name="T49" fmla="*/ 335 h 475"/>
                  <a:gd name="T50" fmla="*/ 566 w 578"/>
                  <a:gd name="T51" fmla="*/ 307 h 475"/>
                  <a:gd name="T52" fmla="*/ 572 w 578"/>
                  <a:gd name="T53" fmla="*/ 217 h 475"/>
                  <a:gd name="T54" fmla="*/ 533 w 578"/>
                  <a:gd name="T55" fmla="*/ 160 h 475"/>
                  <a:gd name="T56" fmla="*/ 497 w 578"/>
                  <a:gd name="T57" fmla="*/ 133 h 475"/>
                  <a:gd name="T58" fmla="*/ 415 w 578"/>
                  <a:gd name="T59" fmla="*/ 135 h 475"/>
                  <a:gd name="T60" fmla="*/ 345 w 578"/>
                  <a:gd name="T61" fmla="*/ 133 h 475"/>
                  <a:gd name="T62" fmla="*/ 324 w 578"/>
                  <a:gd name="T63" fmla="*/ 171 h 475"/>
                  <a:gd name="T64" fmla="*/ 303 w 578"/>
                  <a:gd name="T65" fmla="*/ 155 h 475"/>
                  <a:gd name="T66" fmla="*/ 289 w 578"/>
                  <a:gd name="T67" fmla="*/ 130 h 475"/>
                  <a:gd name="T68" fmla="*/ 305 w 578"/>
                  <a:gd name="T69" fmla="*/ 73 h 475"/>
                  <a:gd name="T70" fmla="*/ 247 w 578"/>
                  <a:gd name="T71" fmla="*/ 90 h 475"/>
                  <a:gd name="T72" fmla="*/ 186 w 578"/>
                  <a:gd name="T73" fmla="*/ 80 h 475"/>
                  <a:gd name="T74" fmla="*/ 170 w 578"/>
                  <a:gd name="T75" fmla="*/ 62 h 475"/>
                  <a:gd name="T76" fmla="*/ 203 w 578"/>
                  <a:gd name="T77" fmla="*/ 46 h 475"/>
                  <a:gd name="T78" fmla="*/ 157 w 578"/>
                  <a:gd name="T79" fmla="*/ 7 h 475"/>
                  <a:gd name="T80" fmla="*/ 141 w 578"/>
                  <a:gd name="T81" fmla="*/ 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78" h="475">
                    <a:moveTo>
                      <a:pt x="141" y="0"/>
                    </a:moveTo>
                    <a:lnTo>
                      <a:pt x="141" y="0"/>
                    </a:lnTo>
                    <a:lnTo>
                      <a:pt x="137" y="7"/>
                    </a:lnTo>
                    <a:lnTo>
                      <a:pt x="136" y="20"/>
                    </a:lnTo>
                    <a:lnTo>
                      <a:pt x="123" y="30"/>
                    </a:lnTo>
                    <a:lnTo>
                      <a:pt x="125" y="37"/>
                    </a:lnTo>
                    <a:lnTo>
                      <a:pt x="113" y="44"/>
                    </a:lnTo>
                    <a:cubicBezTo>
                      <a:pt x="116" y="46"/>
                      <a:pt x="118" y="48"/>
                      <a:pt x="124" y="65"/>
                    </a:cubicBezTo>
                    <a:lnTo>
                      <a:pt x="109" y="74"/>
                    </a:lnTo>
                    <a:cubicBezTo>
                      <a:pt x="103" y="102"/>
                      <a:pt x="106" y="126"/>
                      <a:pt x="123" y="149"/>
                    </a:cubicBezTo>
                    <a:cubicBezTo>
                      <a:pt x="105" y="159"/>
                      <a:pt x="93" y="157"/>
                      <a:pt x="81" y="159"/>
                    </a:cubicBezTo>
                    <a:lnTo>
                      <a:pt x="78" y="167"/>
                    </a:lnTo>
                    <a:lnTo>
                      <a:pt x="70" y="168"/>
                    </a:lnTo>
                    <a:lnTo>
                      <a:pt x="60" y="177"/>
                    </a:lnTo>
                    <a:lnTo>
                      <a:pt x="56" y="180"/>
                    </a:lnTo>
                    <a:lnTo>
                      <a:pt x="55" y="214"/>
                    </a:lnTo>
                    <a:cubicBezTo>
                      <a:pt x="51" y="211"/>
                      <a:pt x="47" y="210"/>
                      <a:pt x="44" y="210"/>
                    </a:cubicBezTo>
                    <a:lnTo>
                      <a:pt x="51" y="219"/>
                    </a:lnTo>
                    <a:lnTo>
                      <a:pt x="61" y="223"/>
                    </a:lnTo>
                    <a:lnTo>
                      <a:pt x="66" y="229"/>
                    </a:lnTo>
                    <a:lnTo>
                      <a:pt x="59" y="235"/>
                    </a:lnTo>
                    <a:lnTo>
                      <a:pt x="59" y="242"/>
                    </a:lnTo>
                    <a:lnTo>
                      <a:pt x="49" y="244"/>
                    </a:lnTo>
                    <a:lnTo>
                      <a:pt x="36" y="246"/>
                    </a:lnTo>
                    <a:lnTo>
                      <a:pt x="27" y="255"/>
                    </a:lnTo>
                    <a:lnTo>
                      <a:pt x="22" y="263"/>
                    </a:lnTo>
                    <a:lnTo>
                      <a:pt x="16" y="265"/>
                    </a:lnTo>
                    <a:lnTo>
                      <a:pt x="7" y="270"/>
                    </a:lnTo>
                    <a:lnTo>
                      <a:pt x="0" y="313"/>
                    </a:lnTo>
                    <a:cubicBezTo>
                      <a:pt x="11" y="315"/>
                      <a:pt x="21" y="318"/>
                      <a:pt x="34" y="318"/>
                    </a:cubicBezTo>
                    <a:cubicBezTo>
                      <a:pt x="39" y="325"/>
                      <a:pt x="42" y="332"/>
                      <a:pt x="44" y="341"/>
                    </a:cubicBezTo>
                    <a:cubicBezTo>
                      <a:pt x="76" y="357"/>
                      <a:pt x="53" y="380"/>
                      <a:pt x="58" y="400"/>
                    </a:cubicBezTo>
                    <a:lnTo>
                      <a:pt x="71" y="418"/>
                    </a:lnTo>
                    <a:cubicBezTo>
                      <a:pt x="79" y="433"/>
                      <a:pt x="90" y="475"/>
                      <a:pt x="117" y="455"/>
                    </a:cubicBezTo>
                    <a:lnTo>
                      <a:pt x="145" y="431"/>
                    </a:lnTo>
                    <a:cubicBezTo>
                      <a:pt x="160" y="433"/>
                      <a:pt x="182" y="441"/>
                      <a:pt x="189" y="423"/>
                    </a:cubicBezTo>
                    <a:cubicBezTo>
                      <a:pt x="201" y="419"/>
                      <a:pt x="211" y="419"/>
                      <a:pt x="224" y="419"/>
                    </a:cubicBezTo>
                    <a:lnTo>
                      <a:pt x="230" y="428"/>
                    </a:lnTo>
                    <a:cubicBezTo>
                      <a:pt x="244" y="428"/>
                      <a:pt x="254" y="429"/>
                      <a:pt x="261" y="442"/>
                    </a:cubicBezTo>
                    <a:lnTo>
                      <a:pt x="308" y="444"/>
                    </a:lnTo>
                    <a:lnTo>
                      <a:pt x="309" y="453"/>
                    </a:lnTo>
                    <a:lnTo>
                      <a:pt x="322" y="461"/>
                    </a:lnTo>
                    <a:cubicBezTo>
                      <a:pt x="334" y="454"/>
                      <a:pt x="345" y="448"/>
                      <a:pt x="358" y="451"/>
                    </a:cubicBezTo>
                    <a:cubicBezTo>
                      <a:pt x="361" y="456"/>
                      <a:pt x="362" y="461"/>
                      <a:pt x="365" y="465"/>
                    </a:cubicBezTo>
                    <a:cubicBezTo>
                      <a:pt x="382" y="465"/>
                      <a:pt x="391" y="423"/>
                      <a:pt x="420" y="412"/>
                    </a:cubicBezTo>
                    <a:cubicBezTo>
                      <a:pt x="436" y="405"/>
                      <a:pt x="427" y="407"/>
                      <a:pt x="435" y="402"/>
                    </a:cubicBezTo>
                    <a:cubicBezTo>
                      <a:pt x="451" y="391"/>
                      <a:pt x="460" y="411"/>
                      <a:pt x="473" y="414"/>
                    </a:cubicBezTo>
                    <a:cubicBezTo>
                      <a:pt x="485" y="400"/>
                      <a:pt x="473" y="390"/>
                      <a:pt x="495" y="381"/>
                    </a:cubicBezTo>
                    <a:cubicBezTo>
                      <a:pt x="497" y="365"/>
                      <a:pt x="510" y="356"/>
                      <a:pt x="521" y="346"/>
                    </a:cubicBezTo>
                    <a:cubicBezTo>
                      <a:pt x="530" y="338"/>
                      <a:pt x="532" y="335"/>
                      <a:pt x="544" y="335"/>
                    </a:cubicBezTo>
                    <a:cubicBezTo>
                      <a:pt x="550" y="327"/>
                      <a:pt x="557" y="328"/>
                      <a:pt x="566" y="324"/>
                    </a:cubicBezTo>
                    <a:lnTo>
                      <a:pt x="566" y="307"/>
                    </a:lnTo>
                    <a:lnTo>
                      <a:pt x="553" y="300"/>
                    </a:lnTo>
                    <a:cubicBezTo>
                      <a:pt x="547" y="247"/>
                      <a:pt x="552" y="237"/>
                      <a:pt x="572" y="217"/>
                    </a:cubicBezTo>
                    <a:cubicBezTo>
                      <a:pt x="569" y="216"/>
                      <a:pt x="565" y="214"/>
                      <a:pt x="561" y="214"/>
                    </a:cubicBezTo>
                    <a:cubicBezTo>
                      <a:pt x="561" y="160"/>
                      <a:pt x="578" y="178"/>
                      <a:pt x="533" y="160"/>
                    </a:cubicBezTo>
                    <a:cubicBezTo>
                      <a:pt x="520" y="155"/>
                      <a:pt x="515" y="146"/>
                      <a:pt x="509" y="133"/>
                    </a:cubicBezTo>
                    <a:lnTo>
                      <a:pt x="497" y="133"/>
                    </a:lnTo>
                    <a:cubicBezTo>
                      <a:pt x="492" y="109"/>
                      <a:pt x="480" y="105"/>
                      <a:pt x="455" y="107"/>
                    </a:cubicBezTo>
                    <a:cubicBezTo>
                      <a:pt x="434" y="108"/>
                      <a:pt x="424" y="117"/>
                      <a:pt x="415" y="135"/>
                    </a:cubicBezTo>
                    <a:cubicBezTo>
                      <a:pt x="393" y="140"/>
                      <a:pt x="380" y="137"/>
                      <a:pt x="360" y="126"/>
                    </a:cubicBezTo>
                    <a:lnTo>
                      <a:pt x="345" y="133"/>
                    </a:lnTo>
                    <a:lnTo>
                      <a:pt x="343" y="164"/>
                    </a:lnTo>
                    <a:cubicBezTo>
                      <a:pt x="336" y="169"/>
                      <a:pt x="332" y="171"/>
                      <a:pt x="324" y="171"/>
                    </a:cubicBezTo>
                    <a:lnTo>
                      <a:pt x="317" y="157"/>
                    </a:lnTo>
                    <a:lnTo>
                      <a:pt x="303" y="155"/>
                    </a:lnTo>
                    <a:cubicBezTo>
                      <a:pt x="293" y="165"/>
                      <a:pt x="289" y="169"/>
                      <a:pt x="275" y="171"/>
                    </a:cubicBezTo>
                    <a:cubicBezTo>
                      <a:pt x="266" y="152"/>
                      <a:pt x="283" y="146"/>
                      <a:pt x="289" y="130"/>
                    </a:cubicBezTo>
                    <a:lnTo>
                      <a:pt x="308" y="128"/>
                    </a:lnTo>
                    <a:cubicBezTo>
                      <a:pt x="318" y="113"/>
                      <a:pt x="314" y="89"/>
                      <a:pt x="305" y="73"/>
                    </a:cubicBezTo>
                    <a:lnTo>
                      <a:pt x="289" y="103"/>
                    </a:lnTo>
                    <a:lnTo>
                      <a:pt x="247" y="90"/>
                    </a:lnTo>
                    <a:cubicBezTo>
                      <a:pt x="244" y="83"/>
                      <a:pt x="241" y="80"/>
                      <a:pt x="235" y="74"/>
                    </a:cubicBezTo>
                    <a:cubicBezTo>
                      <a:pt x="213" y="79"/>
                      <a:pt x="208" y="86"/>
                      <a:pt x="186" y="80"/>
                    </a:cubicBezTo>
                    <a:lnTo>
                      <a:pt x="186" y="71"/>
                    </a:lnTo>
                    <a:lnTo>
                      <a:pt x="170" y="62"/>
                    </a:lnTo>
                    <a:lnTo>
                      <a:pt x="173" y="55"/>
                    </a:lnTo>
                    <a:cubicBezTo>
                      <a:pt x="185" y="54"/>
                      <a:pt x="193" y="52"/>
                      <a:pt x="203" y="46"/>
                    </a:cubicBezTo>
                    <a:cubicBezTo>
                      <a:pt x="203" y="25"/>
                      <a:pt x="191" y="16"/>
                      <a:pt x="177" y="4"/>
                    </a:cubicBezTo>
                    <a:lnTo>
                      <a:pt x="157" y="7"/>
                    </a:lnTo>
                    <a:lnTo>
                      <a:pt x="147" y="3"/>
                    </a:lnTo>
                    <a:lnTo>
                      <a:pt x="141" y="0"/>
                    </a:lnTo>
                    <a:lnTo>
                      <a:pt x="1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7" name="Freeform 305">
                <a:extLst>
                  <a:ext uri="{FF2B5EF4-FFF2-40B4-BE49-F238E27FC236}">
                    <a16:creationId xmlns:a16="http://schemas.microsoft.com/office/drawing/2014/main" xmlns="" id="{9A4318C0-CF54-42EE-A3DD-80E1768189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03" y="2221"/>
                <a:ext cx="97" cy="151"/>
              </a:xfrm>
              <a:custGeom>
                <a:avLst/>
                <a:gdLst>
                  <a:gd name="T0" fmla="*/ 152 w 237"/>
                  <a:gd name="T1" fmla="*/ 199 h 337"/>
                  <a:gd name="T2" fmla="*/ 152 w 237"/>
                  <a:gd name="T3" fmla="*/ 199 h 337"/>
                  <a:gd name="T4" fmla="*/ 152 w 237"/>
                  <a:gd name="T5" fmla="*/ 192 h 337"/>
                  <a:gd name="T6" fmla="*/ 177 w 237"/>
                  <a:gd name="T7" fmla="*/ 178 h 337"/>
                  <a:gd name="T8" fmla="*/ 174 w 237"/>
                  <a:gd name="T9" fmla="*/ 186 h 337"/>
                  <a:gd name="T10" fmla="*/ 166 w 237"/>
                  <a:gd name="T11" fmla="*/ 187 h 337"/>
                  <a:gd name="T12" fmla="*/ 156 w 237"/>
                  <a:gd name="T13" fmla="*/ 196 h 337"/>
                  <a:gd name="T14" fmla="*/ 152 w 237"/>
                  <a:gd name="T15" fmla="*/ 199 h 337"/>
                  <a:gd name="T16" fmla="*/ 36 w 237"/>
                  <a:gd name="T17" fmla="*/ 182 h 337"/>
                  <a:gd name="T18" fmla="*/ 36 w 237"/>
                  <a:gd name="T19" fmla="*/ 182 h 337"/>
                  <a:gd name="T20" fmla="*/ 15 w 237"/>
                  <a:gd name="T21" fmla="*/ 227 h 337"/>
                  <a:gd name="T22" fmla="*/ 13 w 237"/>
                  <a:gd name="T23" fmla="*/ 243 h 337"/>
                  <a:gd name="T24" fmla="*/ 14 w 237"/>
                  <a:gd name="T25" fmla="*/ 245 h 337"/>
                  <a:gd name="T26" fmla="*/ 23 w 237"/>
                  <a:gd name="T27" fmla="*/ 249 h 337"/>
                  <a:gd name="T28" fmla="*/ 19 w 237"/>
                  <a:gd name="T29" fmla="*/ 260 h 337"/>
                  <a:gd name="T30" fmla="*/ 11 w 237"/>
                  <a:gd name="T31" fmla="*/ 269 h 337"/>
                  <a:gd name="T32" fmla="*/ 9 w 237"/>
                  <a:gd name="T33" fmla="*/ 281 h 337"/>
                  <a:gd name="T34" fmla="*/ 0 w 237"/>
                  <a:gd name="T35" fmla="*/ 294 h 337"/>
                  <a:gd name="T36" fmla="*/ 0 w 237"/>
                  <a:gd name="T37" fmla="*/ 308 h 337"/>
                  <a:gd name="T38" fmla="*/ 0 w 237"/>
                  <a:gd name="T39" fmla="*/ 309 h 337"/>
                  <a:gd name="T40" fmla="*/ 24 w 237"/>
                  <a:gd name="T41" fmla="*/ 305 h 337"/>
                  <a:gd name="T42" fmla="*/ 55 w 237"/>
                  <a:gd name="T43" fmla="*/ 337 h 337"/>
                  <a:gd name="T44" fmla="*/ 96 w 237"/>
                  <a:gd name="T45" fmla="*/ 332 h 337"/>
                  <a:gd name="T46" fmla="*/ 103 w 237"/>
                  <a:gd name="T47" fmla="*/ 289 h 337"/>
                  <a:gd name="T48" fmla="*/ 112 w 237"/>
                  <a:gd name="T49" fmla="*/ 284 h 337"/>
                  <a:gd name="T50" fmla="*/ 118 w 237"/>
                  <a:gd name="T51" fmla="*/ 282 h 337"/>
                  <a:gd name="T52" fmla="*/ 123 w 237"/>
                  <a:gd name="T53" fmla="*/ 274 h 337"/>
                  <a:gd name="T54" fmla="*/ 132 w 237"/>
                  <a:gd name="T55" fmla="*/ 265 h 337"/>
                  <a:gd name="T56" fmla="*/ 145 w 237"/>
                  <a:gd name="T57" fmla="*/ 263 h 337"/>
                  <a:gd name="T58" fmla="*/ 155 w 237"/>
                  <a:gd name="T59" fmla="*/ 261 h 337"/>
                  <a:gd name="T60" fmla="*/ 155 w 237"/>
                  <a:gd name="T61" fmla="*/ 254 h 337"/>
                  <a:gd name="T62" fmla="*/ 162 w 237"/>
                  <a:gd name="T63" fmla="*/ 248 h 337"/>
                  <a:gd name="T64" fmla="*/ 157 w 237"/>
                  <a:gd name="T65" fmla="*/ 242 h 337"/>
                  <a:gd name="T66" fmla="*/ 147 w 237"/>
                  <a:gd name="T67" fmla="*/ 238 h 337"/>
                  <a:gd name="T68" fmla="*/ 140 w 237"/>
                  <a:gd name="T69" fmla="*/ 229 h 337"/>
                  <a:gd name="T70" fmla="*/ 121 w 237"/>
                  <a:gd name="T71" fmla="*/ 229 h 337"/>
                  <a:gd name="T72" fmla="*/ 119 w 237"/>
                  <a:gd name="T73" fmla="*/ 244 h 337"/>
                  <a:gd name="T74" fmla="*/ 98 w 237"/>
                  <a:gd name="T75" fmla="*/ 238 h 337"/>
                  <a:gd name="T76" fmla="*/ 36 w 237"/>
                  <a:gd name="T77" fmla="*/ 182 h 337"/>
                  <a:gd name="T78" fmla="*/ 209 w 237"/>
                  <a:gd name="T79" fmla="*/ 63 h 337"/>
                  <a:gd name="T80" fmla="*/ 209 w 237"/>
                  <a:gd name="T81" fmla="*/ 63 h 337"/>
                  <a:gd name="T82" fmla="*/ 221 w 237"/>
                  <a:gd name="T83" fmla="*/ 56 h 337"/>
                  <a:gd name="T84" fmla="*/ 219 w 237"/>
                  <a:gd name="T85" fmla="*/ 49 h 337"/>
                  <a:gd name="T86" fmla="*/ 232 w 237"/>
                  <a:gd name="T87" fmla="*/ 39 h 337"/>
                  <a:gd name="T88" fmla="*/ 233 w 237"/>
                  <a:gd name="T89" fmla="*/ 26 h 337"/>
                  <a:gd name="T90" fmla="*/ 237 w 237"/>
                  <a:gd name="T91" fmla="*/ 19 h 337"/>
                  <a:gd name="T92" fmla="*/ 235 w 237"/>
                  <a:gd name="T93" fmla="*/ 18 h 337"/>
                  <a:gd name="T94" fmla="*/ 228 w 237"/>
                  <a:gd name="T95" fmla="*/ 9 h 337"/>
                  <a:gd name="T96" fmla="*/ 186 w 237"/>
                  <a:gd name="T97" fmla="*/ 0 h 337"/>
                  <a:gd name="T98" fmla="*/ 198 w 237"/>
                  <a:gd name="T99" fmla="*/ 54 h 337"/>
                  <a:gd name="T100" fmla="*/ 209 w 237"/>
                  <a:gd name="T101" fmla="*/ 63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7" h="337">
                    <a:moveTo>
                      <a:pt x="152" y="199"/>
                    </a:moveTo>
                    <a:lnTo>
                      <a:pt x="152" y="199"/>
                    </a:lnTo>
                    <a:lnTo>
                      <a:pt x="152" y="192"/>
                    </a:lnTo>
                    <a:cubicBezTo>
                      <a:pt x="162" y="183"/>
                      <a:pt x="169" y="180"/>
                      <a:pt x="177" y="178"/>
                    </a:cubicBezTo>
                    <a:lnTo>
                      <a:pt x="174" y="186"/>
                    </a:lnTo>
                    <a:lnTo>
                      <a:pt x="166" y="187"/>
                    </a:lnTo>
                    <a:lnTo>
                      <a:pt x="156" y="196"/>
                    </a:lnTo>
                    <a:lnTo>
                      <a:pt x="152" y="199"/>
                    </a:lnTo>
                    <a:close/>
                    <a:moveTo>
                      <a:pt x="36" y="182"/>
                    </a:moveTo>
                    <a:lnTo>
                      <a:pt x="36" y="182"/>
                    </a:lnTo>
                    <a:cubicBezTo>
                      <a:pt x="27" y="203"/>
                      <a:pt x="19" y="197"/>
                      <a:pt x="15" y="227"/>
                    </a:cubicBezTo>
                    <a:cubicBezTo>
                      <a:pt x="14" y="233"/>
                      <a:pt x="13" y="238"/>
                      <a:pt x="13" y="243"/>
                    </a:cubicBezTo>
                    <a:lnTo>
                      <a:pt x="14" y="245"/>
                    </a:lnTo>
                    <a:lnTo>
                      <a:pt x="23" y="249"/>
                    </a:lnTo>
                    <a:lnTo>
                      <a:pt x="19" y="260"/>
                    </a:lnTo>
                    <a:lnTo>
                      <a:pt x="11" y="269"/>
                    </a:lnTo>
                    <a:lnTo>
                      <a:pt x="9" y="281"/>
                    </a:lnTo>
                    <a:lnTo>
                      <a:pt x="0" y="294"/>
                    </a:lnTo>
                    <a:lnTo>
                      <a:pt x="0" y="308"/>
                    </a:lnTo>
                    <a:lnTo>
                      <a:pt x="0" y="309"/>
                    </a:lnTo>
                    <a:cubicBezTo>
                      <a:pt x="8" y="308"/>
                      <a:pt x="16" y="306"/>
                      <a:pt x="24" y="305"/>
                    </a:cubicBezTo>
                    <a:cubicBezTo>
                      <a:pt x="34" y="316"/>
                      <a:pt x="43" y="327"/>
                      <a:pt x="55" y="337"/>
                    </a:cubicBezTo>
                    <a:cubicBezTo>
                      <a:pt x="72" y="330"/>
                      <a:pt x="84" y="330"/>
                      <a:pt x="96" y="332"/>
                    </a:cubicBezTo>
                    <a:lnTo>
                      <a:pt x="103" y="289"/>
                    </a:lnTo>
                    <a:lnTo>
                      <a:pt x="112" y="284"/>
                    </a:lnTo>
                    <a:lnTo>
                      <a:pt x="118" y="282"/>
                    </a:lnTo>
                    <a:lnTo>
                      <a:pt x="123" y="274"/>
                    </a:lnTo>
                    <a:lnTo>
                      <a:pt x="132" y="265"/>
                    </a:lnTo>
                    <a:lnTo>
                      <a:pt x="145" y="263"/>
                    </a:lnTo>
                    <a:lnTo>
                      <a:pt x="155" y="261"/>
                    </a:lnTo>
                    <a:lnTo>
                      <a:pt x="155" y="254"/>
                    </a:lnTo>
                    <a:lnTo>
                      <a:pt x="162" y="248"/>
                    </a:lnTo>
                    <a:lnTo>
                      <a:pt x="157" y="242"/>
                    </a:lnTo>
                    <a:lnTo>
                      <a:pt x="147" y="238"/>
                    </a:lnTo>
                    <a:lnTo>
                      <a:pt x="140" y="229"/>
                    </a:lnTo>
                    <a:cubicBezTo>
                      <a:pt x="134" y="228"/>
                      <a:pt x="128" y="229"/>
                      <a:pt x="121" y="229"/>
                    </a:cubicBezTo>
                    <a:lnTo>
                      <a:pt x="119" y="244"/>
                    </a:lnTo>
                    <a:lnTo>
                      <a:pt x="98" y="238"/>
                    </a:lnTo>
                    <a:cubicBezTo>
                      <a:pt x="84" y="184"/>
                      <a:pt x="77" y="179"/>
                      <a:pt x="36" y="182"/>
                    </a:cubicBezTo>
                    <a:close/>
                    <a:moveTo>
                      <a:pt x="209" y="63"/>
                    </a:moveTo>
                    <a:lnTo>
                      <a:pt x="209" y="63"/>
                    </a:lnTo>
                    <a:lnTo>
                      <a:pt x="221" y="56"/>
                    </a:lnTo>
                    <a:lnTo>
                      <a:pt x="219" y="49"/>
                    </a:lnTo>
                    <a:lnTo>
                      <a:pt x="232" y="39"/>
                    </a:lnTo>
                    <a:lnTo>
                      <a:pt x="233" y="26"/>
                    </a:lnTo>
                    <a:lnTo>
                      <a:pt x="237" y="19"/>
                    </a:lnTo>
                    <a:lnTo>
                      <a:pt x="235" y="18"/>
                    </a:lnTo>
                    <a:lnTo>
                      <a:pt x="228" y="9"/>
                    </a:lnTo>
                    <a:lnTo>
                      <a:pt x="186" y="0"/>
                    </a:lnTo>
                    <a:cubicBezTo>
                      <a:pt x="183" y="19"/>
                      <a:pt x="183" y="38"/>
                      <a:pt x="198" y="54"/>
                    </a:cubicBezTo>
                    <a:cubicBezTo>
                      <a:pt x="203" y="60"/>
                      <a:pt x="206" y="62"/>
                      <a:pt x="209" y="63"/>
                    </a:cubicBezTo>
                    <a:close/>
                  </a:path>
                </a:pathLst>
              </a:custGeom>
              <a:solidFill>
                <a:srgbClr val="FC9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8" name="Freeform 306">
                <a:extLst>
                  <a:ext uri="{FF2B5EF4-FFF2-40B4-BE49-F238E27FC236}">
                    <a16:creationId xmlns:a16="http://schemas.microsoft.com/office/drawing/2014/main" xmlns="" id="{795C3802-5374-46E7-B7D4-A38863B2E1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03" y="2221"/>
                <a:ext cx="97" cy="151"/>
              </a:xfrm>
              <a:custGeom>
                <a:avLst/>
                <a:gdLst>
                  <a:gd name="T0" fmla="*/ 152 w 237"/>
                  <a:gd name="T1" fmla="*/ 199 h 337"/>
                  <a:gd name="T2" fmla="*/ 152 w 237"/>
                  <a:gd name="T3" fmla="*/ 199 h 337"/>
                  <a:gd name="T4" fmla="*/ 152 w 237"/>
                  <a:gd name="T5" fmla="*/ 192 h 337"/>
                  <a:gd name="T6" fmla="*/ 177 w 237"/>
                  <a:gd name="T7" fmla="*/ 178 h 337"/>
                  <a:gd name="T8" fmla="*/ 174 w 237"/>
                  <a:gd name="T9" fmla="*/ 186 h 337"/>
                  <a:gd name="T10" fmla="*/ 166 w 237"/>
                  <a:gd name="T11" fmla="*/ 187 h 337"/>
                  <a:gd name="T12" fmla="*/ 156 w 237"/>
                  <a:gd name="T13" fmla="*/ 196 h 337"/>
                  <a:gd name="T14" fmla="*/ 152 w 237"/>
                  <a:gd name="T15" fmla="*/ 199 h 337"/>
                  <a:gd name="T16" fmla="*/ 152 w 237"/>
                  <a:gd name="T17" fmla="*/ 199 h 337"/>
                  <a:gd name="T18" fmla="*/ 36 w 237"/>
                  <a:gd name="T19" fmla="*/ 182 h 337"/>
                  <a:gd name="T20" fmla="*/ 36 w 237"/>
                  <a:gd name="T21" fmla="*/ 182 h 337"/>
                  <a:gd name="T22" fmla="*/ 15 w 237"/>
                  <a:gd name="T23" fmla="*/ 227 h 337"/>
                  <a:gd name="T24" fmla="*/ 13 w 237"/>
                  <a:gd name="T25" fmla="*/ 243 h 337"/>
                  <a:gd name="T26" fmla="*/ 14 w 237"/>
                  <a:gd name="T27" fmla="*/ 245 h 337"/>
                  <a:gd name="T28" fmla="*/ 23 w 237"/>
                  <a:gd name="T29" fmla="*/ 249 h 337"/>
                  <a:gd name="T30" fmla="*/ 19 w 237"/>
                  <a:gd name="T31" fmla="*/ 260 h 337"/>
                  <a:gd name="T32" fmla="*/ 11 w 237"/>
                  <a:gd name="T33" fmla="*/ 269 h 337"/>
                  <a:gd name="T34" fmla="*/ 9 w 237"/>
                  <a:gd name="T35" fmla="*/ 281 h 337"/>
                  <a:gd name="T36" fmla="*/ 0 w 237"/>
                  <a:gd name="T37" fmla="*/ 294 h 337"/>
                  <a:gd name="T38" fmla="*/ 0 w 237"/>
                  <a:gd name="T39" fmla="*/ 308 h 337"/>
                  <a:gd name="T40" fmla="*/ 0 w 237"/>
                  <a:gd name="T41" fmla="*/ 309 h 337"/>
                  <a:gd name="T42" fmla="*/ 24 w 237"/>
                  <a:gd name="T43" fmla="*/ 305 h 337"/>
                  <a:gd name="T44" fmla="*/ 55 w 237"/>
                  <a:gd name="T45" fmla="*/ 337 h 337"/>
                  <a:gd name="T46" fmla="*/ 96 w 237"/>
                  <a:gd name="T47" fmla="*/ 332 h 337"/>
                  <a:gd name="T48" fmla="*/ 103 w 237"/>
                  <a:gd name="T49" fmla="*/ 289 h 337"/>
                  <a:gd name="T50" fmla="*/ 112 w 237"/>
                  <a:gd name="T51" fmla="*/ 284 h 337"/>
                  <a:gd name="T52" fmla="*/ 118 w 237"/>
                  <a:gd name="T53" fmla="*/ 282 h 337"/>
                  <a:gd name="T54" fmla="*/ 123 w 237"/>
                  <a:gd name="T55" fmla="*/ 274 h 337"/>
                  <a:gd name="T56" fmla="*/ 132 w 237"/>
                  <a:gd name="T57" fmla="*/ 265 h 337"/>
                  <a:gd name="T58" fmla="*/ 145 w 237"/>
                  <a:gd name="T59" fmla="*/ 263 h 337"/>
                  <a:gd name="T60" fmla="*/ 155 w 237"/>
                  <a:gd name="T61" fmla="*/ 261 h 337"/>
                  <a:gd name="T62" fmla="*/ 155 w 237"/>
                  <a:gd name="T63" fmla="*/ 254 h 337"/>
                  <a:gd name="T64" fmla="*/ 162 w 237"/>
                  <a:gd name="T65" fmla="*/ 248 h 337"/>
                  <a:gd name="T66" fmla="*/ 157 w 237"/>
                  <a:gd name="T67" fmla="*/ 242 h 337"/>
                  <a:gd name="T68" fmla="*/ 147 w 237"/>
                  <a:gd name="T69" fmla="*/ 238 h 337"/>
                  <a:gd name="T70" fmla="*/ 140 w 237"/>
                  <a:gd name="T71" fmla="*/ 229 h 337"/>
                  <a:gd name="T72" fmla="*/ 121 w 237"/>
                  <a:gd name="T73" fmla="*/ 229 h 337"/>
                  <a:gd name="T74" fmla="*/ 119 w 237"/>
                  <a:gd name="T75" fmla="*/ 244 h 337"/>
                  <a:gd name="T76" fmla="*/ 98 w 237"/>
                  <a:gd name="T77" fmla="*/ 238 h 337"/>
                  <a:gd name="T78" fmla="*/ 36 w 237"/>
                  <a:gd name="T79" fmla="*/ 182 h 337"/>
                  <a:gd name="T80" fmla="*/ 36 w 237"/>
                  <a:gd name="T81" fmla="*/ 182 h 337"/>
                  <a:gd name="T82" fmla="*/ 209 w 237"/>
                  <a:gd name="T83" fmla="*/ 63 h 337"/>
                  <a:gd name="T84" fmla="*/ 209 w 237"/>
                  <a:gd name="T85" fmla="*/ 63 h 337"/>
                  <a:gd name="T86" fmla="*/ 221 w 237"/>
                  <a:gd name="T87" fmla="*/ 56 h 337"/>
                  <a:gd name="T88" fmla="*/ 219 w 237"/>
                  <a:gd name="T89" fmla="*/ 49 h 337"/>
                  <a:gd name="T90" fmla="*/ 232 w 237"/>
                  <a:gd name="T91" fmla="*/ 39 h 337"/>
                  <a:gd name="T92" fmla="*/ 233 w 237"/>
                  <a:gd name="T93" fmla="*/ 26 h 337"/>
                  <a:gd name="T94" fmla="*/ 237 w 237"/>
                  <a:gd name="T95" fmla="*/ 19 h 337"/>
                  <a:gd name="T96" fmla="*/ 235 w 237"/>
                  <a:gd name="T97" fmla="*/ 18 h 337"/>
                  <a:gd name="T98" fmla="*/ 228 w 237"/>
                  <a:gd name="T99" fmla="*/ 9 h 337"/>
                  <a:gd name="T100" fmla="*/ 186 w 237"/>
                  <a:gd name="T101" fmla="*/ 0 h 337"/>
                  <a:gd name="T102" fmla="*/ 198 w 237"/>
                  <a:gd name="T103" fmla="*/ 54 h 337"/>
                  <a:gd name="T104" fmla="*/ 209 w 237"/>
                  <a:gd name="T105" fmla="*/ 63 h 337"/>
                  <a:gd name="T106" fmla="*/ 209 w 237"/>
                  <a:gd name="T107" fmla="*/ 63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7" h="337">
                    <a:moveTo>
                      <a:pt x="152" y="199"/>
                    </a:moveTo>
                    <a:lnTo>
                      <a:pt x="152" y="199"/>
                    </a:lnTo>
                    <a:lnTo>
                      <a:pt x="152" y="192"/>
                    </a:lnTo>
                    <a:cubicBezTo>
                      <a:pt x="162" y="183"/>
                      <a:pt x="169" y="180"/>
                      <a:pt x="177" y="178"/>
                    </a:cubicBezTo>
                    <a:lnTo>
                      <a:pt x="174" y="186"/>
                    </a:lnTo>
                    <a:lnTo>
                      <a:pt x="166" y="187"/>
                    </a:lnTo>
                    <a:lnTo>
                      <a:pt x="156" y="196"/>
                    </a:lnTo>
                    <a:lnTo>
                      <a:pt x="152" y="199"/>
                    </a:lnTo>
                    <a:lnTo>
                      <a:pt x="152" y="199"/>
                    </a:lnTo>
                    <a:close/>
                    <a:moveTo>
                      <a:pt x="36" y="182"/>
                    </a:moveTo>
                    <a:lnTo>
                      <a:pt x="36" y="182"/>
                    </a:lnTo>
                    <a:cubicBezTo>
                      <a:pt x="27" y="203"/>
                      <a:pt x="19" y="197"/>
                      <a:pt x="15" y="227"/>
                    </a:cubicBezTo>
                    <a:cubicBezTo>
                      <a:pt x="14" y="233"/>
                      <a:pt x="13" y="238"/>
                      <a:pt x="13" y="243"/>
                    </a:cubicBezTo>
                    <a:lnTo>
                      <a:pt x="14" y="245"/>
                    </a:lnTo>
                    <a:lnTo>
                      <a:pt x="23" y="249"/>
                    </a:lnTo>
                    <a:lnTo>
                      <a:pt x="19" y="260"/>
                    </a:lnTo>
                    <a:lnTo>
                      <a:pt x="11" y="269"/>
                    </a:lnTo>
                    <a:lnTo>
                      <a:pt x="9" y="281"/>
                    </a:lnTo>
                    <a:lnTo>
                      <a:pt x="0" y="294"/>
                    </a:lnTo>
                    <a:lnTo>
                      <a:pt x="0" y="308"/>
                    </a:lnTo>
                    <a:lnTo>
                      <a:pt x="0" y="309"/>
                    </a:lnTo>
                    <a:cubicBezTo>
                      <a:pt x="8" y="308"/>
                      <a:pt x="16" y="306"/>
                      <a:pt x="24" y="305"/>
                    </a:cubicBezTo>
                    <a:cubicBezTo>
                      <a:pt x="34" y="316"/>
                      <a:pt x="43" y="327"/>
                      <a:pt x="55" y="337"/>
                    </a:cubicBezTo>
                    <a:cubicBezTo>
                      <a:pt x="72" y="330"/>
                      <a:pt x="84" y="330"/>
                      <a:pt x="96" y="332"/>
                    </a:cubicBezTo>
                    <a:lnTo>
                      <a:pt x="103" y="289"/>
                    </a:lnTo>
                    <a:lnTo>
                      <a:pt x="112" y="284"/>
                    </a:lnTo>
                    <a:lnTo>
                      <a:pt x="118" y="282"/>
                    </a:lnTo>
                    <a:lnTo>
                      <a:pt x="123" y="274"/>
                    </a:lnTo>
                    <a:lnTo>
                      <a:pt x="132" y="265"/>
                    </a:lnTo>
                    <a:lnTo>
                      <a:pt x="145" y="263"/>
                    </a:lnTo>
                    <a:lnTo>
                      <a:pt x="155" y="261"/>
                    </a:lnTo>
                    <a:lnTo>
                      <a:pt x="155" y="254"/>
                    </a:lnTo>
                    <a:lnTo>
                      <a:pt x="162" y="248"/>
                    </a:lnTo>
                    <a:lnTo>
                      <a:pt x="157" y="242"/>
                    </a:lnTo>
                    <a:lnTo>
                      <a:pt x="147" y="238"/>
                    </a:lnTo>
                    <a:lnTo>
                      <a:pt x="140" y="229"/>
                    </a:lnTo>
                    <a:cubicBezTo>
                      <a:pt x="134" y="228"/>
                      <a:pt x="128" y="229"/>
                      <a:pt x="121" y="229"/>
                    </a:cubicBezTo>
                    <a:lnTo>
                      <a:pt x="119" y="244"/>
                    </a:lnTo>
                    <a:lnTo>
                      <a:pt x="98" y="238"/>
                    </a:lnTo>
                    <a:cubicBezTo>
                      <a:pt x="84" y="184"/>
                      <a:pt x="77" y="179"/>
                      <a:pt x="36" y="182"/>
                    </a:cubicBezTo>
                    <a:lnTo>
                      <a:pt x="36" y="182"/>
                    </a:lnTo>
                    <a:close/>
                    <a:moveTo>
                      <a:pt x="209" y="63"/>
                    </a:moveTo>
                    <a:lnTo>
                      <a:pt x="209" y="63"/>
                    </a:lnTo>
                    <a:lnTo>
                      <a:pt x="221" y="56"/>
                    </a:lnTo>
                    <a:lnTo>
                      <a:pt x="219" y="49"/>
                    </a:lnTo>
                    <a:lnTo>
                      <a:pt x="232" y="39"/>
                    </a:lnTo>
                    <a:lnTo>
                      <a:pt x="233" y="26"/>
                    </a:lnTo>
                    <a:lnTo>
                      <a:pt x="237" y="19"/>
                    </a:lnTo>
                    <a:lnTo>
                      <a:pt x="235" y="18"/>
                    </a:lnTo>
                    <a:lnTo>
                      <a:pt x="228" y="9"/>
                    </a:lnTo>
                    <a:lnTo>
                      <a:pt x="186" y="0"/>
                    </a:lnTo>
                    <a:cubicBezTo>
                      <a:pt x="183" y="19"/>
                      <a:pt x="183" y="38"/>
                      <a:pt x="198" y="54"/>
                    </a:cubicBezTo>
                    <a:cubicBezTo>
                      <a:pt x="203" y="60"/>
                      <a:pt x="206" y="62"/>
                      <a:pt x="209" y="63"/>
                    </a:cubicBezTo>
                    <a:lnTo>
                      <a:pt x="209" y="63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3381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29" name="Freeform 307">
                <a:extLst>
                  <a:ext uri="{FF2B5EF4-FFF2-40B4-BE49-F238E27FC236}">
                    <a16:creationId xmlns:a16="http://schemas.microsoft.com/office/drawing/2014/main" xmlns="" id="{D35B0C72-B652-40D4-B1A9-D8C4E3FF0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221"/>
                <a:ext cx="389" cy="560"/>
              </a:xfrm>
              <a:custGeom>
                <a:avLst/>
                <a:gdLst>
                  <a:gd name="T0" fmla="*/ 478 w 947"/>
                  <a:gd name="T1" fmla="*/ 90 h 1250"/>
                  <a:gd name="T2" fmla="*/ 469 w 947"/>
                  <a:gd name="T3" fmla="*/ 23 h 1250"/>
                  <a:gd name="T4" fmla="*/ 424 w 947"/>
                  <a:gd name="T5" fmla="*/ 9 h 1250"/>
                  <a:gd name="T6" fmla="*/ 401 w 947"/>
                  <a:gd name="T7" fmla="*/ 93 h 1250"/>
                  <a:gd name="T8" fmla="*/ 317 w 947"/>
                  <a:gd name="T9" fmla="*/ 229 h 1250"/>
                  <a:gd name="T10" fmla="*/ 193 w 947"/>
                  <a:gd name="T11" fmla="*/ 217 h 1250"/>
                  <a:gd name="T12" fmla="*/ 207 w 947"/>
                  <a:gd name="T13" fmla="*/ 269 h 1250"/>
                  <a:gd name="T14" fmla="*/ 187 w 947"/>
                  <a:gd name="T15" fmla="*/ 336 h 1250"/>
                  <a:gd name="T16" fmla="*/ 174 w 947"/>
                  <a:gd name="T17" fmla="*/ 395 h 1250"/>
                  <a:gd name="T18" fmla="*/ 133 w 947"/>
                  <a:gd name="T19" fmla="*/ 442 h 1250"/>
                  <a:gd name="T20" fmla="*/ 90 w 947"/>
                  <a:gd name="T21" fmla="*/ 467 h 1250"/>
                  <a:gd name="T22" fmla="*/ 60 w 947"/>
                  <a:gd name="T23" fmla="*/ 499 h 1250"/>
                  <a:gd name="T24" fmla="*/ 51 w 947"/>
                  <a:gd name="T25" fmla="*/ 569 h 1250"/>
                  <a:gd name="T26" fmla="*/ 0 w 947"/>
                  <a:gd name="T27" fmla="*/ 617 h 1250"/>
                  <a:gd name="T28" fmla="*/ 30 w 947"/>
                  <a:gd name="T29" fmla="*/ 647 h 1250"/>
                  <a:gd name="T30" fmla="*/ 48 w 947"/>
                  <a:gd name="T31" fmla="*/ 699 h 1250"/>
                  <a:gd name="T32" fmla="*/ 41 w 947"/>
                  <a:gd name="T33" fmla="*/ 785 h 1250"/>
                  <a:gd name="T34" fmla="*/ 30 w 947"/>
                  <a:gd name="T35" fmla="*/ 860 h 1250"/>
                  <a:gd name="T36" fmla="*/ 84 w 947"/>
                  <a:gd name="T37" fmla="*/ 917 h 1250"/>
                  <a:gd name="T38" fmla="*/ 181 w 947"/>
                  <a:gd name="T39" fmla="*/ 948 h 1250"/>
                  <a:gd name="T40" fmla="*/ 186 w 947"/>
                  <a:gd name="T41" fmla="*/ 994 h 1250"/>
                  <a:gd name="T42" fmla="*/ 146 w 947"/>
                  <a:gd name="T43" fmla="*/ 1053 h 1250"/>
                  <a:gd name="T44" fmla="*/ 116 w 947"/>
                  <a:gd name="T45" fmla="*/ 1151 h 1250"/>
                  <a:gd name="T46" fmla="*/ 186 w 947"/>
                  <a:gd name="T47" fmla="*/ 1175 h 1250"/>
                  <a:gd name="T48" fmla="*/ 217 w 947"/>
                  <a:gd name="T49" fmla="*/ 1157 h 1250"/>
                  <a:gd name="T50" fmla="*/ 341 w 947"/>
                  <a:gd name="T51" fmla="*/ 1214 h 1250"/>
                  <a:gd name="T52" fmla="*/ 418 w 947"/>
                  <a:gd name="T53" fmla="*/ 1242 h 1250"/>
                  <a:gd name="T54" fmla="*/ 476 w 947"/>
                  <a:gd name="T55" fmla="*/ 1250 h 1250"/>
                  <a:gd name="T56" fmla="*/ 548 w 947"/>
                  <a:gd name="T57" fmla="*/ 1230 h 1250"/>
                  <a:gd name="T58" fmla="*/ 616 w 947"/>
                  <a:gd name="T59" fmla="*/ 1221 h 1250"/>
                  <a:gd name="T60" fmla="*/ 682 w 947"/>
                  <a:gd name="T61" fmla="*/ 1214 h 1250"/>
                  <a:gd name="T62" fmla="*/ 680 w 947"/>
                  <a:gd name="T63" fmla="*/ 1148 h 1250"/>
                  <a:gd name="T64" fmla="*/ 721 w 947"/>
                  <a:gd name="T65" fmla="*/ 1119 h 1250"/>
                  <a:gd name="T66" fmla="*/ 770 w 947"/>
                  <a:gd name="T67" fmla="*/ 1071 h 1250"/>
                  <a:gd name="T68" fmla="*/ 811 w 947"/>
                  <a:gd name="T69" fmla="*/ 1058 h 1250"/>
                  <a:gd name="T70" fmla="*/ 704 w 947"/>
                  <a:gd name="T71" fmla="*/ 953 h 1250"/>
                  <a:gd name="T72" fmla="*/ 683 w 947"/>
                  <a:gd name="T73" fmla="*/ 842 h 1250"/>
                  <a:gd name="T74" fmla="*/ 744 w 947"/>
                  <a:gd name="T75" fmla="*/ 751 h 1250"/>
                  <a:gd name="T76" fmla="*/ 830 w 947"/>
                  <a:gd name="T77" fmla="*/ 712 h 1250"/>
                  <a:gd name="T78" fmla="*/ 895 w 947"/>
                  <a:gd name="T79" fmla="*/ 689 h 1250"/>
                  <a:gd name="T80" fmla="*/ 945 w 947"/>
                  <a:gd name="T81" fmla="*/ 692 h 1250"/>
                  <a:gd name="T82" fmla="*/ 922 w 947"/>
                  <a:gd name="T83" fmla="*/ 530 h 1250"/>
                  <a:gd name="T84" fmla="*/ 864 w 947"/>
                  <a:gd name="T85" fmla="*/ 387 h 1250"/>
                  <a:gd name="T86" fmla="*/ 894 w 947"/>
                  <a:gd name="T87" fmla="*/ 248 h 1250"/>
                  <a:gd name="T88" fmla="*/ 801 w 947"/>
                  <a:gd name="T89" fmla="*/ 152 h 1250"/>
                  <a:gd name="T90" fmla="*/ 652 w 947"/>
                  <a:gd name="T91" fmla="*/ 145 h 1250"/>
                  <a:gd name="T92" fmla="*/ 609 w 947"/>
                  <a:gd name="T93" fmla="*/ 176 h 1250"/>
                  <a:gd name="T94" fmla="*/ 600 w 947"/>
                  <a:gd name="T95" fmla="*/ 147 h 1250"/>
                  <a:gd name="T96" fmla="*/ 527 w 947"/>
                  <a:gd name="T97" fmla="*/ 93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47" h="1250">
                    <a:moveTo>
                      <a:pt x="527" y="93"/>
                    </a:moveTo>
                    <a:lnTo>
                      <a:pt x="527" y="93"/>
                    </a:lnTo>
                    <a:cubicBezTo>
                      <a:pt x="505" y="98"/>
                      <a:pt x="500" y="105"/>
                      <a:pt x="478" y="99"/>
                    </a:cubicBezTo>
                    <a:lnTo>
                      <a:pt x="478" y="90"/>
                    </a:lnTo>
                    <a:lnTo>
                      <a:pt x="462" y="81"/>
                    </a:lnTo>
                    <a:lnTo>
                      <a:pt x="465" y="74"/>
                    </a:lnTo>
                    <a:cubicBezTo>
                      <a:pt x="477" y="73"/>
                      <a:pt x="485" y="71"/>
                      <a:pt x="495" y="65"/>
                    </a:cubicBezTo>
                    <a:cubicBezTo>
                      <a:pt x="495" y="44"/>
                      <a:pt x="483" y="35"/>
                      <a:pt x="469" y="23"/>
                    </a:cubicBezTo>
                    <a:lnTo>
                      <a:pt x="449" y="26"/>
                    </a:lnTo>
                    <a:lnTo>
                      <a:pt x="439" y="22"/>
                    </a:lnTo>
                    <a:lnTo>
                      <a:pt x="431" y="18"/>
                    </a:lnTo>
                    <a:lnTo>
                      <a:pt x="424" y="9"/>
                    </a:lnTo>
                    <a:lnTo>
                      <a:pt x="382" y="0"/>
                    </a:lnTo>
                    <a:cubicBezTo>
                      <a:pt x="379" y="19"/>
                      <a:pt x="379" y="38"/>
                      <a:pt x="394" y="54"/>
                    </a:cubicBezTo>
                    <a:cubicBezTo>
                      <a:pt x="408" y="70"/>
                      <a:pt x="406" y="56"/>
                      <a:pt x="416" y="84"/>
                    </a:cubicBezTo>
                    <a:lnTo>
                      <a:pt x="401" y="93"/>
                    </a:lnTo>
                    <a:cubicBezTo>
                      <a:pt x="395" y="121"/>
                      <a:pt x="398" y="145"/>
                      <a:pt x="415" y="168"/>
                    </a:cubicBezTo>
                    <a:cubicBezTo>
                      <a:pt x="386" y="183"/>
                      <a:pt x="373" y="169"/>
                      <a:pt x="348" y="192"/>
                    </a:cubicBezTo>
                    <a:lnTo>
                      <a:pt x="347" y="233"/>
                    </a:lnTo>
                    <a:cubicBezTo>
                      <a:pt x="336" y="226"/>
                      <a:pt x="329" y="228"/>
                      <a:pt x="317" y="229"/>
                    </a:cubicBezTo>
                    <a:lnTo>
                      <a:pt x="315" y="243"/>
                    </a:lnTo>
                    <a:lnTo>
                      <a:pt x="294" y="238"/>
                    </a:lnTo>
                    <a:cubicBezTo>
                      <a:pt x="277" y="174"/>
                      <a:pt x="271" y="180"/>
                      <a:pt x="207" y="185"/>
                    </a:cubicBezTo>
                    <a:cubicBezTo>
                      <a:pt x="205" y="203"/>
                      <a:pt x="200" y="212"/>
                      <a:pt x="193" y="217"/>
                    </a:cubicBezTo>
                    <a:lnTo>
                      <a:pt x="210" y="245"/>
                    </a:lnTo>
                    <a:lnTo>
                      <a:pt x="219" y="249"/>
                    </a:lnTo>
                    <a:lnTo>
                      <a:pt x="215" y="260"/>
                    </a:lnTo>
                    <a:lnTo>
                      <a:pt x="207" y="269"/>
                    </a:lnTo>
                    <a:lnTo>
                      <a:pt x="205" y="281"/>
                    </a:lnTo>
                    <a:lnTo>
                      <a:pt x="196" y="294"/>
                    </a:lnTo>
                    <a:lnTo>
                      <a:pt x="196" y="308"/>
                    </a:lnTo>
                    <a:lnTo>
                      <a:pt x="187" y="336"/>
                    </a:lnTo>
                    <a:lnTo>
                      <a:pt x="170" y="345"/>
                    </a:lnTo>
                    <a:lnTo>
                      <a:pt x="163" y="363"/>
                    </a:lnTo>
                    <a:lnTo>
                      <a:pt x="170" y="392"/>
                    </a:lnTo>
                    <a:lnTo>
                      <a:pt x="174" y="395"/>
                    </a:lnTo>
                    <a:lnTo>
                      <a:pt x="175" y="411"/>
                    </a:lnTo>
                    <a:lnTo>
                      <a:pt x="167" y="420"/>
                    </a:lnTo>
                    <a:lnTo>
                      <a:pt x="147" y="431"/>
                    </a:lnTo>
                    <a:lnTo>
                      <a:pt x="133" y="442"/>
                    </a:lnTo>
                    <a:lnTo>
                      <a:pt x="130" y="451"/>
                    </a:lnTo>
                    <a:lnTo>
                      <a:pt x="130" y="461"/>
                    </a:lnTo>
                    <a:lnTo>
                      <a:pt x="111" y="467"/>
                    </a:lnTo>
                    <a:lnTo>
                      <a:pt x="90" y="467"/>
                    </a:lnTo>
                    <a:lnTo>
                      <a:pt x="76" y="467"/>
                    </a:lnTo>
                    <a:lnTo>
                      <a:pt x="60" y="467"/>
                    </a:lnTo>
                    <a:lnTo>
                      <a:pt x="56" y="476"/>
                    </a:lnTo>
                    <a:lnTo>
                      <a:pt x="60" y="499"/>
                    </a:lnTo>
                    <a:lnTo>
                      <a:pt x="58" y="517"/>
                    </a:lnTo>
                    <a:lnTo>
                      <a:pt x="63" y="538"/>
                    </a:lnTo>
                    <a:lnTo>
                      <a:pt x="62" y="553"/>
                    </a:lnTo>
                    <a:lnTo>
                      <a:pt x="51" y="569"/>
                    </a:lnTo>
                    <a:lnTo>
                      <a:pt x="48" y="585"/>
                    </a:lnTo>
                    <a:lnTo>
                      <a:pt x="16" y="588"/>
                    </a:lnTo>
                    <a:lnTo>
                      <a:pt x="4" y="601"/>
                    </a:lnTo>
                    <a:lnTo>
                      <a:pt x="0" y="617"/>
                    </a:lnTo>
                    <a:lnTo>
                      <a:pt x="2" y="624"/>
                    </a:lnTo>
                    <a:lnTo>
                      <a:pt x="20" y="638"/>
                    </a:lnTo>
                    <a:lnTo>
                      <a:pt x="25" y="643"/>
                    </a:lnTo>
                    <a:lnTo>
                      <a:pt x="30" y="647"/>
                    </a:lnTo>
                    <a:lnTo>
                      <a:pt x="46" y="654"/>
                    </a:lnTo>
                    <a:lnTo>
                      <a:pt x="53" y="669"/>
                    </a:lnTo>
                    <a:lnTo>
                      <a:pt x="53" y="685"/>
                    </a:lnTo>
                    <a:lnTo>
                      <a:pt x="48" y="699"/>
                    </a:lnTo>
                    <a:lnTo>
                      <a:pt x="41" y="722"/>
                    </a:lnTo>
                    <a:lnTo>
                      <a:pt x="44" y="737"/>
                    </a:lnTo>
                    <a:lnTo>
                      <a:pt x="41" y="744"/>
                    </a:lnTo>
                    <a:lnTo>
                      <a:pt x="41" y="785"/>
                    </a:lnTo>
                    <a:lnTo>
                      <a:pt x="48" y="799"/>
                    </a:lnTo>
                    <a:lnTo>
                      <a:pt x="46" y="817"/>
                    </a:lnTo>
                    <a:lnTo>
                      <a:pt x="37" y="826"/>
                    </a:lnTo>
                    <a:lnTo>
                      <a:pt x="30" y="860"/>
                    </a:lnTo>
                    <a:lnTo>
                      <a:pt x="48" y="883"/>
                    </a:lnTo>
                    <a:lnTo>
                      <a:pt x="62" y="897"/>
                    </a:lnTo>
                    <a:lnTo>
                      <a:pt x="76" y="906"/>
                    </a:lnTo>
                    <a:lnTo>
                      <a:pt x="84" y="917"/>
                    </a:lnTo>
                    <a:lnTo>
                      <a:pt x="107" y="924"/>
                    </a:lnTo>
                    <a:lnTo>
                      <a:pt x="142" y="924"/>
                    </a:lnTo>
                    <a:lnTo>
                      <a:pt x="156" y="939"/>
                    </a:lnTo>
                    <a:lnTo>
                      <a:pt x="181" y="948"/>
                    </a:lnTo>
                    <a:lnTo>
                      <a:pt x="203" y="949"/>
                    </a:lnTo>
                    <a:lnTo>
                      <a:pt x="207" y="969"/>
                    </a:lnTo>
                    <a:lnTo>
                      <a:pt x="198" y="980"/>
                    </a:lnTo>
                    <a:lnTo>
                      <a:pt x="186" y="994"/>
                    </a:lnTo>
                    <a:lnTo>
                      <a:pt x="175" y="1007"/>
                    </a:lnTo>
                    <a:lnTo>
                      <a:pt x="175" y="1024"/>
                    </a:lnTo>
                    <a:lnTo>
                      <a:pt x="160" y="1037"/>
                    </a:lnTo>
                    <a:lnTo>
                      <a:pt x="146" y="1053"/>
                    </a:lnTo>
                    <a:lnTo>
                      <a:pt x="140" y="1071"/>
                    </a:lnTo>
                    <a:lnTo>
                      <a:pt x="144" y="1103"/>
                    </a:lnTo>
                    <a:lnTo>
                      <a:pt x="118" y="1132"/>
                    </a:lnTo>
                    <a:lnTo>
                      <a:pt x="116" y="1151"/>
                    </a:lnTo>
                    <a:lnTo>
                      <a:pt x="119" y="1173"/>
                    </a:lnTo>
                    <a:lnTo>
                      <a:pt x="112" y="1181"/>
                    </a:lnTo>
                    <a:cubicBezTo>
                      <a:pt x="150" y="1178"/>
                      <a:pt x="147" y="1174"/>
                      <a:pt x="160" y="1191"/>
                    </a:cubicBezTo>
                    <a:cubicBezTo>
                      <a:pt x="177" y="1185"/>
                      <a:pt x="171" y="1188"/>
                      <a:pt x="186" y="1175"/>
                    </a:cubicBezTo>
                    <a:lnTo>
                      <a:pt x="199" y="1177"/>
                    </a:lnTo>
                    <a:lnTo>
                      <a:pt x="205" y="1191"/>
                    </a:lnTo>
                    <a:lnTo>
                      <a:pt x="224" y="1184"/>
                    </a:lnTo>
                    <a:cubicBezTo>
                      <a:pt x="215" y="1168"/>
                      <a:pt x="215" y="1172"/>
                      <a:pt x="217" y="1157"/>
                    </a:cubicBezTo>
                    <a:cubicBezTo>
                      <a:pt x="251" y="1157"/>
                      <a:pt x="238" y="1154"/>
                      <a:pt x="260" y="1177"/>
                    </a:cubicBezTo>
                    <a:cubicBezTo>
                      <a:pt x="276" y="1193"/>
                      <a:pt x="285" y="1176"/>
                      <a:pt x="300" y="1182"/>
                    </a:cubicBezTo>
                    <a:cubicBezTo>
                      <a:pt x="304" y="1190"/>
                      <a:pt x="332" y="1220"/>
                      <a:pt x="337" y="1225"/>
                    </a:cubicBezTo>
                    <a:lnTo>
                      <a:pt x="341" y="1214"/>
                    </a:lnTo>
                    <a:lnTo>
                      <a:pt x="362" y="1212"/>
                    </a:lnTo>
                    <a:lnTo>
                      <a:pt x="375" y="1225"/>
                    </a:lnTo>
                    <a:lnTo>
                      <a:pt x="394" y="1242"/>
                    </a:lnTo>
                    <a:lnTo>
                      <a:pt x="418" y="1242"/>
                    </a:lnTo>
                    <a:lnTo>
                      <a:pt x="432" y="1223"/>
                    </a:lnTo>
                    <a:lnTo>
                      <a:pt x="443" y="1203"/>
                    </a:lnTo>
                    <a:lnTo>
                      <a:pt x="453" y="1221"/>
                    </a:lnTo>
                    <a:lnTo>
                      <a:pt x="476" y="1250"/>
                    </a:lnTo>
                    <a:lnTo>
                      <a:pt x="481" y="1250"/>
                    </a:lnTo>
                    <a:lnTo>
                      <a:pt x="516" y="1239"/>
                    </a:lnTo>
                    <a:lnTo>
                      <a:pt x="534" y="1225"/>
                    </a:lnTo>
                    <a:lnTo>
                      <a:pt x="548" y="1230"/>
                    </a:lnTo>
                    <a:lnTo>
                      <a:pt x="574" y="1237"/>
                    </a:lnTo>
                    <a:lnTo>
                      <a:pt x="588" y="1237"/>
                    </a:lnTo>
                    <a:lnTo>
                      <a:pt x="607" y="1233"/>
                    </a:lnTo>
                    <a:lnTo>
                      <a:pt x="616" y="1221"/>
                    </a:lnTo>
                    <a:lnTo>
                      <a:pt x="638" y="1219"/>
                    </a:lnTo>
                    <a:lnTo>
                      <a:pt x="652" y="1223"/>
                    </a:lnTo>
                    <a:lnTo>
                      <a:pt x="675" y="1221"/>
                    </a:lnTo>
                    <a:lnTo>
                      <a:pt x="682" y="1214"/>
                    </a:lnTo>
                    <a:lnTo>
                      <a:pt x="703" y="1194"/>
                    </a:lnTo>
                    <a:lnTo>
                      <a:pt x="698" y="1174"/>
                    </a:lnTo>
                    <a:lnTo>
                      <a:pt x="691" y="1164"/>
                    </a:lnTo>
                    <a:lnTo>
                      <a:pt x="680" y="1148"/>
                    </a:lnTo>
                    <a:lnTo>
                      <a:pt x="684" y="1139"/>
                    </a:lnTo>
                    <a:lnTo>
                      <a:pt x="703" y="1133"/>
                    </a:lnTo>
                    <a:lnTo>
                      <a:pt x="705" y="1121"/>
                    </a:lnTo>
                    <a:lnTo>
                      <a:pt x="721" y="1119"/>
                    </a:lnTo>
                    <a:lnTo>
                      <a:pt x="745" y="1119"/>
                    </a:lnTo>
                    <a:lnTo>
                      <a:pt x="752" y="1112"/>
                    </a:lnTo>
                    <a:lnTo>
                      <a:pt x="761" y="1080"/>
                    </a:lnTo>
                    <a:lnTo>
                      <a:pt x="770" y="1071"/>
                    </a:lnTo>
                    <a:lnTo>
                      <a:pt x="771" y="1076"/>
                    </a:lnTo>
                    <a:lnTo>
                      <a:pt x="789" y="1089"/>
                    </a:lnTo>
                    <a:lnTo>
                      <a:pt x="799" y="1087"/>
                    </a:lnTo>
                    <a:lnTo>
                      <a:pt x="811" y="1058"/>
                    </a:lnTo>
                    <a:cubicBezTo>
                      <a:pt x="807" y="1056"/>
                      <a:pt x="803" y="1051"/>
                      <a:pt x="795" y="1027"/>
                    </a:cubicBezTo>
                    <a:lnTo>
                      <a:pt x="759" y="1019"/>
                    </a:lnTo>
                    <a:cubicBezTo>
                      <a:pt x="737" y="974"/>
                      <a:pt x="729" y="990"/>
                      <a:pt x="721" y="961"/>
                    </a:cubicBezTo>
                    <a:lnTo>
                      <a:pt x="704" y="953"/>
                    </a:lnTo>
                    <a:cubicBezTo>
                      <a:pt x="692" y="919"/>
                      <a:pt x="700" y="953"/>
                      <a:pt x="672" y="908"/>
                    </a:cubicBezTo>
                    <a:lnTo>
                      <a:pt x="678" y="898"/>
                    </a:lnTo>
                    <a:lnTo>
                      <a:pt x="666" y="885"/>
                    </a:lnTo>
                    <a:cubicBezTo>
                      <a:pt x="667" y="875"/>
                      <a:pt x="673" y="874"/>
                      <a:pt x="683" y="842"/>
                    </a:cubicBezTo>
                    <a:cubicBezTo>
                      <a:pt x="655" y="828"/>
                      <a:pt x="663" y="835"/>
                      <a:pt x="649" y="811"/>
                    </a:cubicBezTo>
                    <a:cubicBezTo>
                      <a:pt x="659" y="793"/>
                      <a:pt x="655" y="797"/>
                      <a:pt x="665" y="793"/>
                    </a:cubicBezTo>
                    <a:cubicBezTo>
                      <a:pt x="698" y="780"/>
                      <a:pt x="692" y="784"/>
                      <a:pt x="704" y="765"/>
                    </a:cubicBezTo>
                    <a:cubicBezTo>
                      <a:pt x="737" y="768"/>
                      <a:pt x="726" y="768"/>
                      <a:pt x="744" y="751"/>
                    </a:cubicBezTo>
                    <a:cubicBezTo>
                      <a:pt x="767" y="728"/>
                      <a:pt x="770" y="733"/>
                      <a:pt x="804" y="733"/>
                    </a:cubicBezTo>
                    <a:lnTo>
                      <a:pt x="805" y="724"/>
                    </a:lnTo>
                    <a:lnTo>
                      <a:pt x="828" y="721"/>
                    </a:lnTo>
                    <a:lnTo>
                      <a:pt x="830" y="712"/>
                    </a:lnTo>
                    <a:lnTo>
                      <a:pt x="863" y="697"/>
                    </a:lnTo>
                    <a:lnTo>
                      <a:pt x="863" y="678"/>
                    </a:lnTo>
                    <a:lnTo>
                      <a:pt x="872" y="672"/>
                    </a:lnTo>
                    <a:cubicBezTo>
                      <a:pt x="890" y="679"/>
                      <a:pt x="877" y="674"/>
                      <a:pt x="895" y="689"/>
                    </a:cubicBezTo>
                    <a:lnTo>
                      <a:pt x="894" y="698"/>
                    </a:lnTo>
                    <a:lnTo>
                      <a:pt x="907" y="708"/>
                    </a:lnTo>
                    <a:cubicBezTo>
                      <a:pt x="908" y="721"/>
                      <a:pt x="906" y="718"/>
                      <a:pt x="911" y="724"/>
                    </a:cubicBezTo>
                    <a:cubicBezTo>
                      <a:pt x="945" y="708"/>
                      <a:pt x="917" y="719"/>
                      <a:pt x="945" y="692"/>
                    </a:cubicBezTo>
                    <a:cubicBezTo>
                      <a:pt x="946" y="665"/>
                      <a:pt x="947" y="624"/>
                      <a:pt x="934" y="615"/>
                    </a:cubicBezTo>
                    <a:lnTo>
                      <a:pt x="919" y="609"/>
                    </a:lnTo>
                    <a:cubicBezTo>
                      <a:pt x="903" y="555"/>
                      <a:pt x="927" y="579"/>
                      <a:pt x="900" y="544"/>
                    </a:cubicBezTo>
                    <a:lnTo>
                      <a:pt x="922" y="530"/>
                    </a:lnTo>
                    <a:cubicBezTo>
                      <a:pt x="924" y="491"/>
                      <a:pt x="914" y="507"/>
                      <a:pt x="908" y="488"/>
                    </a:cubicBezTo>
                    <a:cubicBezTo>
                      <a:pt x="906" y="482"/>
                      <a:pt x="910" y="460"/>
                      <a:pt x="910" y="460"/>
                    </a:cubicBezTo>
                    <a:cubicBezTo>
                      <a:pt x="910" y="452"/>
                      <a:pt x="900" y="447"/>
                      <a:pt x="900" y="417"/>
                    </a:cubicBezTo>
                    <a:cubicBezTo>
                      <a:pt x="879" y="409"/>
                      <a:pt x="875" y="406"/>
                      <a:pt x="864" y="387"/>
                    </a:cubicBezTo>
                    <a:cubicBezTo>
                      <a:pt x="875" y="353"/>
                      <a:pt x="879" y="370"/>
                      <a:pt x="893" y="354"/>
                    </a:cubicBezTo>
                    <a:cubicBezTo>
                      <a:pt x="904" y="340"/>
                      <a:pt x="908" y="312"/>
                      <a:pt x="913" y="294"/>
                    </a:cubicBezTo>
                    <a:cubicBezTo>
                      <a:pt x="899" y="290"/>
                      <a:pt x="904" y="293"/>
                      <a:pt x="890" y="275"/>
                    </a:cubicBezTo>
                    <a:lnTo>
                      <a:pt x="894" y="248"/>
                    </a:lnTo>
                    <a:cubicBezTo>
                      <a:pt x="892" y="248"/>
                      <a:pt x="890" y="248"/>
                      <a:pt x="888" y="247"/>
                    </a:cubicBezTo>
                    <a:cubicBezTo>
                      <a:pt x="876" y="243"/>
                      <a:pt x="868" y="235"/>
                      <a:pt x="853" y="233"/>
                    </a:cubicBezTo>
                    <a:cubicBezTo>
                      <a:pt x="853" y="179"/>
                      <a:pt x="870" y="197"/>
                      <a:pt x="825" y="179"/>
                    </a:cubicBezTo>
                    <a:cubicBezTo>
                      <a:pt x="812" y="174"/>
                      <a:pt x="807" y="165"/>
                      <a:pt x="801" y="152"/>
                    </a:cubicBezTo>
                    <a:lnTo>
                      <a:pt x="789" y="152"/>
                    </a:lnTo>
                    <a:cubicBezTo>
                      <a:pt x="784" y="128"/>
                      <a:pt x="772" y="124"/>
                      <a:pt x="747" y="126"/>
                    </a:cubicBezTo>
                    <a:cubicBezTo>
                      <a:pt x="726" y="127"/>
                      <a:pt x="716" y="136"/>
                      <a:pt x="707" y="154"/>
                    </a:cubicBezTo>
                    <a:cubicBezTo>
                      <a:pt x="685" y="159"/>
                      <a:pt x="672" y="156"/>
                      <a:pt x="652" y="145"/>
                    </a:cubicBezTo>
                    <a:lnTo>
                      <a:pt x="637" y="152"/>
                    </a:lnTo>
                    <a:lnTo>
                      <a:pt x="635" y="183"/>
                    </a:lnTo>
                    <a:cubicBezTo>
                      <a:pt x="628" y="188"/>
                      <a:pt x="624" y="190"/>
                      <a:pt x="616" y="190"/>
                    </a:cubicBezTo>
                    <a:lnTo>
                      <a:pt x="609" y="176"/>
                    </a:lnTo>
                    <a:lnTo>
                      <a:pt x="595" y="174"/>
                    </a:lnTo>
                    <a:cubicBezTo>
                      <a:pt x="585" y="184"/>
                      <a:pt x="581" y="188"/>
                      <a:pt x="567" y="190"/>
                    </a:cubicBezTo>
                    <a:cubicBezTo>
                      <a:pt x="558" y="171"/>
                      <a:pt x="575" y="165"/>
                      <a:pt x="581" y="149"/>
                    </a:cubicBezTo>
                    <a:lnTo>
                      <a:pt x="600" y="147"/>
                    </a:lnTo>
                    <a:cubicBezTo>
                      <a:pt x="610" y="132"/>
                      <a:pt x="606" y="108"/>
                      <a:pt x="597" y="92"/>
                    </a:cubicBezTo>
                    <a:lnTo>
                      <a:pt x="581" y="122"/>
                    </a:lnTo>
                    <a:lnTo>
                      <a:pt x="539" y="109"/>
                    </a:lnTo>
                    <a:cubicBezTo>
                      <a:pt x="536" y="102"/>
                      <a:pt x="533" y="99"/>
                      <a:pt x="527" y="93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0" name="Freeform 308">
                <a:extLst>
                  <a:ext uri="{FF2B5EF4-FFF2-40B4-BE49-F238E27FC236}">
                    <a16:creationId xmlns:a16="http://schemas.microsoft.com/office/drawing/2014/main" xmlns="" id="{271BFD2D-BAE1-402A-AAF4-3300CFB06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04" y="2299"/>
                <a:ext cx="76" cy="16"/>
              </a:xfrm>
              <a:custGeom>
                <a:avLst/>
                <a:gdLst>
                  <a:gd name="T0" fmla="*/ 87 w 186"/>
                  <a:gd name="T1" fmla="*/ 35 h 35"/>
                  <a:gd name="T2" fmla="*/ 87 w 186"/>
                  <a:gd name="T3" fmla="*/ 35 h 35"/>
                  <a:gd name="T4" fmla="*/ 0 w 186"/>
                  <a:gd name="T5" fmla="*/ 35 h 35"/>
                  <a:gd name="T6" fmla="*/ 8 w 186"/>
                  <a:gd name="T7" fmla="*/ 9 h 35"/>
                  <a:gd name="T8" fmla="*/ 87 w 186"/>
                  <a:gd name="T9" fmla="*/ 35 h 35"/>
                  <a:gd name="T10" fmla="*/ 167 w 186"/>
                  <a:gd name="T11" fmla="*/ 4 h 35"/>
                  <a:gd name="T12" fmla="*/ 167 w 186"/>
                  <a:gd name="T13" fmla="*/ 4 h 35"/>
                  <a:gd name="T14" fmla="*/ 186 w 186"/>
                  <a:gd name="T15" fmla="*/ 35 h 35"/>
                  <a:gd name="T16" fmla="*/ 148 w 186"/>
                  <a:gd name="T17" fmla="*/ 35 h 35"/>
                  <a:gd name="T18" fmla="*/ 149 w 186"/>
                  <a:gd name="T19" fmla="*/ 16 h 35"/>
                  <a:gd name="T20" fmla="*/ 167 w 186"/>
                  <a:gd name="T21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6" h="35">
                    <a:moveTo>
                      <a:pt x="87" y="35"/>
                    </a:moveTo>
                    <a:lnTo>
                      <a:pt x="87" y="35"/>
                    </a:lnTo>
                    <a:lnTo>
                      <a:pt x="0" y="35"/>
                    </a:lnTo>
                    <a:cubicBezTo>
                      <a:pt x="4" y="30"/>
                      <a:pt x="7" y="21"/>
                      <a:pt x="8" y="9"/>
                    </a:cubicBezTo>
                    <a:cubicBezTo>
                      <a:pt x="61" y="4"/>
                      <a:pt x="74" y="0"/>
                      <a:pt x="87" y="35"/>
                    </a:cubicBezTo>
                    <a:close/>
                    <a:moveTo>
                      <a:pt x="167" y="4"/>
                    </a:moveTo>
                    <a:lnTo>
                      <a:pt x="167" y="4"/>
                    </a:lnTo>
                    <a:lnTo>
                      <a:pt x="186" y="35"/>
                    </a:lnTo>
                    <a:lnTo>
                      <a:pt x="148" y="35"/>
                    </a:lnTo>
                    <a:lnTo>
                      <a:pt x="149" y="16"/>
                    </a:lnTo>
                    <a:cubicBezTo>
                      <a:pt x="156" y="10"/>
                      <a:pt x="161" y="6"/>
                      <a:pt x="167" y="4"/>
                    </a:cubicBezTo>
                    <a:close/>
                  </a:path>
                </a:pathLst>
              </a:custGeom>
              <a:solidFill>
                <a:srgbClr val="FFF0F7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1" name="Freeform 309">
                <a:extLst>
                  <a:ext uri="{FF2B5EF4-FFF2-40B4-BE49-F238E27FC236}">
                    <a16:creationId xmlns:a16="http://schemas.microsoft.com/office/drawing/2014/main" xmlns="" id="{4079EF8C-AA53-4B14-8EC0-F3179DC197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73" y="2221"/>
                <a:ext cx="50" cy="94"/>
              </a:xfrm>
              <a:custGeom>
                <a:avLst/>
                <a:gdLst>
                  <a:gd name="T0" fmla="*/ 44 w 123"/>
                  <a:gd name="T1" fmla="*/ 171 h 211"/>
                  <a:gd name="T2" fmla="*/ 44 w 123"/>
                  <a:gd name="T3" fmla="*/ 171 h 211"/>
                  <a:gd name="T4" fmla="*/ 19 w 123"/>
                  <a:gd name="T5" fmla="*/ 211 h 211"/>
                  <a:gd name="T6" fmla="*/ 0 w 123"/>
                  <a:gd name="T7" fmla="*/ 180 h 211"/>
                  <a:gd name="T8" fmla="*/ 44 w 123"/>
                  <a:gd name="T9" fmla="*/ 171 h 211"/>
                  <a:gd name="T10" fmla="*/ 123 w 123"/>
                  <a:gd name="T11" fmla="*/ 43 h 211"/>
                  <a:gd name="T12" fmla="*/ 123 w 123"/>
                  <a:gd name="T13" fmla="*/ 43 h 211"/>
                  <a:gd name="T14" fmla="*/ 105 w 123"/>
                  <a:gd name="T15" fmla="*/ 73 h 211"/>
                  <a:gd name="T16" fmla="*/ 99 w 123"/>
                  <a:gd name="T17" fmla="*/ 74 h 211"/>
                  <a:gd name="T18" fmla="*/ 96 w 123"/>
                  <a:gd name="T19" fmla="*/ 81 h 211"/>
                  <a:gd name="T20" fmla="*/ 99 w 123"/>
                  <a:gd name="T21" fmla="*/ 83 h 211"/>
                  <a:gd name="T22" fmla="*/ 47 w 123"/>
                  <a:gd name="T23" fmla="*/ 166 h 211"/>
                  <a:gd name="T24" fmla="*/ 35 w 123"/>
                  <a:gd name="T25" fmla="*/ 93 h 211"/>
                  <a:gd name="T26" fmla="*/ 50 w 123"/>
                  <a:gd name="T27" fmla="*/ 84 h 211"/>
                  <a:gd name="T28" fmla="*/ 28 w 123"/>
                  <a:gd name="T29" fmla="*/ 54 h 211"/>
                  <a:gd name="T30" fmla="*/ 16 w 123"/>
                  <a:gd name="T31" fmla="*/ 0 h 211"/>
                  <a:gd name="T32" fmla="*/ 58 w 123"/>
                  <a:gd name="T33" fmla="*/ 9 h 211"/>
                  <a:gd name="T34" fmla="*/ 65 w 123"/>
                  <a:gd name="T35" fmla="*/ 18 h 211"/>
                  <a:gd name="T36" fmla="*/ 73 w 123"/>
                  <a:gd name="T37" fmla="*/ 22 h 211"/>
                  <a:gd name="T38" fmla="*/ 83 w 123"/>
                  <a:gd name="T39" fmla="*/ 26 h 211"/>
                  <a:gd name="T40" fmla="*/ 103 w 123"/>
                  <a:gd name="T41" fmla="*/ 23 h 211"/>
                  <a:gd name="T42" fmla="*/ 123 w 123"/>
                  <a:gd name="T43" fmla="*/ 4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3" h="211">
                    <a:moveTo>
                      <a:pt x="44" y="171"/>
                    </a:moveTo>
                    <a:lnTo>
                      <a:pt x="44" y="171"/>
                    </a:lnTo>
                    <a:lnTo>
                      <a:pt x="19" y="211"/>
                    </a:lnTo>
                    <a:lnTo>
                      <a:pt x="0" y="180"/>
                    </a:lnTo>
                    <a:cubicBezTo>
                      <a:pt x="14" y="175"/>
                      <a:pt x="25" y="179"/>
                      <a:pt x="44" y="171"/>
                    </a:cubicBezTo>
                    <a:close/>
                    <a:moveTo>
                      <a:pt x="123" y="43"/>
                    </a:moveTo>
                    <a:lnTo>
                      <a:pt x="123" y="43"/>
                    </a:lnTo>
                    <a:lnTo>
                      <a:pt x="105" y="73"/>
                    </a:lnTo>
                    <a:cubicBezTo>
                      <a:pt x="103" y="73"/>
                      <a:pt x="101" y="74"/>
                      <a:pt x="99" y="74"/>
                    </a:cubicBezTo>
                    <a:lnTo>
                      <a:pt x="96" y="81"/>
                    </a:lnTo>
                    <a:lnTo>
                      <a:pt x="99" y="83"/>
                    </a:lnTo>
                    <a:lnTo>
                      <a:pt x="47" y="166"/>
                    </a:lnTo>
                    <a:cubicBezTo>
                      <a:pt x="32" y="144"/>
                      <a:pt x="29" y="120"/>
                      <a:pt x="35" y="93"/>
                    </a:cubicBezTo>
                    <a:lnTo>
                      <a:pt x="50" y="84"/>
                    </a:lnTo>
                    <a:cubicBezTo>
                      <a:pt x="40" y="56"/>
                      <a:pt x="42" y="70"/>
                      <a:pt x="28" y="54"/>
                    </a:cubicBezTo>
                    <a:cubicBezTo>
                      <a:pt x="13" y="38"/>
                      <a:pt x="13" y="19"/>
                      <a:pt x="16" y="0"/>
                    </a:cubicBezTo>
                    <a:lnTo>
                      <a:pt x="58" y="9"/>
                    </a:lnTo>
                    <a:lnTo>
                      <a:pt x="65" y="18"/>
                    </a:lnTo>
                    <a:lnTo>
                      <a:pt x="73" y="22"/>
                    </a:lnTo>
                    <a:lnTo>
                      <a:pt x="83" y="26"/>
                    </a:lnTo>
                    <a:lnTo>
                      <a:pt x="103" y="23"/>
                    </a:lnTo>
                    <a:cubicBezTo>
                      <a:pt x="111" y="30"/>
                      <a:pt x="118" y="35"/>
                      <a:pt x="123" y="43"/>
                    </a:cubicBezTo>
                    <a:close/>
                  </a:path>
                </a:pathLst>
              </a:custGeom>
              <a:solidFill>
                <a:srgbClr val="FFF0F7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2" name="Freeform 310">
                <a:extLst>
                  <a:ext uri="{FF2B5EF4-FFF2-40B4-BE49-F238E27FC236}">
                    <a16:creationId xmlns:a16="http://schemas.microsoft.com/office/drawing/2014/main" xmlns="" id="{419F2E7E-B1B4-4512-A929-11DF5E9C9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276"/>
                <a:ext cx="88" cy="39"/>
              </a:xfrm>
              <a:custGeom>
                <a:avLst/>
                <a:gdLst>
                  <a:gd name="T0" fmla="*/ 205 w 213"/>
                  <a:gd name="T1" fmla="*/ 87 h 87"/>
                  <a:gd name="T2" fmla="*/ 205 w 213"/>
                  <a:gd name="T3" fmla="*/ 87 h 87"/>
                  <a:gd name="T4" fmla="*/ 0 w 213"/>
                  <a:gd name="T5" fmla="*/ 87 h 87"/>
                  <a:gd name="T6" fmla="*/ 34 w 213"/>
                  <a:gd name="T7" fmla="*/ 32 h 87"/>
                  <a:gd name="T8" fmla="*/ 57 w 213"/>
                  <a:gd name="T9" fmla="*/ 30 h 87"/>
                  <a:gd name="T10" fmla="*/ 97 w 213"/>
                  <a:gd name="T11" fmla="*/ 2 h 87"/>
                  <a:gd name="T12" fmla="*/ 139 w 213"/>
                  <a:gd name="T13" fmla="*/ 28 h 87"/>
                  <a:gd name="T14" fmla="*/ 151 w 213"/>
                  <a:gd name="T15" fmla="*/ 28 h 87"/>
                  <a:gd name="T16" fmla="*/ 175 w 213"/>
                  <a:gd name="T17" fmla="*/ 55 h 87"/>
                  <a:gd name="T18" fmla="*/ 205 w 213"/>
                  <a:gd name="T1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87">
                    <a:moveTo>
                      <a:pt x="205" y="87"/>
                    </a:moveTo>
                    <a:lnTo>
                      <a:pt x="205" y="87"/>
                    </a:lnTo>
                    <a:lnTo>
                      <a:pt x="0" y="87"/>
                    </a:lnTo>
                    <a:lnTo>
                      <a:pt x="34" y="32"/>
                    </a:lnTo>
                    <a:cubicBezTo>
                      <a:pt x="41" y="33"/>
                      <a:pt x="48" y="32"/>
                      <a:pt x="57" y="30"/>
                    </a:cubicBezTo>
                    <a:cubicBezTo>
                      <a:pt x="66" y="12"/>
                      <a:pt x="76" y="3"/>
                      <a:pt x="97" y="2"/>
                    </a:cubicBezTo>
                    <a:cubicBezTo>
                      <a:pt x="122" y="0"/>
                      <a:pt x="134" y="4"/>
                      <a:pt x="139" y="28"/>
                    </a:cubicBezTo>
                    <a:lnTo>
                      <a:pt x="151" y="28"/>
                    </a:lnTo>
                    <a:cubicBezTo>
                      <a:pt x="157" y="41"/>
                      <a:pt x="162" y="50"/>
                      <a:pt x="175" y="55"/>
                    </a:cubicBezTo>
                    <a:cubicBezTo>
                      <a:pt x="213" y="70"/>
                      <a:pt x="207" y="60"/>
                      <a:pt x="205" y="87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3" name="Freeform 311">
                <a:extLst>
                  <a:ext uri="{FF2B5EF4-FFF2-40B4-BE49-F238E27FC236}">
                    <a16:creationId xmlns:a16="http://schemas.microsoft.com/office/drawing/2014/main" xmlns="" id="{0E9FE58B-181D-48C6-B35D-52D6F348C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" y="2465"/>
                <a:ext cx="49" cy="42"/>
              </a:xfrm>
              <a:custGeom>
                <a:avLst/>
                <a:gdLst>
                  <a:gd name="T0" fmla="*/ 63 w 120"/>
                  <a:gd name="T1" fmla="*/ 0 h 93"/>
                  <a:gd name="T2" fmla="*/ 63 w 120"/>
                  <a:gd name="T3" fmla="*/ 0 h 93"/>
                  <a:gd name="T4" fmla="*/ 120 w 120"/>
                  <a:gd name="T5" fmla="*/ 93 h 93"/>
                  <a:gd name="T6" fmla="*/ 19 w 120"/>
                  <a:gd name="T7" fmla="*/ 93 h 93"/>
                  <a:gd name="T8" fmla="*/ 2 w 120"/>
                  <a:gd name="T9" fmla="*/ 79 h 93"/>
                  <a:gd name="T10" fmla="*/ 0 w 120"/>
                  <a:gd name="T11" fmla="*/ 72 h 93"/>
                  <a:gd name="T12" fmla="*/ 4 w 120"/>
                  <a:gd name="T13" fmla="*/ 56 h 93"/>
                  <a:gd name="T14" fmla="*/ 16 w 120"/>
                  <a:gd name="T15" fmla="*/ 43 h 93"/>
                  <a:gd name="T16" fmla="*/ 48 w 120"/>
                  <a:gd name="T17" fmla="*/ 40 h 93"/>
                  <a:gd name="T18" fmla="*/ 51 w 120"/>
                  <a:gd name="T19" fmla="*/ 24 h 93"/>
                  <a:gd name="T20" fmla="*/ 62 w 120"/>
                  <a:gd name="T21" fmla="*/ 8 h 93"/>
                  <a:gd name="T22" fmla="*/ 63 w 120"/>
                  <a:gd name="T2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0" h="93">
                    <a:moveTo>
                      <a:pt x="63" y="0"/>
                    </a:moveTo>
                    <a:lnTo>
                      <a:pt x="63" y="0"/>
                    </a:lnTo>
                    <a:lnTo>
                      <a:pt x="120" y="93"/>
                    </a:lnTo>
                    <a:lnTo>
                      <a:pt x="19" y="93"/>
                    </a:lnTo>
                    <a:lnTo>
                      <a:pt x="2" y="79"/>
                    </a:lnTo>
                    <a:lnTo>
                      <a:pt x="0" y="72"/>
                    </a:lnTo>
                    <a:lnTo>
                      <a:pt x="4" y="56"/>
                    </a:lnTo>
                    <a:lnTo>
                      <a:pt x="16" y="43"/>
                    </a:lnTo>
                    <a:lnTo>
                      <a:pt x="48" y="40"/>
                    </a:lnTo>
                    <a:lnTo>
                      <a:pt x="51" y="24"/>
                    </a:lnTo>
                    <a:lnTo>
                      <a:pt x="62" y="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4" name="Freeform 312">
                <a:extLst>
                  <a:ext uri="{FF2B5EF4-FFF2-40B4-BE49-F238E27FC236}">
                    <a16:creationId xmlns:a16="http://schemas.microsoft.com/office/drawing/2014/main" xmlns="" id="{3BEC0BA9-2F56-49E0-9832-3E4F5269D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2411"/>
                <a:ext cx="109" cy="96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5" name="Freeform 313">
                <a:extLst>
                  <a:ext uri="{FF2B5EF4-FFF2-40B4-BE49-F238E27FC236}">
                    <a16:creationId xmlns:a16="http://schemas.microsoft.com/office/drawing/2014/main" xmlns="" id="{8553C234-BC13-425D-9006-BEF98B02C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5" y="2411"/>
                <a:ext cx="81" cy="96"/>
              </a:xfrm>
              <a:custGeom>
                <a:avLst/>
                <a:gdLst>
                  <a:gd name="T0" fmla="*/ 196 w 196"/>
                  <a:gd name="T1" fmla="*/ 0 h 213"/>
                  <a:gd name="T2" fmla="*/ 196 w 196"/>
                  <a:gd name="T3" fmla="*/ 0 h 213"/>
                  <a:gd name="T4" fmla="*/ 64 w 196"/>
                  <a:gd name="T5" fmla="*/ 213 h 213"/>
                  <a:gd name="T6" fmla="*/ 7 w 196"/>
                  <a:gd name="T7" fmla="*/ 120 h 213"/>
                  <a:gd name="T8" fmla="*/ 7 w 196"/>
                  <a:gd name="T9" fmla="*/ 113 h 213"/>
                  <a:gd name="T10" fmla="*/ 2 w 196"/>
                  <a:gd name="T11" fmla="*/ 92 h 213"/>
                  <a:gd name="T12" fmla="*/ 4 w 196"/>
                  <a:gd name="T13" fmla="*/ 74 h 213"/>
                  <a:gd name="T14" fmla="*/ 0 w 196"/>
                  <a:gd name="T15" fmla="*/ 51 h 213"/>
                  <a:gd name="T16" fmla="*/ 4 w 196"/>
                  <a:gd name="T17" fmla="*/ 42 h 213"/>
                  <a:gd name="T18" fmla="*/ 20 w 196"/>
                  <a:gd name="T19" fmla="*/ 42 h 213"/>
                  <a:gd name="T20" fmla="*/ 34 w 196"/>
                  <a:gd name="T21" fmla="*/ 42 h 213"/>
                  <a:gd name="T22" fmla="*/ 55 w 196"/>
                  <a:gd name="T23" fmla="*/ 42 h 213"/>
                  <a:gd name="T24" fmla="*/ 74 w 196"/>
                  <a:gd name="T25" fmla="*/ 37 h 213"/>
                  <a:gd name="T26" fmla="*/ 74 w 196"/>
                  <a:gd name="T27" fmla="*/ 26 h 213"/>
                  <a:gd name="T28" fmla="*/ 77 w 196"/>
                  <a:gd name="T29" fmla="*/ 17 h 213"/>
                  <a:gd name="T30" fmla="*/ 91 w 196"/>
                  <a:gd name="T31" fmla="*/ 6 h 213"/>
                  <a:gd name="T32" fmla="*/ 103 w 196"/>
                  <a:gd name="T33" fmla="*/ 0 h 213"/>
                  <a:gd name="T34" fmla="*/ 196 w 196"/>
                  <a:gd name="T3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6" h="213">
                    <a:moveTo>
                      <a:pt x="196" y="0"/>
                    </a:moveTo>
                    <a:lnTo>
                      <a:pt x="196" y="0"/>
                    </a:lnTo>
                    <a:lnTo>
                      <a:pt x="64" y="213"/>
                    </a:lnTo>
                    <a:lnTo>
                      <a:pt x="7" y="120"/>
                    </a:lnTo>
                    <a:lnTo>
                      <a:pt x="7" y="113"/>
                    </a:lnTo>
                    <a:lnTo>
                      <a:pt x="2" y="92"/>
                    </a:lnTo>
                    <a:lnTo>
                      <a:pt x="4" y="74"/>
                    </a:lnTo>
                    <a:lnTo>
                      <a:pt x="0" y="51"/>
                    </a:lnTo>
                    <a:lnTo>
                      <a:pt x="4" y="42"/>
                    </a:lnTo>
                    <a:lnTo>
                      <a:pt x="20" y="42"/>
                    </a:lnTo>
                    <a:lnTo>
                      <a:pt x="34" y="42"/>
                    </a:lnTo>
                    <a:lnTo>
                      <a:pt x="55" y="42"/>
                    </a:lnTo>
                    <a:lnTo>
                      <a:pt x="74" y="37"/>
                    </a:lnTo>
                    <a:lnTo>
                      <a:pt x="74" y="26"/>
                    </a:lnTo>
                    <a:lnTo>
                      <a:pt x="77" y="17"/>
                    </a:lnTo>
                    <a:lnTo>
                      <a:pt x="91" y="6"/>
                    </a:lnTo>
                    <a:lnTo>
                      <a:pt x="103" y="0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6" name="Freeform 314">
                <a:extLst>
                  <a:ext uri="{FF2B5EF4-FFF2-40B4-BE49-F238E27FC236}">
                    <a16:creationId xmlns:a16="http://schemas.microsoft.com/office/drawing/2014/main" xmlns="" id="{894CABAA-BDE7-4F23-BBE8-404F2360A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7" y="2366"/>
                <a:ext cx="39" cy="45"/>
              </a:xfrm>
              <a:custGeom>
                <a:avLst/>
                <a:gdLst>
                  <a:gd name="T0" fmla="*/ 93 w 93"/>
                  <a:gd name="T1" fmla="*/ 100 h 100"/>
                  <a:gd name="T2" fmla="*/ 93 w 93"/>
                  <a:gd name="T3" fmla="*/ 100 h 100"/>
                  <a:gd name="T4" fmla="*/ 0 w 93"/>
                  <a:gd name="T5" fmla="*/ 100 h 100"/>
                  <a:gd name="T6" fmla="*/ 8 w 93"/>
                  <a:gd name="T7" fmla="*/ 95 h 100"/>
                  <a:gd name="T8" fmla="*/ 16 w 93"/>
                  <a:gd name="T9" fmla="*/ 86 h 100"/>
                  <a:gd name="T10" fmla="*/ 15 w 93"/>
                  <a:gd name="T11" fmla="*/ 70 h 100"/>
                  <a:gd name="T12" fmla="*/ 11 w 93"/>
                  <a:gd name="T13" fmla="*/ 67 h 100"/>
                  <a:gd name="T14" fmla="*/ 4 w 93"/>
                  <a:gd name="T15" fmla="*/ 38 h 100"/>
                  <a:gd name="T16" fmla="*/ 11 w 93"/>
                  <a:gd name="T17" fmla="*/ 20 h 100"/>
                  <a:gd name="T18" fmla="*/ 28 w 93"/>
                  <a:gd name="T19" fmla="*/ 11 h 100"/>
                  <a:gd name="T20" fmla="*/ 32 w 93"/>
                  <a:gd name="T21" fmla="*/ 0 h 100"/>
                  <a:gd name="T22" fmla="*/ 93 w 93"/>
                  <a:gd name="T23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3" h="100">
                    <a:moveTo>
                      <a:pt x="93" y="100"/>
                    </a:moveTo>
                    <a:lnTo>
                      <a:pt x="93" y="100"/>
                    </a:lnTo>
                    <a:lnTo>
                      <a:pt x="0" y="100"/>
                    </a:lnTo>
                    <a:lnTo>
                      <a:pt x="8" y="95"/>
                    </a:lnTo>
                    <a:lnTo>
                      <a:pt x="16" y="86"/>
                    </a:lnTo>
                    <a:lnTo>
                      <a:pt x="15" y="70"/>
                    </a:lnTo>
                    <a:lnTo>
                      <a:pt x="11" y="67"/>
                    </a:lnTo>
                    <a:lnTo>
                      <a:pt x="4" y="38"/>
                    </a:lnTo>
                    <a:lnTo>
                      <a:pt x="11" y="20"/>
                    </a:lnTo>
                    <a:lnTo>
                      <a:pt x="28" y="11"/>
                    </a:lnTo>
                    <a:lnTo>
                      <a:pt x="32" y="0"/>
                    </a:lnTo>
                    <a:lnTo>
                      <a:pt x="93" y="10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7" name="Freeform 315">
                <a:extLst>
                  <a:ext uri="{FF2B5EF4-FFF2-40B4-BE49-F238E27FC236}">
                    <a16:creationId xmlns:a16="http://schemas.microsoft.com/office/drawing/2014/main" xmlns="" id="{41742B7F-F773-464B-AEC6-18BAC4D77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411"/>
                <a:ext cx="109" cy="96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8" name="Freeform 316">
                <a:extLst>
                  <a:ext uri="{FF2B5EF4-FFF2-40B4-BE49-F238E27FC236}">
                    <a16:creationId xmlns:a16="http://schemas.microsoft.com/office/drawing/2014/main" xmlns="" id="{0E48F379-2784-48AD-98BE-A70A946EA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2315"/>
                <a:ext cx="109" cy="96"/>
              </a:xfrm>
              <a:custGeom>
                <a:avLst/>
                <a:gdLst>
                  <a:gd name="T0" fmla="*/ 265 w 265"/>
                  <a:gd name="T1" fmla="*/ 214 h 214"/>
                  <a:gd name="T2" fmla="*/ 265 w 265"/>
                  <a:gd name="T3" fmla="*/ 214 h 214"/>
                  <a:gd name="T4" fmla="*/ 133 w 265"/>
                  <a:gd name="T5" fmla="*/ 214 h 214"/>
                  <a:gd name="T6" fmla="*/ 0 w 265"/>
                  <a:gd name="T7" fmla="*/ 214 h 214"/>
                  <a:gd name="T8" fmla="*/ 133 w 265"/>
                  <a:gd name="T9" fmla="*/ 0 h 214"/>
                  <a:gd name="T10" fmla="*/ 265 w 265"/>
                  <a:gd name="T1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4">
                    <a:moveTo>
                      <a:pt x="265" y="214"/>
                    </a:moveTo>
                    <a:lnTo>
                      <a:pt x="265" y="214"/>
                    </a:lnTo>
                    <a:lnTo>
                      <a:pt x="133" y="214"/>
                    </a:lnTo>
                    <a:lnTo>
                      <a:pt x="0" y="214"/>
                    </a:lnTo>
                    <a:lnTo>
                      <a:pt x="133" y="0"/>
                    </a:lnTo>
                    <a:lnTo>
                      <a:pt x="265" y="214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39" name="Freeform 317">
                <a:extLst>
                  <a:ext uri="{FF2B5EF4-FFF2-40B4-BE49-F238E27FC236}">
                    <a16:creationId xmlns:a16="http://schemas.microsoft.com/office/drawing/2014/main" xmlns="" id="{780338AD-6914-40B5-A3B0-AD5B8A4F4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315"/>
                <a:ext cx="109" cy="96"/>
              </a:xfrm>
              <a:custGeom>
                <a:avLst/>
                <a:gdLst>
                  <a:gd name="T0" fmla="*/ 132 w 265"/>
                  <a:gd name="T1" fmla="*/ 214 h 214"/>
                  <a:gd name="T2" fmla="*/ 132 w 265"/>
                  <a:gd name="T3" fmla="*/ 214 h 214"/>
                  <a:gd name="T4" fmla="*/ 0 w 265"/>
                  <a:gd name="T5" fmla="*/ 0 h 214"/>
                  <a:gd name="T6" fmla="*/ 265 w 265"/>
                  <a:gd name="T7" fmla="*/ 0 h 214"/>
                  <a:gd name="T8" fmla="*/ 132 w 265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4">
                    <a:moveTo>
                      <a:pt x="132" y="214"/>
                    </a:moveTo>
                    <a:lnTo>
                      <a:pt x="132" y="214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4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0" name="Freeform 318">
                <a:extLst>
                  <a:ext uri="{FF2B5EF4-FFF2-40B4-BE49-F238E27FC236}">
                    <a16:creationId xmlns:a16="http://schemas.microsoft.com/office/drawing/2014/main" xmlns="" id="{072FCC77-A0BC-49A8-ABCD-00E998662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411"/>
                <a:ext cx="109" cy="96"/>
              </a:xfrm>
              <a:custGeom>
                <a:avLst/>
                <a:gdLst>
                  <a:gd name="T0" fmla="*/ 132 w 264"/>
                  <a:gd name="T1" fmla="*/ 0 h 213"/>
                  <a:gd name="T2" fmla="*/ 132 w 264"/>
                  <a:gd name="T3" fmla="*/ 0 h 213"/>
                  <a:gd name="T4" fmla="*/ 264 w 264"/>
                  <a:gd name="T5" fmla="*/ 213 h 213"/>
                  <a:gd name="T6" fmla="*/ 0 w 264"/>
                  <a:gd name="T7" fmla="*/ 213 h 213"/>
                  <a:gd name="T8" fmla="*/ 132 w 264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4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1" name="Freeform 319">
                <a:extLst>
                  <a:ext uri="{FF2B5EF4-FFF2-40B4-BE49-F238E27FC236}">
                    <a16:creationId xmlns:a16="http://schemas.microsoft.com/office/drawing/2014/main" xmlns="" id="{6DD07826-4E69-4EAE-BA3C-35DF3079B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411"/>
                <a:ext cx="109" cy="96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3 w 265"/>
                  <a:gd name="T5" fmla="*/ 213 h 213"/>
                  <a:gd name="T6" fmla="*/ 0 w 265"/>
                  <a:gd name="T7" fmla="*/ 0 h 213"/>
                  <a:gd name="T8" fmla="*/ 133 w 265"/>
                  <a:gd name="T9" fmla="*/ 0 h 213"/>
                  <a:gd name="T10" fmla="*/ 265 w 265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2" name="Freeform 320">
                <a:extLst>
                  <a:ext uri="{FF2B5EF4-FFF2-40B4-BE49-F238E27FC236}">
                    <a16:creationId xmlns:a16="http://schemas.microsoft.com/office/drawing/2014/main" xmlns="" id="{FEC234CF-5956-4E78-8247-0E646C95F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315"/>
                <a:ext cx="109" cy="96"/>
              </a:xfrm>
              <a:custGeom>
                <a:avLst/>
                <a:gdLst>
                  <a:gd name="T0" fmla="*/ 265 w 265"/>
                  <a:gd name="T1" fmla="*/ 214 h 214"/>
                  <a:gd name="T2" fmla="*/ 265 w 265"/>
                  <a:gd name="T3" fmla="*/ 214 h 214"/>
                  <a:gd name="T4" fmla="*/ 133 w 265"/>
                  <a:gd name="T5" fmla="*/ 214 h 214"/>
                  <a:gd name="T6" fmla="*/ 0 w 265"/>
                  <a:gd name="T7" fmla="*/ 214 h 214"/>
                  <a:gd name="T8" fmla="*/ 133 w 265"/>
                  <a:gd name="T9" fmla="*/ 0 h 214"/>
                  <a:gd name="T10" fmla="*/ 265 w 265"/>
                  <a:gd name="T1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4">
                    <a:moveTo>
                      <a:pt x="265" y="214"/>
                    </a:moveTo>
                    <a:lnTo>
                      <a:pt x="265" y="214"/>
                    </a:lnTo>
                    <a:lnTo>
                      <a:pt x="133" y="214"/>
                    </a:lnTo>
                    <a:lnTo>
                      <a:pt x="0" y="214"/>
                    </a:lnTo>
                    <a:lnTo>
                      <a:pt x="133" y="0"/>
                    </a:lnTo>
                    <a:lnTo>
                      <a:pt x="265" y="214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3" name="Freeform 321">
                <a:extLst>
                  <a:ext uri="{FF2B5EF4-FFF2-40B4-BE49-F238E27FC236}">
                    <a16:creationId xmlns:a16="http://schemas.microsoft.com/office/drawing/2014/main" xmlns="" id="{626A0C25-6A31-4A2F-B497-85927F296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315"/>
                <a:ext cx="100" cy="96"/>
              </a:xfrm>
              <a:custGeom>
                <a:avLst/>
                <a:gdLst>
                  <a:gd name="T0" fmla="*/ 132 w 242"/>
                  <a:gd name="T1" fmla="*/ 214 h 214"/>
                  <a:gd name="T2" fmla="*/ 132 w 242"/>
                  <a:gd name="T3" fmla="*/ 214 h 214"/>
                  <a:gd name="T4" fmla="*/ 0 w 242"/>
                  <a:gd name="T5" fmla="*/ 0 h 214"/>
                  <a:gd name="T6" fmla="*/ 205 w 242"/>
                  <a:gd name="T7" fmla="*/ 0 h 214"/>
                  <a:gd name="T8" fmla="*/ 203 w 242"/>
                  <a:gd name="T9" fmla="*/ 22 h 214"/>
                  <a:gd name="T10" fmla="*/ 238 w 242"/>
                  <a:gd name="T11" fmla="*/ 36 h 214"/>
                  <a:gd name="T12" fmla="*/ 242 w 242"/>
                  <a:gd name="T13" fmla="*/ 37 h 214"/>
                  <a:gd name="T14" fmla="*/ 132 w 242"/>
                  <a:gd name="T15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2" h="214">
                    <a:moveTo>
                      <a:pt x="132" y="214"/>
                    </a:moveTo>
                    <a:lnTo>
                      <a:pt x="132" y="214"/>
                    </a:lnTo>
                    <a:lnTo>
                      <a:pt x="0" y="0"/>
                    </a:lnTo>
                    <a:lnTo>
                      <a:pt x="205" y="0"/>
                    </a:lnTo>
                    <a:cubicBezTo>
                      <a:pt x="204" y="6"/>
                      <a:pt x="203" y="13"/>
                      <a:pt x="203" y="22"/>
                    </a:cubicBezTo>
                    <a:cubicBezTo>
                      <a:pt x="218" y="24"/>
                      <a:pt x="226" y="32"/>
                      <a:pt x="238" y="36"/>
                    </a:cubicBezTo>
                    <a:cubicBezTo>
                      <a:pt x="240" y="36"/>
                      <a:pt x="241" y="37"/>
                      <a:pt x="242" y="37"/>
                    </a:cubicBezTo>
                    <a:lnTo>
                      <a:pt x="132" y="214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4" name="Freeform 322">
                <a:extLst>
                  <a:ext uri="{FF2B5EF4-FFF2-40B4-BE49-F238E27FC236}">
                    <a16:creationId xmlns:a16="http://schemas.microsoft.com/office/drawing/2014/main" xmlns="" id="{777C11EB-4A5C-4ADE-9FCC-D7F94C8E7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495"/>
                <a:ext cx="12" cy="12"/>
              </a:xfrm>
              <a:custGeom>
                <a:avLst/>
                <a:gdLst>
                  <a:gd name="T0" fmla="*/ 30 w 30"/>
                  <a:gd name="T1" fmla="*/ 25 h 25"/>
                  <a:gd name="T2" fmla="*/ 30 w 30"/>
                  <a:gd name="T3" fmla="*/ 25 h 25"/>
                  <a:gd name="T4" fmla="*/ 0 w 30"/>
                  <a:gd name="T5" fmla="*/ 25 h 25"/>
                  <a:gd name="T6" fmla="*/ 16 w 30"/>
                  <a:gd name="T7" fmla="*/ 0 h 25"/>
                  <a:gd name="T8" fmla="*/ 20 w 30"/>
                  <a:gd name="T9" fmla="*/ 2 h 25"/>
                  <a:gd name="T10" fmla="*/ 30 w 30"/>
                  <a:gd name="T1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25"/>
                    </a:moveTo>
                    <a:lnTo>
                      <a:pt x="30" y="25"/>
                    </a:lnTo>
                    <a:lnTo>
                      <a:pt x="0" y="25"/>
                    </a:lnTo>
                    <a:lnTo>
                      <a:pt x="16" y="0"/>
                    </a:lnTo>
                    <a:lnTo>
                      <a:pt x="20" y="2"/>
                    </a:lnTo>
                    <a:cubicBezTo>
                      <a:pt x="25" y="5"/>
                      <a:pt x="28" y="14"/>
                      <a:pt x="30" y="25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5" name="Freeform 323">
                <a:extLst>
                  <a:ext uri="{FF2B5EF4-FFF2-40B4-BE49-F238E27FC236}">
                    <a16:creationId xmlns:a16="http://schemas.microsoft.com/office/drawing/2014/main" xmlns="" id="{629CE5D7-0525-4BF4-819D-D2905421A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2411"/>
                <a:ext cx="61" cy="96"/>
              </a:xfrm>
              <a:custGeom>
                <a:avLst/>
                <a:gdLst>
                  <a:gd name="T0" fmla="*/ 148 w 148"/>
                  <a:gd name="T1" fmla="*/ 188 h 213"/>
                  <a:gd name="T2" fmla="*/ 148 w 148"/>
                  <a:gd name="T3" fmla="*/ 188 h 213"/>
                  <a:gd name="T4" fmla="*/ 132 w 148"/>
                  <a:gd name="T5" fmla="*/ 213 h 213"/>
                  <a:gd name="T6" fmla="*/ 0 w 148"/>
                  <a:gd name="T7" fmla="*/ 0 h 213"/>
                  <a:gd name="T8" fmla="*/ 118 w 148"/>
                  <a:gd name="T9" fmla="*/ 0 h 213"/>
                  <a:gd name="T10" fmla="*/ 128 w 148"/>
                  <a:gd name="T11" fmla="*/ 35 h 213"/>
                  <a:gd name="T12" fmla="*/ 126 w 148"/>
                  <a:gd name="T13" fmla="*/ 63 h 213"/>
                  <a:gd name="T14" fmla="*/ 140 w 148"/>
                  <a:gd name="T15" fmla="*/ 105 h 213"/>
                  <a:gd name="T16" fmla="*/ 118 w 148"/>
                  <a:gd name="T17" fmla="*/ 119 h 213"/>
                  <a:gd name="T18" fmla="*/ 137 w 148"/>
                  <a:gd name="T19" fmla="*/ 184 h 213"/>
                  <a:gd name="T20" fmla="*/ 148 w 148"/>
                  <a:gd name="T21" fmla="*/ 18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8" h="213">
                    <a:moveTo>
                      <a:pt x="148" y="188"/>
                    </a:moveTo>
                    <a:lnTo>
                      <a:pt x="148" y="188"/>
                    </a:lnTo>
                    <a:lnTo>
                      <a:pt x="132" y="213"/>
                    </a:lnTo>
                    <a:lnTo>
                      <a:pt x="0" y="0"/>
                    </a:lnTo>
                    <a:lnTo>
                      <a:pt x="118" y="0"/>
                    </a:lnTo>
                    <a:cubicBezTo>
                      <a:pt x="119" y="23"/>
                      <a:pt x="128" y="27"/>
                      <a:pt x="128" y="35"/>
                    </a:cubicBezTo>
                    <a:cubicBezTo>
                      <a:pt x="128" y="35"/>
                      <a:pt x="124" y="57"/>
                      <a:pt x="126" y="63"/>
                    </a:cubicBezTo>
                    <a:cubicBezTo>
                      <a:pt x="132" y="82"/>
                      <a:pt x="142" y="66"/>
                      <a:pt x="140" y="105"/>
                    </a:cubicBezTo>
                    <a:lnTo>
                      <a:pt x="118" y="119"/>
                    </a:lnTo>
                    <a:cubicBezTo>
                      <a:pt x="145" y="154"/>
                      <a:pt x="121" y="130"/>
                      <a:pt x="137" y="184"/>
                    </a:cubicBezTo>
                    <a:lnTo>
                      <a:pt x="148" y="188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6" name="Freeform 324">
                <a:extLst>
                  <a:ext uri="{FF2B5EF4-FFF2-40B4-BE49-F238E27FC236}">
                    <a16:creationId xmlns:a16="http://schemas.microsoft.com/office/drawing/2014/main" xmlns="" id="{629FEB2B-AA32-420F-9D94-084939379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2507"/>
                <a:ext cx="41" cy="57"/>
              </a:xfrm>
              <a:custGeom>
                <a:avLst/>
                <a:gdLst>
                  <a:gd name="T0" fmla="*/ 0 w 101"/>
                  <a:gd name="T1" fmla="*/ 0 h 128"/>
                  <a:gd name="T2" fmla="*/ 0 w 101"/>
                  <a:gd name="T3" fmla="*/ 0 h 128"/>
                  <a:gd name="T4" fmla="*/ 101 w 101"/>
                  <a:gd name="T5" fmla="*/ 0 h 128"/>
                  <a:gd name="T6" fmla="*/ 22 w 101"/>
                  <a:gd name="T7" fmla="*/ 128 h 128"/>
                  <a:gd name="T8" fmla="*/ 22 w 101"/>
                  <a:gd name="T9" fmla="*/ 106 h 128"/>
                  <a:gd name="T10" fmla="*/ 25 w 101"/>
                  <a:gd name="T11" fmla="*/ 99 h 128"/>
                  <a:gd name="T12" fmla="*/ 22 w 101"/>
                  <a:gd name="T13" fmla="*/ 84 h 128"/>
                  <a:gd name="T14" fmla="*/ 29 w 101"/>
                  <a:gd name="T15" fmla="*/ 61 h 128"/>
                  <a:gd name="T16" fmla="*/ 34 w 101"/>
                  <a:gd name="T17" fmla="*/ 47 h 128"/>
                  <a:gd name="T18" fmla="*/ 34 w 101"/>
                  <a:gd name="T19" fmla="*/ 31 h 128"/>
                  <a:gd name="T20" fmla="*/ 27 w 101"/>
                  <a:gd name="T21" fmla="*/ 16 h 128"/>
                  <a:gd name="T22" fmla="*/ 11 w 101"/>
                  <a:gd name="T23" fmla="*/ 9 h 128"/>
                  <a:gd name="T24" fmla="*/ 6 w 101"/>
                  <a:gd name="T25" fmla="*/ 5 h 128"/>
                  <a:gd name="T26" fmla="*/ 1 w 101"/>
                  <a:gd name="T27" fmla="*/ 0 h 128"/>
                  <a:gd name="T28" fmla="*/ 0 w 101"/>
                  <a:gd name="T2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1" h="128">
                    <a:moveTo>
                      <a:pt x="0" y="0"/>
                    </a:moveTo>
                    <a:lnTo>
                      <a:pt x="0" y="0"/>
                    </a:lnTo>
                    <a:lnTo>
                      <a:pt x="101" y="0"/>
                    </a:lnTo>
                    <a:lnTo>
                      <a:pt x="22" y="128"/>
                    </a:lnTo>
                    <a:lnTo>
                      <a:pt x="22" y="106"/>
                    </a:lnTo>
                    <a:lnTo>
                      <a:pt x="25" y="99"/>
                    </a:lnTo>
                    <a:lnTo>
                      <a:pt x="22" y="84"/>
                    </a:lnTo>
                    <a:lnTo>
                      <a:pt x="29" y="61"/>
                    </a:lnTo>
                    <a:lnTo>
                      <a:pt x="34" y="47"/>
                    </a:lnTo>
                    <a:lnTo>
                      <a:pt x="34" y="31"/>
                    </a:lnTo>
                    <a:lnTo>
                      <a:pt x="27" y="16"/>
                    </a:lnTo>
                    <a:lnTo>
                      <a:pt x="11" y="9"/>
                    </a:lnTo>
                    <a:lnTo>
                      <a:pt x="6" y="5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7" name="Freeform 325">
                <a:extLst>
                  <a:ext uri="{FF2B5EF4-FFF2-40B4-BE49-F238E27FC236}">
                    <a16:creationId xmlns:a16="http://schemas.microsoft.com/office/drawing/2014/main" xmlns="" id="{1A72F87E-5B48-4E43-BD12-366518B47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2507"/>
                <a:ext cx="109" cy="95"/>
              </a:xfrm>
              <a:custGeom>
                <a:avLst/>
                <a:gdLst>
                  <a:gd name="T0" fmla="*/ 132 w 265"/>
                  <a:gd name="T1" fmla="*/ 213 h 213"/>
                  <a:gd name="T2" fmla="*/ 132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2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8" name="Freeform 326">
                <a:extLst>
                  <a:ext uri="{FF2B5EF4-FFF2-40B4-BE49-F238E27FC236}">
                    <a16:creationId xmlns:a16="http://schemas.microsoft.com/office/drawing/2014/main" xmlns="" id="{CA33F456-5F5F-4514-B62D-629038B45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507"/>
                <a:ext cx="87" cy="95"/>
              </a:xfrm>
              <a:custGeom>
                <a:avLst/>
                <a:gdLst>
                  <a:gd name="T0" fmla="*/ 163 w 212"/>
                  <a:gd name="T1" fmla="*/ 213 h 213"/>
                  <a:gd name="T2" fmla="*/ 163 w 212"/>
                  <a:gd name="T3" fmla="*/ 213 h 213"/>
                  <a:gd name="T4" fmla="*/ 133 w 212"/>
                  <a:gd name="T5" fmla="*/ 213 h 213"/>
                  <a:gd name="T6" fmla="*/ 0 w 212"/>
                  <a:gd name="T7" fmla="*/ 213 h 213"/>
                  <a:gd name="T8" fmla="*/ 133 w 212"/>
                  <a:gd name="T9" fmla="*/ 0 h 213"/>
                  <a:gd name="T10" fmla="*/ 212 w 212"/>
                  <a:gd name="T11" fmla="*/ 128 h 213"/>
                  <a:gd name="T12" fmla="*/ 187 w 212"/>
                  <a:gd name="T13" fmla="*/ 127 h 213"/>
                  <a:gd name="T14" fmla="*/ 148 w 212"/>
                  <a:gd name="T15" fmla="*/ 155 h 213"/>
                  <a:gd name="T16" fmla="*/ 132 w 212"/>
                  <a:gd name="T17" fmla="*/ 173 h 213"/>
                  <a:gd name="T18" fmla="*/ 166 w 212"/>
                  <a:gd name="T19" fmla="*/ 204 h 213"/>
                  <a:gd name="T20" fmla="*/ 163 w 212"/>
                  <a:gd name="T2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2" h="213">
                    <a:moveTo>
                      <a:pt x="163" y="213"/>
                    </a:moveTo>
                    <a:lnTo>
                      <a:pt x="163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12" y="128"/>
                    </a:lnTo>
                    <a:cubicBezTo>
                      <a:pt x="208" y="129"/>
                      <a:pt x="202" y="128"/>
                      <a:pt x="187" y="127"/>
                    </a:cubicBezTo>
                    <a:cubicBezTo>
                      <a:pt x="175" y="146"/>
                      <a:pt x="181" y="142"/>
                      <a:pt x="148" y="155"/>
                    </a:cubicBezTo>
                    <a:cubicBezTo>
                      <a:pt x="138" y="159"/>
                      <a:pt x="142" y="155"/>
                      <a:pt x="132" y="173"/>
                    </a:cubicBezTo>
                    <a:cubicBezTo>
                      <a:pt x="146" y="197"/>
                      <a:pt x="138" y="190"/>
                      <a:pt x="166" y="204"/>
                    </a:cubicBezTo>
                    <a:cubicBezTo>
                      <a:pt x="165" y="207"/>
                      <a:pt x="164" y="210"/>
                      <a:pt x="163" y="213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49" name="Freeform 327">
                <a:extLst>
                  <a:ext uri="{FF2B5EF4-FFF2-40B4-BE49-F238E27FC236}">
                    <a16:creationId xmlns:a16="http://schemas.microsoft.com/office/drawing/2014/main" xmlns="" id="{F2C62FFD-ABB0-41B9-9A12-A74D165E3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7" y="2507"/>
                <a:ext cx="24" cy="38"/>
              </a:xfrm>
              <a:custGeom>
                <a:avLst/>
                <a:gdLst>
                  <a:gd name="T0" fmla="*/ 0 w 58"/>
                  <a:gd name="T1" fmla="*/ 43 h 86"/>
                  <a:gd name="T2" fmla="*/ 0 w 58"/>
                  <a:gd name="T3" fmla="*/ 43 h 86"/>
                  <a:gd name="T4" fmla="*/ 27 w 58"/>
                  <a:gd name="T5" fmla="*/ 0 h 86"/>
                  <a:gd name="T6" fmla="*/ 58 w 58"/>
                  <a:gd name="T7" fmla="*/ 50 h 86"/>
                  <a:gd name="T8" fmla="*/ 58 w 58"/>
                  <a:gd name="T9" fmla="*/ 54 h 86"/>
                  <a:gd name="T10" fmla="*/ 24 w 58"/>
                  <a:gd name="T11" fmla="*/ 86 h 86"/>
                  <a:gd name="T12" fmla="*/ 20 w 58"/>
                  <a:gd name="T13" fmla="*/ 70 h 86"/>
                  <a:gd name="T14" fmla="*/ 7 w 58"/>
                  <a:gd name="T15" fmla="*/ 60 h 86"/>
                  <a:gd name="T16" fmla="*/ 8 w 58"/>
                  <a:gd name="T17" fmla="*/ 51 h 86"/>
                  <a:gd name="T18" fmla="*/ 0 w 58"/>
                  <a:gd name="T19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" h="86">
                    <a:moveTo>
                      <a:pt x="0" y="43"/>
                    </a:moveTo>
                    <a:lnTo>
                      <a:pt x="0" y="43"/>
                    </a:lnTo>
                    <a:lnTo>
                      <a:pt x="27" y="0"/>
                    </a:lnTo>
                    <a:lnTo>
                      <a:pt x="58" y="50"/>
                    </a:lnTo>
                    <a:lnTo>
                      <a:pt x="58" y="54"/>
                    </a:lnTo>
                    <a:cubicBezTo>
                      <a:pt x="30" y="81"/>
                      <a:pt x="58" y="70"/>
                      <a:pt x="24" y="86"/>
                    </a:cubicBezTo>
                    <a:cubicBezTo>
                      <a:pt x="19" y="80"/>
                      <a:pt x="21" y="83"/>
                      <a:pt x="20" y="70"/>
                    </a:cubicBezTo>
                    <a:lnTo>
                      <a:pt x="7" y="60"/>
                    </a:lnTo>
                    <a:lnTo>
                      <a:pt x="8" y="51"/>
                    </a:lnTo>
                    <a:cubicBezTo>
                      <a:pt x="4" y="47"/>
                      <a:pt x="2" y="45"/>
                      <a:pt x="0" y="4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0" name="Freeform 328">
                <a:extLst>
                  <a:ext uri="{FF2B5EF4-FFF2-40B4-BE49-F238E27FC236}">
                    <a16:creationId xmlns:a16="http://schemas.microsoft.com/office/drawing/2014/main" xmlns="" id="{240A327A-B1AF-4349-A17F-1EEDA0F8B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507"/>
                <a:ext cx="13" cy="22"/>
              </a:xfrm>
              <a:custGeom>
                <a:avLst/>
                <a:gdLst>
                  <a:gd name="T0" fmla="*/ 31 w 32"/>
                  <a:gd name="T1" fmla="*/ 50 h 50"/>
                  <a:gd name="T2" fmla="*/ 31 w 32"/>
                  <a:gd name="T3" fmla="*/ 50 h 50"/>
                  <a:gd name="T4" fmla="*/ 0 w 32"/>
                  <a:gd name="T5" fmla="*/ 0 h 50"/>
                  <a:gd name="T6" fmla="*/ 30 w 32"/>
                  <a:gd name="T7" fmla="*/ 0 h 50"/>
                  <a:gd name="T8" fmla="*/ 31 w 32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0">
                    <a:moveTo>
                      <a:pt x="31" y="50"/>
                    </a:moveTo>
                    <a:lnTo>
                      <a:pt x="31" y="50"/>
                    </a:lnTo>
                    <a:lnTo>
                      <a:pt x="0" y="0"/>
                    </a:lnTo>
                    <a:lnTo>
                      <a:pt x="30" y="0"/>
                    </a:lnTo>
                    <a:cubicBezTo>
                      <a:pt x="32" y="15"/>
                      <a:pt x="31" y="34"/>
                      <a:pt x="31" y="50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1" name="Freeform 329">
                <a:extLst>
                  <a:ext uri="{FF2B5EF4-FFF2-40B4-BE49-F238E27FC236}">
                    <a16:creationId xmlns:a16="http://schemas.microsoft.com/office/drawing/2014/main" xmlns="" id="{E9BEE385-B7F3-4B1D-8F74-CA40C33EA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0" y="2602"/>
                <a:ext cx="100" cy="96"/>
              </a:xfrm>
              <a:custGeom>
                <a:avLst/>
                <a:gdLst>
                  <a:gd name="T0" fmla="*/ 110 w 243"/>
                  <a:gd name="T1" fmla="*/ 0 h 213"/>
                  <a:gd name="T2" fmla="*/ 110 w 243"/>
                  <a:gd name="T3" fmla="*/ 0 h 213"/>
                  <a:gd name="T4" fmla="*/ 243 w 243"/>
                  <a:gd name="T5" fmla="*/ 213 h 213"/>
                  <a:gd name="T6" fmla="*/ 0 w 243"/>
                  <a:gd name="T7" fmla="*/ 213 h 213"/>
                  <a:gd name="T8" fmla="*/ 4 w 243"/>
                  <a:gd name="T9" fmla="*/ 202 h 213"/>
                  <a:gd name="T10" fmla="*/ 18 w 243"/>
                  <a:gd name="T11" fmla="*/ 186 h 213"/>
                  <a:gd name="T12" fmla="*/ 33 w 243"/>
                  <a:gd name="T13" fmla="*/ 173 h 213"/>
                  <a:gd name="T14" fmla="*/ 33 w 243"/>
                  <a:gd name="T15" fmla="*/ 156 h 213"/>
                  <a:gd name="T16" fmla="*/ 44 w 243"/>
                  <a:gd name="T17" fmla="*/ 143 h 213"/>
                  <a:gd name="T18" fmla="*/ 56 w 243"/>
                  <a:gd name="T19" fmla="*/ 129 h 213"/>
                  <a:gd name="T20" fmla="*/ 65 w 243"/>
                  <a:gd name="T21" fmla="*/ 118 h 213"/>
                  <a:gd name="T22" fmla="*/ 61 w 243"/>
                  <a:gd name="T23" fmla="*/ 98 h 213"/>
                  <a:gd name="T24" fmla="*/ 50 w 243"/>
                  <a:gd name="T25" fmla="*/ 97 h 213"/>
                  <a:gd name="T26" fmla="*/ 110 w 243"/>
                  <a:gd name="T2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3" h="213">
                    <a:moveTo>
                      <a:pt x="110" y="0"/>
                    </a:moveTo>
                    <a:lnTo>
                      <a:pt x="110" y="0"/>
                    </a:lnTo>
                    <a:lnTo>
                      <a:pt x="243" y="213"/>
                    </a:lnTo>
                    <a:lnTo>
                      <a:pt x="0" y="213"/>
                    </a:lnTo>
                    <a:lnTo>
                      <a:pt x="4" y="202"/>
                    </a:lnTo>
                    <a:lnTo>
                      <a:pt x="18" y="186"/>
                    </a:lnTo>
                    <a:lnTo>
                      <a:pt x="33" y="173"/>
                    </a:lnTo>
                    <a:lnTo>
                      <a:pt x="33" y="156"/>
                    </a:lnTo>
                    <a:lnTo>
                      <a:pt x="44" y="143"/>
                    </a:lnTo>
                    <a:lnTo>
                      <a:pt x="56" y="129"/>
                    </a:lnTo>
                    <a:lnTo>
                      <a:pt x="65" y="118"/>
                    </a:lnTo>
                    <a:lnTo>
                      <a:pt x="61" y="98"/>
                    </a:lnTo>
                    <a:lnTo>
                      <a:pt x="50" y="9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2" name="Freeform 330">
                <a:extLst>
                  <a:ext uri="{FF2B5EF4-FFF2-40B4-BE49-F238E27FC236}">
                    <a16:creationId xmlns:a16="http://schemas.microsoft.com/office/drawing/2014/main" xmlns="" id="{3394B08F-0642-4924-BC07-18F9432E6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4" y="2602"/>
                <a:ext cx="92" cy="44"/>
              </a:xfrm>
              <a:custGeom>
                <a:avLst/>
                <a:gdLst>
                  <a:gd name="T0" fmla="*/ 222 w 222"/>
                  <a:gd name="T1" fmla="*/ 0 h 97"/>
                  <a:gd name="T2" fmla="*/ 222 w 222"/>
                  <a:gd name="T3" fmla="*/ 0 h 97"/>
                  <a:gd name="T4" fmla="*/ 162 w 222"/>
                  <a:gd name="T5" fmla="*/ 97 h 97"/>
                  <a:gd name="T6" fmla="*/ 151 w 222"/>
                  <a:gd name="T7" fmla="*/ 97 h 97"/>
                  <a:gd name="T8" fmla="*/ 126 w 222"/>
                  <a:gd name="T9" fmla="*/ 88 h 97"/>
                  <a:gd name="T10" fmla="*/ 112 w 222"/>
                  <a:gd name="T11" fmla="*/ 73 h 97"/>
                  <a:gd name="T12" fmla="*/ 77 w 222"/>
                  <a:gd name="T13" fmla="*/ 73 h 97"/>
                  <a:gd name="T14" fmla="*/ 54 w 222"/>
                  <a:gd name="T15" fmla="*/ 66 h 97"/>
                  <a:gd name="T16" fmla="*/ 46 w 222"/>
                  <a:gd name="T17" fmla="*/ 55 h 97"/>
                  <a:gd name="T18" fmla="*/ 32 w 222"/>
                  <a:gd name="T19" fmla="*/ 46 h 97"/>
                  <a:gd name="T20" fmla="*/ 18 w 222"/>
                  <a:gd name="T21" fmla="*/ 32 h 97"/>
                  <a:gd name="T22" fmla="*/ 0 w 222"/>
                  <a:gd name="T23" fmla="*/ 9 h 97"/>
                  <a:gd name="T24" fmla="*/ 2 w 222"/>
                  <a:gd name="T25" fmla="*/ 0 h 97"/>
                  <a:gd name="T26" fmla="*/ 90 w 222"/>
                  <a:gd name="T27" fmla="*/ 0 h 97"/>
                  <a:gd name="T28" fmla="*/ 222 w 222"/>
                  <a:gd name="T2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2" h="97">
                    <a:moveTo>
                      <a:pt x="222" y="0"/>
                    </a:moveTo>
                    <a:lnTo>
                      <a:pt x="222" y="0"/>
                    </a:lnTo>
                    <a:lnTo>
                      <a:pt x="162" y="97"/>
                    </a:lnTo>
                    <a:lnTo>
                      <a:pt x="151" y="97"/>
                    </a:lnTo>
                    <a:lnTo>
                      <a:pt x="126" y="88"/>
                    </a:lnTo>
                    <a:lnTo>
                      <a:pt x="112" y="73"/>
                    </a:lnTo>
                    <a:lnTo>
                      <a:pt x="77" y="73"/>
                    </a:lnTo>
                    <a:lnTo>
                      <a:pt x="54" y="66"/>
                    </a:lnTo>
                    <a:lnTo>
                      <a:pt x="46" y="55"/>
                    </a:lnTo>
                    <a:lnTo>
                      <a:pt x="32" y="46"/>
                    </a:lnTo>
                    <a:lnTo>
                      <a:pt x="18" y="32"/>
                    </a:lnTo>
                    <a:lnTo>
                      <a:pt x="0" y="9"/>
                    </a:lnTo>
                    <a:lnTo>
                      <a:pt x="2" y="0"/>
                    </a:lnTo>
                    <a:lnTo>
                      <a:pt x="90" y="0"/>
                    </a:lnTo>
                    <a:lnTo>
                      <a:pt x="222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3" name="Freeform 331">
                <a:extLst>
                  <a:ext uri="{FF2B5EF4-FFF2-40B4-BE49-F238E27FC236}">
                    <a16:creationId xmlns:a16="http://schemas.microsoft.com/office/drawing/2014/main" xmlns="" id="{0876A3C9-8BC5-40CB-A485-5058FD450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602"/>
                <a:ext cx="109" cy="96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4" name="Freeform 332">
                <a:extLst>
                  <a:ext uri="{FF2B5EF4-FFF2-40B4-BE49-F238E27FC236}">
                    <a16:creationId xmlns:a16="http://schemas.microsoft.com/office/drawing/2014/main" xmlns="" id="{70001475-56E3-4E85-B733-E0F49E75D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2602"/>
                <a:ext cx="109" cy="96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3 w 265"/>
                  <a:gd name="T5" fmla="*/ 213 h 213"/>
                  <a:gd name="T6" fmla="*/ 0 w 265"/>
                  <a:gd name="T7" fmla="*/ 0 h 213"/>
                  <a:gd name="T8" fmla="*/ 133 w 265"/>
                  <a:gd name="T9" fmla="*/ 0 h 213"/>
                  <a:gd name="T10" fmla="*/ 265 w 265"/>
                  <a:gd name="T1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5" name="Freeform 333">
                <a:extLst>
                  <a:ext uri="{FF2B5EF4-FFF2-40B4-BE49-F238E27FC236}">
                    <a16:creationId xmlns:a16="http://schemas.microsoft.com/office/drawing/2014/main" xmlns="" id="{E4F844B6-09CF-4528-B805-C243C09A5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651"/>
                <a:ext cx="67" cy="47"/>
              </a:xfrm>
              <a:custGeom>
                <a:avLst/>
                <a:gdLst>
                  <a:gd name="T0" fmla="*/ 159 w 161"/>
                  <a:gd name="T1" fmla="*/ 105 h 105"/>
                  <a:gd name="T2" fmla="*/ 159 w 161"/>
                  <a:gd name="T3" fmla="*/ 105 h 105"/>
                  <a:gd name="T4" fmla="*/ 0 w 161"/>
                  <a:gd name="T5" fmla="*/ 105 h 105"/>
                  <a:gd name="T6" fmla="*/ 65 w 161"/>
                  <a:gd name="T7" fmla="*/ 0 h 105"/>
                  <a:gd name="T8" fmla="*/ 71 w 161"/>
                  <a:gd name="T9" fmla="*/ 2 h 105"/>
                  <a:gd name="T10" fmla="*/ 109 w 161"/>
                  <a:gd name="T11" fmla="*/ 60 h 105"/>
                  <a:gd name="T12" fmla="*/ 145 w 161"/>
                  <a:gd name="T13" fmla="*/ 68 h 105"/>
                  <a:gd name="T14" fmla="*/ 161 w 161"/>
                  <a:gd name="T15" fmla="*/ 99 h 105"/>
                  <a:gd name="T16" fmla="*/ 159 w 161"/>
                  <a:gd name="T17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" h="105">
                    <a:moveTo>
                      <a:pt x="159" y="105"/>
                    </a:moveTo>
                    <a:lnTo>
                      <a:pt x="159" y="105"/>
                    </a:lnTo>
                    <a:lnTo>
                      <a:pt x="0" y="105"/>
                    </a:lnTo>
                    <a:lnTo>
                      <a:pt x="65" y="0"/>
                    </a:lnTo>
                    <a:lnTo>
                      <a:pt x="71" y="2"/>
                    </a:lnTo>
                    <a:cubicBezTo>
                      <a:pt x="79" y="31"/>
                      <a:pt x="87" y="15"/>
                      <a:pt x="109" y="60"/>
                    </a:cubicBezTo>
                    <a:lnTo>
                      <a:pt x="145" y="68"/>
                    </a:lnTo>
                    <a:cubicBezTo>
                      <a:pt x="153" y="92"/>
                      <a:pt x="157" y="97"/>
                      <a:pt x="161" y="99"/>
                    </a:cubicBezTo>
                    <a:lnTo>
                      <a:pt x="159" y="105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6" name="Freeform 334">
                <a:extLst>
                  <a:ext uri="{FF2B5EF4-FFF2-40B4-BE49-F238E27FC236}">
                    <a16:creationId xmlns:a16="http://schemas.microsoft.com/office/drawing/2014/main" xmlns="" id="{D9EF165B-2F03-400C-8335-CD5103284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602"/>
                <a:ext cx="81" cy="96"/>
              </a:xfrm>
              <a:custGeom>
                <a:avLst/>
                <a:gdLst>
                  <a:gd name="T0" fmla="*/ 198 w 198"/>
                  <a:gd name="T1" fmla="*/ 108 h 213"/>
                  <a:gd name="T2" fmla="*/ 198 w 198"/>
                  <a:gd name="T3" fmla="*/ 108 h 213"/>
                  <a:gd name="T4" fmla="*/ 133 w 198"/>
                  <a:gd name="T5" fmla="*/ 213 h 213"/>
                  <a:gd name="T6" fmla="*/ 0 w 198"/>
                  <a:gd name="T7" fmla="*/ 0 h 213"/>
                  <a:gd name="T8" fmla="*/ 133 w 198"/>
                  <a:gd name="T9" fmla="*/ 0 h 213"/>
                  <a:gd name="T10" fmla="*/ 163 w 198"/>
                  <a:gd name="T11" fmla="*/ 0 h 213"/>
                  <a:gd name="T12" fmla="*/ 149 w 198"/>
                  <a:gd name="T13" fmla="*/ 34 h 213"/>
                  <a:gd name="T14" fmla="*/ 161 w 198"/>
                  <a:gd name="T15" fmla="*/ 47 h 213"/>
                  <a:gd name="T16" fmla="*/ 155 w 198"/>
                  <a:gd name="T17" fmla="*/ 57 h 213"/>
                  <a:gd name="T18" fmla="*/ 187 w 198"/>
                  <a:gd name="T19" fmla="*/ 102 h 213"/>
                  <a:gd name="T20" fmla="*/ 198 w 198"/>
                  <a:gd name="T21" fmla="*/ 10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213">
                    <a:moveTo>
                      <a:pt x="198" y="108"/>
                    </a:moveTo>
                    <a:lnTo>
                      <a:pt x="198" y="108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163" y="0"/>
                    </a:lnTo>
                    <a:cubicBezTo>
                      <a:pt x="155" y="23"/>
                      <a:pt x="150" y="25"/>
                      <a:pt x="149" y="34"/>
                    </a:cubicBezTo>
                    <a:lnTo>
                      <a:pt x="161" y="47"/>
                    </a:lnTo>
                    <a:lnTo>
                      <a:pt x="155" y="57"/>
                    </a:lnTo>
                    <a:cubicBezTo>
                      <a:pt x="183" y="102"/>
                      <a:pt x="175" y="68"/>
                      <a:pt x="187" y="102"/>
                    </a:cubicBezTo>
                    <a:lnTo>
                      <a:pt x="198" y="108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7" name="Freeform 335">
                <a:extLst>
                  <a:ext uri="{FF2B5EF4-FFF2-40B4-BE49-F238E27FC236}">
                    <a16:creationId xmlns:a16="http://schemas.microsoft.com/office/drawing/2014/main" xmlns="" id="{DA9DAB8F-345C-4E79-83D6-35E713E36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8" y="2715"/>
                <a:ext cx="32" cy="40"/>
              </a:xfrm>
              <a:custGeom>
                <a:avLst/>
                <a:gdLst>
                  <a:gd name="T0" fmla="*/ 32 w 77"/>
                  <a:gd name="T1" fmla="*/ 0 h 89"/>
                  <a:gd name="T2" fmla="*/ 32 w 77"/>
                  <a:gd name="T3" fmla="*/ 0 h 89"/>
                  <a:gd name="T4" fmla="*/ 77 w 77"/>
                  <a:gd name="T5" fmla="*/ 73 h 89"/>
                  <a:gd name="T6" fmla="*/ 74 w 77"/>
                  <a:gd name="T7" fmla="*/ 73 h 89"/>
                  <a:gd name="T8" fmla="*/ 48 w 77"/>
                  <a:gd name="T9" fmla="*/ 89 h 89"/>
                  <a:gd name="T10" fmla="*/ 0 w 77"/>
                  <a:gd name="T11" fmla="*/ 79 h 89"/>
                  <a:gd name="T12" fmla="*/ 7 w 77"/>
                  <a:gd name="T13" fmla="*/ 71 h 89"/>
                  <a:gd name="T14" fmla="*/ 4 w 77"/>
                  <a:gd name="T15" fmla="*/ 49 h 89"/>
                  <a:gd name="T16" fmla="*/ 6 w 77"/>
                  <a:gd name="T17" fmla="*/ 30 h 89"/>
                  <a:gd name="T18" fmla="*/ 32 w 77"/>
                  <a:gd name="T19" fmla="*/ 1 h 89"/>
                  <a:gd name="T20" fmla="*/ 32 w 77"/>
                  <a:gd name="T2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89">
                    <a:moveTo>
                      <a:pt x="32" y="0"/>
                    </a:moveTo>
                    <a:lnTo>
                      <a:pt x="32" y="0"/>
                    </a:lnTo>
                    <a:lnTo>
                      <a:pt x="77" y="73"/>
                    </a:lnTo>
                    <a:lnTo>
                      <a:pt x="74" y="73"/>
                    </a:lnTo>
                    <a:cubicBezTo>
                      <a:pt x="59" y="86"/>
                      <a:pt x="65" y="83"/>
                      <a:pt x="48" y="89"/>
                    </a:cubicBezTo>
                    <a:cubicBezTo>
                      <a:pt x="35" y="72"/>
                      <a:pt x="38" y="76"/>
                      <a:pt x="0" y="79"/>
                    </a:cubicBezTo>
                    <a:lnTo>
                      <a:pt x="7" y="71"/>
                    </a:lnTo>
                    <a:lnTo>
                      <a:pt x="4" y="49"/>
                    </a:lnTo>
                    <a:lnTo>
                      <a:pt x="6" y="30"/>
                    </a:lnTo>
                    <a:lnTo>
                      <a:pt x="32" y="1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8" name="Freeform 336">
                <a:extLst>
                  <a:ext uri="{FF2B5EF4-FFF2-40B4-BE49-F238E27FC236}">
                    <a16:creationId xmlns:a16="http://schemas.microsoft.com/office/drawing/2014/main" xmlns="" id="{AC241A99-00E1-45AE-BA33-FD0DDAA49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0" y="2698"/>
                <a:ext cx="100" cy="57"/>
              </a:xfrm>
              <a:custGeom>
                <a:avLst/>
                <a:gdLst>
                  <a:gd name="T0" fmla="*/ 49 w 245"/>
                  <a:gd name="T1" fmla="*/ 111 h 129"/>
                  <a:gd name="T2" fmla="*/ 49 w 245"/>
                  <a:gd name="T3" fmla="*/ 111 h 129"/>
                  <a:gd name="T4" fmla="*/ 4 w 245"/>
                  <a:gd name="T5" fmla="*/ 38 h 129"/>
                  <a:gd name="T6" fmla="*/ 0 w 245"/>
                  <a:gd name="T7" fmla="*/ 7 h 129"/>
                  <a:gd name="T8" fmla="*/ 2 w 245"/>
                  <a:gd name="T9" fmla="*/ 0 h 129"/>
                  <a:gd name="T10" fmla="*/ 245 w 245"/>
                  <a:gd name="T11" fmla="*/ 0 h 129"/>
                  <a:gd name="T12" fmla="*/ 166 w 245"/>
                  <a:gd name="T13" fmla="*/ 127 h 129"/>
                  <a:gd name="T14" fmla="*/ 160 w 245"/>
                  <a:gd name="T15" fmla="*/ 118 h 129"/>
                  <a:gd name="T16" fmla="*/ 120 w 245"/>
                  <a:gd name="T17" fmla="*/ 113 h 129"/>
                  <a:gd name="T18" fmla="*/ 77 w 245"/>
                  <a:gd name="T19" fmla="*/ 93 h 129"/>
                  <a:gd name="T20" fmla="*/ 84 w 245"/>
                  <a:gd name="T21" fmla="*/ 120 h 129"/>
                  <a:gd name="T22" fmla="*/ 65 w 245"/>
                  <a:gd name="T23" fmla="*/ 127 h 129"/>
                  <a:gd name="T24" fmla="*/ 59 w 245"/>
                  <a:gd name="T25" fmla="*/ 113 h 129"/>
                  <a:gd name="T26" fmla="*/ 49 w 245"/>
                  <a:gd name="T27" fmla="*/ 11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5" h="129">
                    <a:moveTo>
                      <a:pt x="49" y="111"/>
                    </a:moveTo>
                    <a:lnTo>
                      <a:pt x="49" y="111"/>
                    </a:lnTo>
                    <a:lnTo>
                      <a:pt x="4" y="38"/>
                    </a:lnTo>
                    <a:lnTo>
                      <a:pt x="0" y="7"/>
                    </a:lnTo>
                    <a:lnTo>
                      <a:pt x="2" y="0"/>
                    </a:lnTo>
                    <a:lnTo>
                      <a:pt x="245" y="0"/>
                    </a:lnTo>
                    <a:lnTo>
                      <a:pt x="166" y="127"/>
                    </a:lnTo>
                    <a:cubicBezTo>
                      <a:pt x="163" y="123"/>
                      <a:pt x="161" y="120"/>
                      <a:pt x="160" y="118"/>
                    </a:cubicBezTo>
                    <a:cubicBezTo>
                      <a:pt x="145" y="112"/>
                      <a:pt x="136" y="129"/>
                      <a:pt x="120" y="113"/>
                    </a:cubicBezTo>
                    <a:cubicBezTo>
                      <a:pt x="98" y="90"/>
                      <a:pt x="111" y="93"/>
                      <a:pt x="77" y="93"/>
                    </a:cubicBezTo>
                    <a:cubicBezTo>
                      <a:pt x="75" y="108"/>
                      <a:pt x="75" y="104"/>
                      <a:pt x="84" y="120"/>
                    </a:cubicBezTo>
                    <a:lnTo>
                      <a:pt x="65" y="127"/>
                    </a:lnTo>
                    <a:lnTo>
                      <a:pt x="59" y="113"/>
                    </a:lnTo>
                    <a:lnTo>
                      <a:pt x="49" y="111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59" name="Freeform 337">
                <a:extLst>
                  <a:ext uri="{FF2B5EF4-FFF2-40B4-BE49-F238E27FC236}">
                    <a16:creationId xmlns:a16="http://schemas.microsoft.com/office/drawing/2014/main" xmlns="" id="{0BC2267C-E688-4E5C-A327-22248C23D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698"/>
                <a:ext cx="109" cy="81"/>
              </a:xfrm>
              <a:custGeom>
                <a:avLst/>
                <a:gdLst>
                  <a:gd name="T0" fmla="*/ 112 w 265"/>
                  <a:gd name="T1" fmla="*/ 181 h 181"/>
                  <a:gd name="T2" fmla="*/ 112 w 265"/>
                  <a:gd name="T3" fmla="*/ 181 h 181"/>
                  <a:gd name="T4" fmla="*/ 0 w 265"/>
                  <a:gd name="T5" fmla="*/ 0 h 181"/>
                  <a:gd name="T6" fmla="*/ 265 w 265"/>
                  <a:gd name="T7" fmla="*/ 0 h 181"/>
                  <a:gd name="T8" fmla="*/ 162 w 265"/>
                  <a:gd name="T9" fmla="*/ 166 h 181"/>
                  <a:gd name="T10" fmla="*/ 149 w 265"/>
                  <a:gd name="T11" fmla="*/ 161 h 181"/>
                  <a:gd name="T12" fmla="*/ 131 w 265"/>
                  <a:gd name="T13" fmla="*/ 175 h 181"/>
                  <a:gd name="T14" fmla="*/ 112 w 265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181">
                    <a:moveTo>
                      <a:pt x="112" y="181"/>
                    </a:moveTo>
                    <a:lnTo>
                      <a:pt x="112" y="181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62" y="166"/>
                    </a:lnTo>
                    <a:lnTo>
                      <a:pt x="149" y="161"/>
                    </a:lnTo>
                    <a:lnTo>
                      <a:pt x="131" y="175"/>
                    </a:lnTo>
                    <a:lnTo>
                      <a:pt x="112" y="181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0" name="Freeform 338">
                <a:extLst>
                  <a:ext uri="{FF2B5EF4-FFF2-40B4-BE49-F238E27FC236}">
                    <a16:creationId xmlns:a16="http://schemas.microsoft.com/office/drawing/2014/main" xmlns="" id="{D6A9FC7E-C228-4220-A7EC-FBDF2922D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698"/>
                <a:ext cx="66" cy="32"/>
              </a:xfrm>
              <a:custGeom>
                <a:avLst/>
                <a:gdLst>
                  <a:gd name="T0" fmla="*/ 44 w 159"/>
                  <a:gd name="T1" fmla="*/ 72 h 72"/>
                  <a:gd name="T2" fmla="*/ 44 w 159"/>
                  <a:gd name="T3" fmla="*/ 72 h 72"/>
                  <a:gd name="T4" fmla="*/ 0 w 159"/>
                  <a:gd name="T5" fmla="*/ 0 h 72"/>
                  <a:gd name="T6" fmla="*/ 159 w 159"/>
                  <a:gd name="T7" fmla="*/ 0 h 72"/>
                  <a:gd name="T8" fmla="*/ 149 w 159"/>
                  <a:gd name="T9" fmla="*/ 23 h 72"/>
                  <a:gd name="T10" fmla="*/ 139 w 159"/>
                  <a:gd name="T11" fmla="*/ 25 h 72"/>
                  <a:gd name="T12" fmla="*/ 121 w 159"/>
                  <a:gd name="T13" fmla="*/ 12 h 72"/>
                  <a:gd name="T14" fmla="*/ 120 w 159"/>
                  <a:gd name="T15" fmla="*/ 7 h 72"/>
                  <a:gd name="T16" fmla="*/ 111 w 159"/>
                  <a:gd name="T17" fmla="*/ 16 h 72"/>
                  <a:gd name="T18" fmla="*/ 102 w 159"/>
                  <a:gd name="T19" fmla="*/ 48 h 72"/>
                  <a:gd name="T20" fmla="*/ 95 w 159"/>
                  <a:gd name="T21" fmla="*/ 55 h 72"/>
                  <a:gd name="T22" fmla="*/ 71 w 159"/>
                  <a:gd name="T23" fmla="*/ 55 h 72"/>
                  <a:gd name="T24" fmla="*/ 55 w 159"/>
                  <a:gd name="T25" fmla="*/ 57 h 72"/>
                  <a:gd name="T26" fmla="*/ 53 w 159"/>
                  <a:gd name="T27" fmla="*/ 69 h 72"/>
                  <a:gd name="T28" fmla="*/ 44 w 159"/>
                  <a:gd name="T2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9" h="72">
                    <a:moveTo>
                      <a:pt x="44" y="72"/>
                    </a:moveTo>
                    <a:lnTo>
                      <a:pt x="44" y="72"/>
                    </a:lnTo>
                    <a:lnTo>
                      <a:pt x="0" y="0"/>
                    </a:lnTo>
                    <a:lnTo>
                      <a:pt x="159" y="0"/>
                    </a:lnTo>
                    <a:lnTo>
                      <a:pt x="149" y="23"/>
                    </a:lnTo>
                    <a:lnTo>
                      <a:pt x="139" y="25"/>
                    </a:lnTo>
                    <a:lnTo>
                      <a:pt x="121" y="12"/>
                    </a:lnTo>
                    <a:lnTo>
                      <a:pt x="120" y="7"/>
                    </a:lnTo>
                    <a:lnTo>
                      <a:pt x="111" y="16"/>
                    </a:lnTo>
                    <a:lnTo>
                      <a:pt x="102" y="48"/>
                    </a:lnTo>
                    <a:lnTo>
                      <a:pt x="95" y="55"/>
                    </a:lnTo>
                    <a:lnTo>
                      <a:pt x="71" y="55"/>
                    </a:lnTo>
                    <a:lnTo>
                      <a:pt x="55" y="57"/>
                    </a:lnTo>
                    <a:lnTo>
                      <a:pt x="53" y="69"/>
                    </a:lnTo>
                    <a:lnTo>
                      <a:pt x="44" y="72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1" name="Freeform 339">
                <a:extLst>
                  <a:ext uri="{FF2B5EF4-FFF2-40B4-BE49-F238E27FC236}">
                    <a16:creationId xmlns:a16="http://schemas.microsoft.com/office/drawing/2014/main" xmlns="" id="{42D8DDBC-A352-4BA2-ACBF-827F5614A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522"/>
                <a:ext cx="276" cy="187"/>
              </a:xfrm>
              <a:custGeom>
                <a:avLst/>
                <a:gdLst>
                  <a:gd name="T0" fmla="*/ 214 w 672"/>
                  <a:gd name="T1" fmla="*/ 6 h 418"/>
                  <a:gd name="T2" fmla="*/ 214 w 672"/>
                  <a:gd name="T3" fmla="*/ 6 h 418"/>
                  <a:gd name="T4" fmla="*/ 214 w 672"/>
                  <a:gd name="T5" fmla="*/ 25 h 418"/>
                  <a:gd name="T6" fmla="*/ 181 w 672"/>
                  <a:gd name="T7" fmla="*/ 40 h 418"/>
                  <a:gd name="T8" fmla="*/ 179 w 672"/>
                  <a:gd name="T9" fmla="*/ 49 h 418"/>
                  <a:gd name="T10" fmla="*/ 156 w 672"/>
                  <a:gd name="T11" fmla="*/ 52 h 418"/>
                  <a:gd name="T12" fmla="*/ 155 w 672"/>
                  <a:gd name="T13" fmla="*/ 61 h 418"/>
                  <a:gd name="T14" fmla="*/ 95 w 672"/>
                  <a:gd name="T15" fmla="*/ 79 h 418"/>
                  <a:gd name="T16" fmla="*/ 55 w 672"/>
                  <a:gd name="T17" fmla="*/ 93 h 418"/>
                  <a:gd name="T18" fmla="*/ 16 w 672"/>
                  <a:gd name="T19" fmla="*/ 121 h 418"/>
                  <a:gd name="T20" fmla="*/ 0 w 672"/>
                  <a:gd name="T21" fmla="*/ 139 h 418"/>
                  <a:gd name="T22" fmla="*/ 34 w 672"/>
                  <a:gd name="T23" fmla="*/ 170 h 418"/>
                  <a:gd name="T24" fmla="*/ 17 w 672"/>
                  <a:gd name="T25" fmla="*/ 213 h 418"/>
                  <a:gd name="T26" fmla="*/ 29 w 672"/>
                  <a:gd name="T27" fmla="*/ 226 h 418"/>
                  <a:gd name="T28" fmla="*/ 23 w 672"/>
                  <a:gd name="T29" fmla="*/ 236 h 418"/>
                  <a:gd name="T30" fmla="*/ 55 w 672"/>
                  <a:gd name="T31" fmla="*/ 281 h 418"/>
                  <a:gd name="T32" fmla="*/ 72 w 672"/>
                  <a:gd name="T33" fmla="*/ 289 h 418"/>
                  <a:gd name="T34" fmla="*/ 110 w 672"/>
                  <a:gd name="T35" fmla="*/ 347 h 418"/>
                  <a:gd name="T36" fmla="*/ 146 w 672"/>
                  <a:gd name="T37" fmla="*/ 355 h 418"/>
                  <a:gd name="T38" fmla="*/ 162 w 672"/>
                  <a:gd name="T39" fmla="*/ 386 h 418"/>
                  <a:gd name="T40" fmla="*/ 175 w 672"/>
                  <a:gd name="T41" fmla="*/ 390 h 418"/>
                  <a:gd name="T42" fmla="*/ 203 w 672"/>
                  <a:gd name="T43" fmla="*/ 413 h 418"/>
                  <a:gd name="T44" fmla="*/ 246 w 672"/>
                  <a:gd name="T45" fmla="*/ 390 h 418"/>
                  <a:gd name="T46" fmla="*/ 260 w 672"/>
                  <a:gd name="T47" fmla="*/ 387 h 418"/>
                  <a:gd name="T48" fmla="*/ 279 w 672"/>
                  <a:gd name="T49" fmla="*/ 349 h 418"/>
                  <a:gd name="T50" fmla="*/ 296 w 672"/>
                  <a:gd name="T51" fmla="*/ 359 h 418"/>
                  <a:gd name="T52" fmla="*/ 307 w 672"/>
                  <a:gd name="T53" fmla="*/ 347 h 418"/>
                  <a:gd name="T54" fmla="*/ 328 w 672"/>
                  <a:gd name="T55" fmla="*/ 359 h 418"/>
                  <a:gd name="T56" fmla="*/ 387 w 672"/>
                  <a:gd name="T57" fmla="*/ 394 h 418"/>
                  <a:gd name="T58" fmla="*/ 466 w 672"/>
                  <a:gd name="T59" fmla="*/ 404 h 418"/>
                  <a:gd name="T60" fmla="*/ 469 w 672"/>
                  <a:gd name="T61" fmla="*/ 397 h 418"/>
                  <a:gd name="T62" fmla="*/ 482 w 672"/>
                  <a:gd name="T63" fmla="*/ 380 h 418"/>
                  <a:gd name="T64" fmla="*/ 559 w 672"/>
                  <a:gd name="T65" fmla="*/ 381 h 418"/>
                  <a:gd name="T66" fmla="*/ 611 w 672"/>
                  <a:gd name="T67" fmla="*/ 337 h 418"/>
                  <a:gd name="T68" fmla="*/ 632 w 672"/>
                  <a:gd name="T69" fmla="*/ 272 h 418"/>
                  <a:gd name="T70" fmla="*/ 669 w 672"/>
                  <a:gd name="T71" fmla="*/ 261 h 418"/>
                  <a:gd name="T72" fmla="*/ 672 w 672"/>
                  <a:gd name="T73" fmla="*/ 247 h 418"/>
                  <a:gd name="T74" fmla="*/ 654 w 672"/>
                  <a:gd name="T75" fmla="*/ 227 h 418"/>
                  <a:gd name="T76" fmla="*/ 653 w 672"/>
                  <a:gd name="T77" fmla="*/ 208 h 418"/>
                  <a:gd name="T78" fmla="*/ 581 w 672"/>
                  <a:gd name="T79" fmla="*/ 194 h 418"/>
                  <a:gd name="T80" fmla="*/ 565 w 672"/>
                  <a:gd name="T81" fmla="*/ 146 h 418"/>
                  <a:gd name="T82" fmla="*/ 525 w 672"/>
                  <a:gd name="T83" fmla="*/ 149 h 418"/>
                  <a:gd name="T84" fmla="*/ 484 w 672"/>
                  <a:gd name="T85" fmla="*/ 113 h 418"/>
                  <a:gd name="T86" fmla="*/ 475 w 672"/>
                  <a:gd name="T87" fmla="*/ 130 h 418"/>
                  <a:gd name="T88" fmla="*/ 485 w 672"/>
                  <a:gd name="T89" fmla="*/ 160 h 418"/>
                  <a:gd name="T90" fmla="*/ 465 w 672"/>
                  <a:gd name="T91" fmla="*/ 166 h 418"/>
                  <a:gd name="T92" fmla="*/ 435 w 672"/>
                  <a:gd name="T93" fmla="*/ 97 h 418"/>
                  <a:gd name="T94" fmla="*/ 396 w 672"/>
                  <a:gd name="T95" fmla="*/ 85 h 418"/>
                  <a:gd name="T96" fmla="*/ 338 w 672"/>
                  <a:gd name="T97" fmla="*/ 47 h 418"/>
                  <a:gd name="T98" fmla="*/ 296 w 672"/>
                  <a:gd name="T99" fmla="*/ 35 h 418"/>
                  <a:gd name="T100" fmla="*/ 296 w 672"/>
                  <a:gd name="T101" fmla="*/ 20 h 418"/>
                  <a:gd name="T102" fmla="*/ 262 w 672"/>
                  <a:gd name="T103" fmla="*/ 52 h 418"/>
                  <a:gd name="T104" fmla="*/ 258 w 672"/>
                  <a:gd name="T105" fmla="*/ 36 h 418"/>
                  <a:gd name="T106" fmla="*/ 245 w 672"/>
                  <a:gd name="T107" fmla="*/ 26 h 418"/>
                  <a:gd name="T108" fmla="*/ 246 w 672"/>
                  <a:gd name="T109" fmla="*/ 17 h 418"/>
                  <a:gd name="T110" fmla="*/ 223 w 672"/>
                  <a:gd name="T111" fmla="*/ 0 h 418"/>
                  <a:gd name="T112" fmla="*/ 214 w 672"/>
                  <a:gd name="T113" fmla="*/ 6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72" h="418">
                    <a:moveTo>
                      <a:pt x="214" y="6"/>
                    </a:moveTo>
                    <a:lnTo>
                      <a:pt x="214" y="6"/>
                    </a:lnTo>
                    <a:lnTo>
                      <a:pt x="214" y="25"/>
                    </a:lnTo>
                    <a:lnTo>
                      <a:pt x="181" y="40"/>
                    </a:lnTo>
                    <a:lnTo>
                      <a:pt x="179" y="49"/>
                    </a:lnTo>
                    <a:lnTo>
                      <a:pt x="156" y="52"/>
                    </a:lnTo>
                    <a:lnTo>
                      <a:pt x="155" y="61"/>
                    </a:lnTo>
                    <a:cubicBezTo>
                      <a:pt x="121" y="61"/>
                      <a:pt x="118" y="56"/>
                      <a:pt x="95" y="79"/>
                    </a:cubicBezTo>
                    <a:cubicBezTo>
                      <a:pt x="77" y="96"/>
                      <a:pt x="88" y="96"/>
                      <a:pt x="55" y="93"/>
                    </a:cubicBezTo>
                    <a:cubicBezTo>
                      <a:pt x="43" y="112"/>
                      <a:pt x="49" y="108"/>
                      <a:pt x="16" y="121"/>
                    </a:cubicBezTo>
                    <a:cubicBezTo>
                      <a:pt x="6" y="125"/>
                      <a:pt x="10" y="121"/>
                      <a:pt x="0" y="139"/>
                    </a:cubicBezTo>
                    <a:cubicBezTo>
                      <a:pt x="14" y="163"/>
                      <a:pt x="6" y="156"/>
                      <a:pt x="34" y="170"/>
                    </a:cubicBezTo>
                    <a:cubicBezTo>
                      <a:pt x="24" y="202"/>
                      <a:pt x="18" y="203"/>
                      <a:pt x="17" y="213"/>
                    </a:cubicBezTo>
                    <a:lnTo>
                      <a:pt x="29" y="226"/>
                    </a:lnTo>
                    <a:lnTo>
                      <a:pt x="23" y="236"/>
                    </a:lnTo>
                    <a:cubicBezTo>
                      <a:pt x="51" y="281"/>
                      <a:pt x="43" y="247"/>
                      <a:pt x="55" y="281"/>
                    </a:cubicBezTo>
                    <a:lnTo>
                      <a:pt x="72" y="289"/>
                    </a:lnTo>
                    <a:cubicBezTo>
                      <a:pt x="80" y="318"/>
                      <a:pt x="88" y="302"/>
                      <a:pt x="110" y="347"/>
                    </a:cubicBezTo>
                    <a:lnTo>
                      <a:pt x="146" y="355"/>
                    </a:lnTo>
                    <a:cubicBezTo>
                      <a:pt x="154" y="379"/>
                      <a:pt x="158" y="384"/>
                      <a:pt x="162" y="386"/>
                    </a:cubicBezTo>
                    <a:cubicBezTo>
                      <a:pt x="166" y="387"/>
                      <a:pt x="169" y="386"/>
                      <a:pt x="175" y="390"/>
                    </a:cubicBezTo>
                    <a:cubicBezTo>
                      <a:pt x="178" y="393"/>
                      <a:pt x="184" y="411"/>
                      <a:pt x="203" y="413"/>
                    </a:cubicBezTo>
                    <a:cubicBezTo>
                      <a:pt x="232" y="418"/>
                      <a:pt x="246" y="390"/>
                      <a:pt x="246" y="390"/>
                    </a:cubicBezTo>
                    <a:lnTo>
                      <a:pt x="260" y="387"/>
                    </a:lnTo>
                    <a:cubicBezTo>
                      <a:pt x="272" y="378"/>
                      <a:pt x="270" y="356"/>
                      <a:pt x="279" y="349"/>
                    </a:cubicBezTo>
                    <a:lnTo>
                      <a:pt x="296" y="359"/>
                    </a:lnTo>
                    <a:lnTo>
                      <a:pt x="307" y="347"/>
                    </a:lnTo>
                    <a:cubicBezTo>
                      <a:pt x="330" y="356"/>
                      <a:pt x="318" y="353"/>
                      <a:pt x="328" y="359"/>
                    </a:cubicBezTo>
                    <a:cubicBezTo>
                      <a:pt x="360" y="380"/>
                      <a:pt x="352" y="351"/>
                      <a:pt x="387" y="394"/>
                    </a:cubicBezTo>
                    <a:cubicBezTo>
                      <a:pt x="484" y="394"/>
                      <a:pt x="424" y="399"/>
                      <a:pt x="466" y="404"/>
                    </a:cubicBezTo>
                    <a:cubicBezTo>
                      <a:pt x="467" y="402"/>
                      <a:pt x="468" y="399"/>
                      <a:pt x="469" y="397"/>
                    </a:cubicBezTo>
                    <a:lnTo>
                      <a:pt x="482" y="380"/>
                    </a:lnTo>
                    <a:cubicBezTo>
                      <a:pt x="493" y="373"/>
                      <a:pt x="546" y="380"/>
                      <a:pt x="559" y="381"/>
                    </a:cubicBezTo>
                    <a:cubicBezTo>
                      <a:pt x="592" y="337"/>
                      <a:pt x="572" y="342"/>
                      <a:pt x="611" y="337"/>
                    </a:cubicBezTo>
                    <a:cubicBezTo>
                      <a:pt x="617" y="317"/>
                      <a:pt x="615" y="287"/>
                      <a:pt x="632" y="272"/>
                    </a:cubicBezTo>
                    <a:cubicBezTo>
                      <a:pt x="647" y="258"/>
                      <a:pt x="656" y="260"/>
                      <a:pt x="669" y="261"/>
                    </a:cubicBezTo>
                    <a:lnTo>
                      <a:pt x="672" y="247"/>
                    </a:lnTo>
                    <a:cubicBezTo>
                      <a:pt x="663" y="232"/>
                      <a:pt x="667" y="236"/>
                      <a:pt x="654" y="227"/>
                    </a:cubicBezTo>
                    <a:lnTo>
                      <a:pt x="653" y="208"/>
                    </a:lnTo>
                    <a:cubicBezTo>
                      <a:pt x="607" y="190"/>
                      <a:pt x="632" y="202"/>
                      <a:pt x="581" y="194"/>
                    </a:cubicBezTo>
                    <a:cubicBezTo>
                      <a:pt x="567" y="158"/>
                      <a:pt x="566" y="170"/>
                      <a:pt x="565" y="146"/>
                    </a:cubicBezTo>
                    <a:cubicBezTo>
                      <a:pt x="546" y="141"/>
                      <a:pt x="553" y="146"/>
                      <a:pt x="525" y="149"/>
                    </a:cubicBezTo>
                    <a:cubicBezTo>
                      <a:pt x="513" y="121"/>
                      <a:pt x="508" y="147"/>
                      <a:pt x="484" y="113"/>
                    </a:cubicBezTo>
                    <a:lnTo>
                      <a:pt x="475" y="130"/>
                    </a:lnTo>
                    <a:cubicBezTo>
                      <a:pt x="485" y="144"/>
                      <a:pt x="482" y="139"/>
                      <a:pt x="485" y="160"/>
                    </a:cubicBezTo>
                    <a:lnTo>
                      <a:pt x="465" y="166"/>
                    </a:lnTo>
                    <a:cubicBezTo>
                      <a:pt x="423" y="133"/>
                      <a:pt x="433" y="137"/>
                      <a:pt x="435" y="97"/>
                    </a:cubicBezTo>
                    <a:cubicBezTo>
                      <a:pt x="410" y="76"/>
                      <a:pt x="423" y="89"/>
                      <a:pt x="396" y="85"/>
                    </a:cubicBezTo>
                    <a:cubicBezTo>
                      <a:pt x="351" y="79"/>
                      <a:pt x="369" y="61"/>
                      <a:pt x="338" y="47"/>
                    </a:cubicBezTo>
                    <a:lnTo>
                      <a:pt x="296" y="35"/>
                    </a:lnTo>
                    <a:cubicBezTo>
                      <a:pt x="296" y="31"/>
                      <a:pt x="296" y="26"/>
                      <a:pt x="296" y="20"/>
                    </a:cubicBezTo>
                    <a:cubicBezTo>
                      <a:pt x="268" y="47"/>
                      <a:pt x="296" y="36"/>
                      <a:pt x="262" y="52"/>
                    </a:cubicBezTo>
                    <a:cubicBezTo>
                      <a:pt x="257" y="46"/>
                      <a:pt x="259" y="49"/>
                      <a:pt x="258" y="36"/>
                    </a:cubicBezTo>
                    <a:lnTo>
                      <a:pt x="245" y="26"/>
                    </a:lnTo>
                    <a:lnTo>
                      <a:pt x="246" y="17"/>
                    </a:lnTo>
                    <a:cubicBezTo>
                      <a:pt x="228" y="2"/>
                      <a:pt x="241" y="7"/>
                      <a:pt x="223" y="0"/>
                    </a:cubicBezTo>
                    <a:lnTo>
                      <a:pt x="214" y="6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2" name="Freeform 340">
                <a:extLst>
                  <a:ext uri="{FF2B5EF4-FFF2-40B4-BE49-F238E27FC236}">
                    <a16:creationId xmlns:a16="http://schemas.microsoft.com/office/drawing/2014/main" xmlns="" id="{076AA210-A449-4F9E-837D-D1DCF5110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564"/>
                <a:ext cx="55" cy="38"/>
              </a:xfrm>
              <a:custGeom>
                <a:avLst/>
                <a:gdLst>
                  <a:gd name="T0" fmla="*/ 133 w 133"/>
                  <a:gd name="T1" fmla="*/ 86 h 86"/>
                  <a:gd name="T2" fmla="*/ 133 w 133"/>
                  <a:gd name="T3" fmla="*/ 86 h 86"/>
                  <a:gd name="T4" fmla="*/ 31 w 133"/>
                  <a:gd name="T5" fmla="*/ 86 h 86"/>
                  <a:gd name="T6" fmla="*/ 34 w 133"/>
                  <a:gd name="T7" fmla="*/ 77 h 86"/>
                  <a:gd name="T8" fmla="*/ 0 w 133"/>
                  <a:gd name="T9" fmla="*/ 46 h 86"/>
                  <a:gd name="T10" fmla="*/ 16 w 133"/>
                  <a:gd name="T11" fmla="*/ 28 h 86"/>
                  <a:gd name="T12" fmla="*/ 55 w 133"/>
                  <a:gd name="T13" fmla="*/ 0 h 86"/>
                  <a:gd name="T14" fmla="*/ 80 w 133"/>
                  <a:gd name="T15" fmla="*/ 1 h 86"/>
                  <a:gd name="T16" fmla="*/ 133 w 133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3" h="86">
                    <a:moveTo>
                      <a:pt x="133" y="86"/>
                    </a:moveTo>
                    <a:lnTo>
                      <a:pt x="133" y="86"/>
                    </a:lnTo>
                    <a:lnTo>
                      <a:pt x="31" y="86"/>
                    </a:lnTo>
                    <a:cubicBezTo>
                      <a:pt x="32" y="83"/>
                      <a:pt x="33" y="80"/>
                      <a:pt x="34" y="77"/>
                    </a:cubicBezTo>
                    <a:cubicBezTo>
                      <a:pt x="6" y="63"/>
                      <a:pt x="14" y="70"/>
                      <a:pt x="0" y="46"/>
                    </a:cubicBezTo>
                    <a:cubicBezTo>
                      <a:pt x="10" y="28"/>
                      <a:pt x="6" y="32"/>
                      <a:pt x="16" y="28"/>
                    </a:cubicBezTo>
                    <a:cubicBezTo>
                      <a:pt x="49" y="15"/>
                      <a:pt x="43" y="19"/>
                      <a:pt x="55" y="0"/>
                    </a:cubicBezTo>
                    <a:cubicBezTo>
                      <a:pt x="70" y="1"/>
                      <a:pt x="76" y="2"/>
                      <a:pt x="80" y="1"/>
                    </a:cubicBezTo>
                    <a:lnTo>
                      <a:pt x="133" y="86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3" name="Freeform 341">
                <a:extLst>
                  <a:ext uri="{FF2B5EF4-FFF2-40B4-BE49-F238E27FC236}">
                    <a16:creationId xmlns:a16="http://schemas.microsoft.com/office/drawing/2014/main" xmlns="" id="{484BB191-F1D8-4B8F-BEF9-916F21F16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2526"/>
                <a:ext cx="109" cy="76"/>
              </a:xfrm>
              <a:custGeom>
                <a:avLst/>
                <a:gdLst>
                  <a:gd name="T0" fmla="*/ 265 w 265"/>
                  <a:gd name="T1" fmla="*/ 170 h 170"/>
                  <a:gd name="T2" fmla="*/ 265 w 265"/>
                  <a:gd name="T3" fmla="*/ 170 h 170"/>
                  <a:gd name="T4" fmla="*/ 132 w 265"/>
                  <a:gd name="T5" fmla="*/ 170 h 170"/>
                  <a:gd name="T6" fmla="*/ 0 w 265"/>
                  <a:gd name="T7" fmla="*/ 170 h 170"/>
                  <a:gd name="T8" fmla="*/ 105 w 265"/>
                  <a:gd name="T9" fmla="*/ 0 h 170"/>
                  <a:gd name="T10" fmla="*/ 113 w 265"/>
                  <a:gd name="T11" fmla="*/ 8 h 170"/>
                  <a:gd name="T12" fmla="*/ 112 w 265"/>
                  <a:gd name="T13" fmla="*/ 17 h 170"/>
                  <a:gd name="T14" fmla="*/ 125 w 265"/>
                  <a:gd name="T15" fmla="*/ 27 h 170"/>
                  <a:gd name="T16" fmla="*/ 129 w 265"/>
                  <a:gd name="T17" fmla="*/ 43 h 170"/>
                  <a:gd name="T18" fmla="*/ 163 w 265"/>
                  <a:gd name="T19" fmla="*/ 11 h 170"/>
                  <a:gd name="T20" fmla="*/ 163 w 265"/>
                  <a:gd name="T21" fmla="*/ 26 h 170"/>
                  <a:gd name="T22" fmla="*/ 178 w 265"/>
                  <a:gd name="T23" fmla="*/ 30 h 170"/>
                  <a:gd name="T24" fmla="*/ 265 w 265"/>
                  <a:gd name="T2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5" h="170">
                    <a:moveTo>
                      <a:pt x="265" y="170"/>
                    </a:moveTo>
                    <a:lnTo>
                      <a:pt x="265" y="170"/>
                    </a:lnTo>
                    <a:lnTo>
                      <a:pt x="132" y="170"/>
                    </a:lnTo>
                    <a:lnTo>
                      <a:pt x="0" y="170"/>
                    </a:lnTo>
                    <a:lnTo>
                      <a:pt x="105" y="0"/>
                    </a:lnTo>
                    <a:cubicBezTo>
                      <a:pt x="107" y="2"/>
                      <a:pt x="109" y="4"/>
                      <a:pt x="113" y="8"/>
                    </a:cubicBezTo>
                    <a:lnTo>
                      <a:pt x="112" y="17"/>
                    </a:lnTo>
                    <a:lnTo>
                      <a:pt x="125" y="27"/>
                    </a:lnTo>
                    <a:cubicBezTo>
                      <a:pt x="126" y="40"/>
                      <a:pt x="124" y="37"/>
                      <a:pt x="129" y="43"/>
                    </a:cubicBezTo>
                    <a:cubicBezTo>
                      <a:pt x="163" y="27"/>
                      <a:pt x="135" y="38"/>
                      <a:pt x="163" y="11"/>
                    </a:cubicBezTo>
                    <a:cubicBezTo>
                      <a:pt x="163" y="17"/>
                      <a:pt x="163" y="22"/>
                      <a:pt x="163" y="26"/>
                    </a:cubicBezTo>
                    <a:lnTo>
                      <a:pt x="178" y="30"/>
                    </a:lnTo>
                    <a:lnTo>
                      <a:pt x="265" y="17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4" name="Freeform 342">
                <a:extLst>
                  <a:ext uri="{FF2B5EF4-FFF2-40B4-BE49-F238E27FC236}">
                    <a16:creationId xmlns:a16="http://schemas.microsoft.com/office/drawing/2014/main" xmlns="" id="{CB9BD787-CEEC-45A2-9F0E-69CC3E10F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7" y="2539"/>
                <a:ext cx="51" cy="63"/>
              </a:xfrm>
              <a:custGeom>
                <a:avLst/>
                <a:gdLst>
                  <a:gd name="T0" fmla="*/ 87 w 124"/>
                  <a:gd name="T1" fmla="*/ 140 h 140"/>
                  <a:gd name="T2" fmla="*/ 87 w 124"/>
                  <a:gd name="T3" fmla="*/ 140 h 140"/>
                  <a:gd name="T4" fmla="*/ 0 w 124"/>
                  <a:gd name="T5" fmla="*/ 0 h 140"/>
                  <a:gd name="T6" fmla="*/ 27 w 124"/>
                  <a:gd name="T7" fmla="*/ 8 h 140"/>
                  <a:gd name="T8" fmla="*/ 85 w 124"/>
                  <a:gd name="T9" fmla="*/ 46 h 140"/>
                  <a:gd name="T10" fmla="*/ 124 w 124"/>
                  <a:gd name="T11" fmla="*/ 58 h 140"/>
                  <a:gd name="T12" fmla="*/ 121 w 124"/>
                  <a:gd name="T13" fmla="*/ 84 h 140"/>
                  <a:gd name="T14" fmla="*/ 87 w 124"/>
                  <a:gd name="T1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40">
                    <a:moveTo>
                      <a:pt x="87" y="140"/>
                    </a:moveTo>
                    <a:lnTo>
                      <a:pt x="87" y="140"/>
                    </a:lnTo>
                    <a:lnTo>
                      <a:pt x="0" y="0"/>
                    </a:lnTo>
                    <a:lnTo>
                      <a:pt x="27" y="8"/>
                    </a:lnTo>
                    <a:cubicBezTo>
                      <a:pt x="58" y="22"/>
                      <a:pt x="40" y="40"/>
                      <a:pt x="85" y="46"/>
                    </a:cubicBezTo>
                    <a:cubicBezTo>
                      <a:pt x="112" y="50"/>
                      <a:pt x="99" y="37"/>
                      <a:pt x="124" y="58"/>
                    </a:cubicBezTo>
                    <a:cubicBezTo>
                      <a:pt x="123" y="70"/>
                      <a:pt x="122" y="78"/>
                      <a:pt x="121" y="84"/>
                    </a:cubicBezTo>
                    <a:lnTo>
                      <a:pt x="87" y="140"/>
                    </a:ln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5" name="Freeform 343">
                <a:extLst>
                  <a:ext uri="{FF2B5EF4-FFF2-40B4-BE49-F238E27FC236}">
                    <a16:creationId xmlns:a16="http://schemas.microsoft.com/office/drawing/2014/main" xmlns="" id="{7E9CED72-9AC2-4199-A490-9FE654DED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2572"/>
                <a:ext cx="72" cy="30"/>
              </a:xfrm>
              <a:custGeom>
                <a:avLst/>
                <a:gdLst>
                  <a:gd name="T0" fmla="*/ 176 w 176"/>
                  <a:gd name="T1" fmla="*/ 66 h 66"/>
                  <a:gd name="T2" fmla="*/ 176 w 176"/>
                  <a:gd name="T3" fmla="*/ 66 h 66"/>
                  <a:gd name="T4" fmla="*/ 132 w 176"/>
                  <a:gd name="T5" fmla="*/ 66 h 66"/>
                  <a:gd name="T6" fmla="*/ 0 w 176"/>
                  <a:gd name="T7" fmla="*/ 66 h 66"/>
                  <a:gd name="T8" fmla="*/ 34 w 176"/>
                  <a:gd name="T9" fmla="*/ 10 h 66"/>
                  <a:gd name="T10" fmla="*/ 67 w 176"/>
                  <a:gd name="T11" fmla="*/ 53 h 66"/>
                  <a:gd name="T12" fmla="*/ 87 w 176"/>
                  <a:gd name="T13" fmla="*/ 47 h 66"/>
                  <a:gd name="T14" fmla="*/ 77 w 176"/>
                  <a:gd name="T15" fmla="*/ 17 h 66"/>
                  <a:gd name="T16" fmla="*/ 86 w 176"/>
                  <a:gd name="T17" fmla="*/ 0 h 66"/>
                  <a:gd name="T18" fmla="*/ 127 w 176"/>
                  <a:gd name="T19" fmla="*/ 36 h 66"/>
                  <a:gd name="T20" fmla="*/ 167 w 176"/>
                  <a:gd name="T21" fmla="*/ 33 h 66"/>
                  <a:gd name="T22" fmla="*/ 176 w 176"/>
                  <a:gd name="T23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6" h="66">
                    <a:moveTo>
                      <a:pt x="176" y="66"/>
                    </a:moveTo>
                    <a:lnTo>
                      <a:pt x="176" y="66"/>
                    </a:lnTo>
                    <a:lnTo>
                      <a:pt x="132" y="66"/>
                    </a:lnTo>
                    <a:lnTo>
                      <a:pt x="0" y="66"/>
                    </a:lnTo>
                    <a:lnTo>
                      <a:pt x="34" y="10"/>
                    </a:lnTo>
                    <a:cubicBezTo>
                      <a:pt x="34" y="25"/>
                      <a:pt x="38" y="30"/>
                      <a:pt x="67" y="53"/>
                    </a:cubicBezTo>
                    <a:lnTo>
                      <a:pt x="87" y="47"/>
                    </a:lnTo>
                    <a:cubicBezTo>
                      <a:pt x="84" y="26"/>
                      <a:pt x="87" y="31"/>
                      <a:pt x="77" y="17"/>
                    </a:cubicBezTo>
                    <a:lnTo>
                      <a:pt x="86" y="0"/>
                    </a:lnTo>
                    <a:cubicBezTo>
                      <a:pt x="110" y="34"/>
                      <a:pt x="115" y="8"/>
                      <a:pt x="127" y="36"/>
                    </a:cubicBezTo>
                    <a:cubicBezTo>
                      <a:pt x="155" y="33"/>
                      <a:pt x="148" y="28"/>
                      <a:pt x="167" y="33"/>
                    </a:cubicBezTo>
                    <a:cubicBezTo>
                      <a:pt x="168" y="53"/>
                      <a:pt x="168" y="48"/>
                      <a:pt x="176" y="66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6" name="Freeform 344">
                <a:extLst>
                  <a:ext uri="{FF2B5EF4-FFF2-40B4-BE49-F238E27FC236}">
                    <a16:creationId xmlns:a16="http://schemas.microsoft.com/office/drawing/2014/main" xmlns="" id="{981561DF-BE6A-410B-98C9-4F9FAE0FD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" y="2602"/>
                <a:ext cx="80" cy="96"/>
              </a:xfrm>
              <a:custGeom>
                <a:avLst/>
                <a:gdLst>
                  <a:gd name="T0" fmla="*/ 67 w 195"/>
                  <a:gd name="T1" fmla="*/ 0 h 213"/>
                  <a:gd name="T2" fmla="*/ 67 w 195"/>
                  <a:gd name="T3" fmla="*/ 0 h 213"/>
                  <a:gd name="T4" fmla="*/ 195 w 195"/>
                  <a:gd name="T5" fmla="*/ 207 h 213"/>
                  <a:gd name="T6" fmla="*/ 194 w 195"/>
                  <a:gd name="T7" fmla="*/ 208 h 213"/>
                  <a:gd name="T8" fmla="*/ 180 w 195"/>
                  <a:gd name="T9" fmla="*/ 211 h 213"/>
                  <a:gd name="T10" fmla="*/ 179 w 195"/>
                  <a:gd name="T11" fmla="*/ 213 h 213"/>
                  <a:gd name="T12" fmla="*/ 110 w 195"/>
                  <a:gd name="T13" fmla="*/ 213 h 213"/>
                  <a:gd name="T14" fmla="*/ 109 w 195"/>
                  <a:gd name="T15" fmla="*/ 211 h 213"/>
                  <a:gd name="T16" fmla="*/ 96 w 195"/>
                  <a:gd name="T17" fmla="*/ 207 h 213"/>
                  <a:gd name="T18" fmla="*/ 80 w 195"/>
                  <a:gd name="T19" fmla="*/ 176 h 213"/>
                  <a:gd name="T20" fmla="*/ 44 w 195"/>
                  <a:gd name="T21" fmla="*/ 168 h 213"/>
                  <a:gd name="T22" fmla="*/ 6 w 195"/>
                  <a:gd name="T23" fmla="*/ 110 h 213"/>
                  <a:gd name="T24" fmla="*/ 0 w 195"/>
                  <a:gd name="T25" fmla="*/ 108 h 213"/>
                  <a:gd name="T26" fmla="*/ 67 w 195"/>
                  <a:gd name="T2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" h="213">
                    <a:moveTo>
                      <a:pt x="67" y="0"/>
                    </a:moveTo>
                    <a:lnTo>
                      <a:pt x="67" y="0"/>
                    </a:lnTo>
                    <a:lnTo>
                      <a:pt x="195" y="207"/>
                    </a:lnTo>
                    <a:cubicBezTo>
                      <a:pt x="195" y="207"/>
                      <a:pt x="195" y="207"/>
                      <a:pt x="194" y="208"/>
                    </a:cubicBezTo>
                    <a:lnTo>
                      <a:pt x="180" y="211"/>
                    </a:lnTo>
                    <a:cubicBezTo>
                      <a:pt x="180" y="211"/>
                      <a:pt x="180" y="212"/>
                      <a:pt x="179" y="213"/>
                    </a:cubicBezTo>
                    <a:lnTo>
                      <a:pt x="110" y="213"/>
                    </a:lnTo>
                    <a:cubicBezTo>
                      <a:pt x="110" y="212"/>
                      <a:pt x="109" y="212"/>
                      <a:pt x="109" y="211"/>
                    </a:cubicBezTo>
                    <a:cubicBezTo>
                      <a:pt x="103" y="207"/>
                      <a:pt x="100" y="208"/>
                      <a:pt x="96" y="207"/>
                    </a:cubicBezTo>
                    <a:cubicBezTo>
                      <a:pt x="92" y="205"/>
                      <a:pt x="88" y="200"/>
                      <a:pt x="80" y="176"/>
                    </a:cubicBezTo>
                    <a:lnTo>
                      <a:pt x="44" y="168"/>
                    </a:lnTo>
                    <a:cubicBezTo>
                      <a:pt x="22" y="123"/>
                      <a:pt x="14" y="139"/>
                      <a:pt x="6" y="110"/>
                    </a:cubicBezTo>
                    <a:lnTo>
                      <a:pt x="0" y="10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7" name="Freeform 345">
                <a:extLst>
                  <a:ext uri="{FF2B5EF4-FFF2-40B4-BE49-F238E27FC236}">
                    <a16:creationId xmlns:a16="http://schemas.microsoft.com/office/drawing/2014/main" xmlns="" id="{4F0020EA-148D-4DAA-B382-2EF10495B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6" y="2602"/>
                <a:ext cx="48" cy="49"/>
              </a:xfrm>
              <a:custGeom>
                <a:avLst/>
                <a:gdLst>
                  <a:gd name="T0" fmla="*/ 116 w 116"/>
                  <a:gd name="T1" fmla="*/ 0 h 108"/>
                  <a:gd name="T2" fmla="*/ 116 w 116"/>
                  <a:gd name="T3" fmla="*/ 0 h 108"/>
                  <a:gd name="T4" fmla="*/ 49 w 116"/>
                  <a:gd name="T5" fmla="*/ 108 h 108"/>
                  <a:gd name="T6" fmla="*/ 38 w 116"/>
                  <a:gd name="T7" fmla="*/ 102 h 108"/>
                  <a:gd name="T8" fmla="*/ 6 w 116"/>
                  <a:gd name="T9" fmla="*/ 57 h 108"/>
                  <a:gd name="T10" fmla="*/ 12 w 116"/>
                  <a:gd name="T11" fmla="*/ 47 h 108"/>
                  <a:gd name="T12" fmla="*/ 0 w 116"/>
                  <a:gd name="T13" fmla="*/ 34 h 108"/>
                  <a:gd name="T14" fmla="*/ 14 w 116"/>
                  <a:gd name="T15" fmla="*/ 0 h 108"/>
                  <a:gd name="T16" fmla="*/ 116 w 116"/>
                  <a:gd name="T1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108">
                    <a:moveTo>
                      <a:pt x="116" y="0"/>
                    </a:moveTo>
                    <a:lnTo>
                      <a:pt x="116" y="0"/>
                    </a:lnTo>
                    <a:lnTo>
                      <a:pt x="49" y="108"/>
                    </a:lnTo>
                    <a:lnTo>
                      <a:pt x="38" y="102"/>
                    </a:lnTo>
                    <a:cubicBezTo>
                      <a:pt x="26" y="68"/>
                      <a:pt x="34" y="102"/>
                      <a:pt x="6" y="57"/>
                    </a:cubicBezTo>
                    <a:lnTo>
                      <a:pt x="12" y="47"/>
                    </a:lnTo>
                    <a:lnTo>
                      <a:pt x="0" y="34"/>
                    </a:lnTo>
                    <a:cubicBezTo>
                      <a:pt x="1" y="25"/>
                      <a:pt x="6" y="23"/>
                      <a:pt x="14" y="0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8" name="Freeform 346">
                <a:extLst>
                  <a:ext uri="{FF2B5EF4-FFF2-40B4-BE49-F238E27FC236}">
                    <a16:creationId xmlns:a16="http://schemas.microsoft.com/office/drawing/2014/main" xmlns="" id="{8CE7108D-8C01-4ABA-BC79-7F17B98C4C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8" y="2602"/>
                <a:ext cx="95" cy="96"/>
              </a:xfrm>
              <a:custGeom>
                <a:avLst/>
                <a:gdLst>
                  <a:gd name="T0" fmla="*/ 109 w 232"/>
                  <a:gd name="T1" fmla="*/ 0 h 213"/>
                  <a:gd name="T2" fmla="*/ 109 w 232"/>
                  <a:gd name="T3" fmla="*/ 0 h 213"/>
                  <a:gd name="T4" fmla="*/ 232 w 232"/>
                  <a:gd name="T5" fmla="*/ 199 h 213"/>
                  <a:gd name="T6" fmla="*/ 193 w 232"/>
                  <a:gd name="T7" fmla="*/ 201 h 213"/>
                  <a:gd name="T8" fmla="*/ 184 w 232"/>
                  <a:gd name="T9" fmla="*/ 213 h 213"/>
                  <a:gd name="T10" fmla="*/ 97 w 232"/>
                  <a:gd name="T11" fmla="*/ 213 h 213"/>
                  <a:gd name="T12" fmla="*/ 39 w 232"/>
                  <a:gd name="T13" fmla="*/ 180 h 213"/>
                  <a:gd name="T14" fmla="*/ 18 w 232"/>
                  <a:gd name="T15" fmla="*/ 168 h 213"/>
                  <a:gd name="T16" fmla="*/ 7 w 232"/>
                  <a:gd name="T17" fmla="*/ 180 h 213"/>
                  <a:gd name="T18" fmla="*/ 0 w 232"/>
                  <a:gd name="T19" fmla="*/ 176 h 213"/>
                  <a:gd name="T20" fmla="*/ 109 w 232"/>
                  <a:gd name="T21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2" h="213">
                    <a:moveTo>
                      <a:pt x="109" y="0"/>
                    </a:moveTo>
                    <a:lnTo>
                      <a:pt x="109" y="0"/>
                    </a:lnTo>
                    <a:lnTo>
                      <a:pt x="232" y="199"/>
                    </a:lnTo>
                    <a:cubicBezTo>
                      <a:pt x="216" y="198"/>
                      <a:pt x="199" y="198"/>
                      <a:pt x="193" y="201"/>
                    </a:cubicBezTo>
                    <a:lnTo>
                      <a:pt x="184" y="213"/>
                    </a:lnTo>
                    <a:lnTo>
                      <a:pt x="97" y="213"/>
                    </a:lnTo>
                    <a:cubicBezTo>
                      <a:pt x="64" y="173"/>
                      <a:pt x="71" y="201"/>
                      <a:pt x="39" y="180"/>
                    </a:cubicBezTo>
                    <a:cubicBezTo>
                      <a:pt x="29" y="174"/>
                      <a:pt x="41" y="177"/>
                      <a:pt x="18" y="168"/>
                    </a:cubicBezTo>
                    <a:lnTo>
                      <a:pt x="7" y="180"/>
                    </a:lnTo>
                    <a:lnTo>
                      <a:pt x="0" y="176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69" name="Freeform 347">
                <a:extLst>
                  <a:ext uri="{FF2B5EF4-FFF2-40B4-BE49-F238E27FC236}">
                    <a16:creationId xmlns:a16="http://schemas.microsoft.com/office/drawing/2014/main" xmlns="" id="{FD495B73-7981-4E31-850B-D5A3EAF48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2602"/>
                <a:ext cx="109" cy="93"/>
              </a:xfrm>
              <a:custGeom>
                <a:avLst/>
                <a:gdLst>
                  <a:gd name="T0" fmla="*/ 265 w 265"/>
                  <a:gd name="T1" fmla="*/ 0 h 207"/>
                  <a:gd name="T2" fmla="*/ 265 w 265"/>
                  <a:gd name="T3" fmla="*/ 0 h 207"/>
                  <a:gd name="T4" fmla="*/ 156 w 265"/>
                  <a:gd name="T5" fmla="*/ 176 h 207"/>
                  <a:gd name="T6" fmla="*/ 146 w 265"/>
                  <a:gd name="T7" fmla="*/ 170 h 207"/>
                  <a:gd name="T8" fmla="*/ 128 w 265"/>
                  <a:gd name="T9" fmla="*/ 207 h 207"/>
                  <a:gd name="T10" fmla="*/ 0 w 265"/>
                  <a:gd name="T11" fmla="*/ 0 h 207"/>
                  <a:gd name="T12" fmla="*/ 132 w 265"/>
                  <a:gd name="T13" fmla="*/ 0 h 207"/>
                  <a:gd name="T14" fmla="*/ 265 w 265"/>
                  <a:gd name="T1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207">
                    <a:moveTo>
                      <a:pt x="265" y="0"/>
                    </a:moveTo>
                    <a:lnTo>
                      <a:pt x="265" y="0"/>
                    </a:lnTo>
                    <a:lnTo>
                      <a:pt x="156" y="176"/>
                    </a:lnTo>
                    <a:lnTo>
                      <a:pt x="146" y="170"/>
                    </a:lnTo>
                    <a:cubicBezTo>
                      <a:pt x="137" y="177"/>
                      <a:pt x="139" y="198"/>
                      <a:pt x="128" y="207"/>
                    </a:cubicBezTo>
                    <a:lnTo>
                      <a:pt x="0" y="0"/>
                    </a:lnTo>
                    <a:lnTo>
                      <a:pt x="132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0" name="Freeform 348">
                <a:extLst>
                  <a:ext uri="{FF2B5EF4-FFF2-40B4-BE49-F238E27FC236}">
                    <a16:creationId xmlns:a16="http://schemas.microsoft.com/office/drawing/2014/main" xmlns="" id="{3B892E55-E015-4EEC-AC90-2A07DD5C7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0" y="2614"/>
                <a:ext cx="55" cy="79"/>
              </a:xfrm>
              <a:custGeom>
                <a:avLst/>
                <a:gdLst>
                  <a:gd name="T0" fmla="*/ 0 w 134"/>
                  <a:gd name="T1" fmla="*/ 173 h 175"/>
                  <a:gd name="T2" fmla="*/ 0 w 134"/>
                  <a:gd name="T3" fmla="*/ 173 h 175"/>
                  <a:gd name="T4" fmla="*/ 108 w 134"/>
                  <a:gd name="T5" fmla="*/ 0 h 175"/>
                  <a:gd name="T6" fmla="*/ 115 w 134"/>
                  <a:gd name="T7" fmla="*/ 2 h 175"/>
                  <a:gd name="T8" fmla="*/ 116 w 134"/>
                  <a:gd name="T9" fmla="*/ 21 h 175"/>
                  <a:gd name="T10" fmla="*/ 134 w 134"/>
                  <a:gd name="T11" fmla="*/ 41 h 175"/>
                  <a:gd name="T12" fmla="*/ 131 w 134"/>
                  <a:gd name="T13" fmla="*/ 55 h 175"/>
                  <a:gd name="T14" fmla="*/ 94 w 134"/>
                  <a:gd name="T15" fmla="*/ 66 h 175"/>
                  <a:gd name="T16" fmla="*/ 73 w 134"/>
                  <a:gd name="T17" fmla="*/ 131 h 175"/>
                  <a:gd name="T18" fmla="*/ 21 w 134"/>
                  <a:gd name="T19" fmla="*/ 175 h 175"/>
                  <a:gd name="T20" fmla="*/ 0 w 134"/>
                  <a:gd name="T21" fmla="*/ 17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4" h="175">
                    <a:moveTo>
                      <a:pt x="0" y="173"/>
                    </a:moveTo>
                    <a:lnTo>
                      <a:pt x="0" y="173"/>
                    </a:lnTo>
                    <a:lnTo>
                      <a:pt x="108" y="0"/>
                    </a:lnTo>
                    <a:lnTo>
                      <a:pt x="115" y="2"/>
                    </a:lnTo>
                    <a:lnTo>
                      <a:pt x="116" y="21"/>
                    </a:lnTo>
                    <a:cubicBezTo>
                      <a:pt x="129" y="30"/>
                      <a:pt x="125" y="26"/>
                      <a:pt x="134" y="41"/>
                    </a:cubicBezTo>
                    <a:lnTo>
                      <a:pt x="131" y="55"/>
                    </a:lnTo>
                    <a:cubicBezTo>
                      <a:pt x="118" y="54"/>
                      <a:pt x="109" y="52"/>
                      <a:pt x="94" y="66"/>
                    </a:cubicBezTo>
                    <a:cubicBezTo>
                      <a:pt x="77" y="81"/>
                      <a:pt x="79" y="111"/>
                      <a:pt x="73" y="131"/>
                    </a:cubicBezTo>
                    <a:cubicBezTo>
                      <a:pt x="34" y="136"/>
                      <a:pt x="54" y="131"/>
                      <a:pt x="21" y="175"/>
                    </a:cubicBezTo>
                    <a:cubicBezTo>
                      <a:pt x="17" y="175"/>
                      <a:pt x="9" y="174"/>
                      <a:pt x="0" y="173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1" name="Freeform 349">
                <a:extLst>
                  <a:ext uri="{FF2B5EF4-FFF2-40B4-BE49-F238E27FC236}">
                    <a16:creationId xmlns:a16="http://schemas.microsoft.com/office/drawing/2014/main" xmlns="" id="{268BC744-3C4A-4139-9285-691D040B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6" y="2663"/>
                <a:ext cx="115" cy="78"/>
              </a:xfrm>
              <a:custGeom>
                <a:avLst/>
                <a:gdLst>
                  <a:gd name="T0" fmla="*/ 271 w 278"/>
                  <a:gd name="T1" fmla="*/ 0 h 175"/>
                  <a:gd name="T2" fmla="*/ 278 w 278"/>
                  <a:gd name="T3" fmla="*/ 12 h 175"/>
                  <a:gd name="T4" fmla="*/ 8 w 278"/>
                  <a:gd name="T5" fmla="*/ 175 h 175"/>
                  <a:gd name="T6" fmla="*/ 0 w 278"/>
                  <a:gd name="T7" fmla="*/ 163 h 175"/>
                  <a:gd name="T8" fmla="*/ 0 w 278"/>
                  <a:gd name="T9" fmla="*/ 163 h 175"/>
                  <a:gd name="T10" fmla="*/ 271 w 278"/>
                  <a:gd name="T1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8" h="175">
                    <a:moveTo>
                      <a:pt x="271" y="0"/>
                    </a:moveTo>
                    <a:lnTo>
                      <a:pt x="278" y="12"/>
                    </a:lnTo>
                    <a:lnTo>
                      <a:pt x="8" y="175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2" name="Freeform 350">
                <a:extLst>
                  <a:ext uri="{FF2B5EF4-FFF2-40B4-BE49-F238E27FC236}">
                    <a16:creationId xmlns:a16="http://schemas.microsoft.com/office/drawing/2014/main" xmlns="" id="{F87B0D32-2108-42D2-B16D-4063091AF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1" y="2698"/>
                <a:ext cx="29" cy="11"/>
              </a:xfrm>
              <a:custGeom>
                <a:avLst/>
                <a:gdLst>
                  <a:gd name="T0" fmla="*/ 0 w 69"/>
                  <a:gd name="T1" fmla="*/ 0 h 25"/>
                  <a:gd name="T2" fmla="*/ 0 w 69"/>
                  <a:gd name="T3" fmla="*/ 0 h 25"/>
                  <a:gd name="T4" fmla="*/ 69 w 69"/>
                  <a:gd name="T5" fmla="*/ 0 h 25"/>
                  <a:gd name="T6" fmla="*/ 27 w 69"/>
                  <a:gd name="T7" fmla="*/ 21 h 25"/>
                  <a:gd name="T8" fmla="*/ 0 w 69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5">
                    <a:moveTo>
                      <a:pt x="0" y="0"/>
                    </a:moveTo>
                    <a:lnTo>
                      <a:pt x="0" y="0"/>
                    </a:lnTo>
                    <a:lnTo>
                      <a:pt x="69" y="0"/>
                    </a:lnTo>
                    <a:cubicBezTo>
                      <a:pt x="65" y="6"/>
                      <a:pt x="52" y="25"/>
                      <a:pt x="27" y="21"/>
                    </a:cubicBezTo>
                    <a:cubicBezTo>
                      <a:pt x="11" y="19"/>
                      <a:pt x="4" y="6"/>
                      <a:pt x="0" y="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3" name="Freeform 351">
                <a:extLst>
                  <a:ext uri="{FF2B5EF4-FFF2-40B4-BE49-F238E27FC236}">
                    <a16:creationId xmlns:a16="http://schemas.microsoft.com/office/drawing/2014/main" xmlns="" id="{2293DCAC-18A7-44E3-A95B-3E43646688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2677"/>
                <a:ext cx="341" cy="183"/>
              </a:xfrm>
              <a:custGeom>
                <a:avLst/>
                <a:gdLst>
                  <a:gd name="T0" fmla="*/ 594 w 831"/>
                  <a:gd name="T1" fmla="*/ 40 h 407"/>
                  <a:gd name="T2" fmla="*/ 537 w 831"/>
                  <a:gd name="T3" fmla="*/ 66 h 407"/>
                  <a:gd name="T4" fmla="*/ 496 w 831"/>
                  <a:gd name="T5" fmla="*/ 39 h 407"/>
                  <a:gd name="T6" fmla="*/ 474 w 831"/>
                  <a:gd name="T7" fmla="*/ 70 h 407"/>
                  <a:gd name="T8" fmla="*/ 455 w 831"/>
                  <a:gd name="T9" fmla="*/ 52 h 407"/>
                  <a:gd name="T10" fmla="*/ 437 w 831"/>
                  <a:gd name="T11" fmla="*/ 93 h 407"/>
                  <a:gd name="T12" fmla="*/ 406 w 831"/>
                  <a:gd name="T13" fmla="*/ 100 h 407"/>
                  <a:gd name="T14" fmla="*/ 388 w 831"/>
                  <a:gd name="T15" fmla="*/ 114 h 407"/>
                  <a:gd name="T16" fmla="*/ 365 w 831"/>
                  <a:gd name="T17" fmla="*/ 129 h 407"/>
                  <a:gd name="T18" fmla="*/ 383 w 831"/>
                  <a:gd name="T19" fmla="*/ 155 h 407"/>
                  <a:gd name="T20" fmla="*/ 367 w 831"/>
                  <a:gd name="T21" fmla="*/ 195 h 407"/>
                  <a:gd name="T22" fmla="*/ 337 w 831"/>
                  <a:gd name="T23" fmla="*/ 204 h 407"/>
                  <a:gd name="T24" fmla="*/ 301 w 831"/>
                  <a:gd name="T25" fmla="*/ 202 h 407"/>
                  <a:gd name="T26" fmla="*/ 273 w 831"/>
                  <a:gd name="T27" fmla="*/ 218 h 407"/>
                  <a:gd name="T28" fmla="*/ 233 w 831"/>
                  <a:gd name="T29" fmla="*/ 211 h 407"/>
                  <a:gd name="T30" fmla="*/ 201 w 831"/>
                  <a:gd name="T31" fmla="*/ 220 h 407"/>
                  <a:gd name="T32" fmla="*/ 161 w 831"/>
                  <a:gd name="T33" fmla="*/ 231 h 407"/>
                  <a:gd name="T34" fmla="*/ 128 w 831"/>
                  <a:gd name="T35" fmla="*/ 184 h 407"/>
                  <a:gd name="T36" fmla="*/ 103 w 831"/>
                  <a:gd name="T37" fmla="*/ 223 h 407"/>
                  <a:gd name="T38" fmla="*/ 60 w 831"/>
                  <a:gd name="T39" fmla="*/ 206 h 407"/>
                  <a:gd name="T40" fmla="*/ 26 w 831"/>
                  <a:gd name="T41" fmla="*/ 195 h 407"/>
                  <a:gd name="T42" fmla="*/ 18 w 831"/>
                  <a:gd name="T43" fmla="*/ 216 h 407"/>
                  <a:gd name="T44" fmla="*/ 0 w 831"/>
                  <a:gd name="T45" fmla="*/ 252 h 407"/>
                  <a:gd name="T46" fmla="*/ 35 w 831"/>
                  <a:gd name="T47" fmla="*/ 273 h 407"/>
                  <a:gd name="T48" fmla="*/ 61 w 831"/>
                  <a:gd name="T49" fmla="*/ 304 h 407"/>
                  <a:gd name="T50" fmla="*/ 84 w 831"/>
                  <a:gd name="T51" fmla="*/ 306 h 407"/>
                  <a:gd name="T52" fmla="*/ 105 w 831"/>
                  <a:gd name="T53" fmla="*/ 318 h 407"/>
                  <a:gd name="T54" fmla="*/ 166 w 831"/>
                  <a:gd name="T55" fmla="*/ 307 h 407"/>
                  <a:gd name="T56" fmla="*/ 217 w 831"/>
                  <a:gd name="T57" fmla="*/ 293 h 407"/>
                  <a:gd name="T58" fmla="*/ 276 w 831"/>
                  <a:gd name="T59" fmla="*/ 311 h 407"/>
                  <a:gd name="T60" fmla="*/ 294 w 831"/>
                  <a:gd name="T61" fmla="*/ 336 h 407"/>
                  <a:gd name="T62" fmla="*/ 339 w 831"/>
                  <a:gd name="T63" fmla="*/ 336 h 407"/>
                  <a:gd name="T64" fmla="*/ 337 w 831"/>
                  <a:gd name="T65" fmla="*/ 363 h 407"/>
                  <a:gd name="T66" fmla="*/ 390 w 831"/>
                  <a:gd name="T67" fmla="*/ 386 h 407"/>
                  <a:gd name="T68" fmla="*/ 437 w 831"/>
                  <a:gd name="T69" fmla="*/ 404 h 407"/>
                  <a:gd name="T70" fmla="*/ 481 w 831"/>
                  <a:gd name="T71" fmla="*/ 398 h 407"/>
                  <a:gd name="T72" fmla="*/ 517 w 831"/>
                  <a:gd name="T73" fmla="*/ 404 h 407"/>
                  <a:gd name="T74" fmla="*/ 545 w 831"/>
                  <a:gd name="T75" fmla="*/ 407 h 407"/>
                  <a:gd name="T76" fmla="*/ 579 w 831"/>
                  <a:gd name="T77" fmla="*/ 377 h 407"/>
                  <a:gd name="T78" fmla="*/ 638 w 831"/>
                  <a:gd name="T79" fmla="*/ 384 h 407"/>
                  <a:gd name="T80" fmla="*/ 684 w 831"/>
                  <a:gd name="T81" fmla="*/ 377 h 407"/>
                  <a:gd name="T82" fmla="*/ 736 w 831"/>
                  <a:gd name="T83" fmla="*/ 350 h 407"/>
                  <a:gd name="T84" fmla="*/ 750 w 831"/>
                  <a:gd name="T85" fmla="*/ 316 h 407"/>
                  <a:gd name="T86" fmla="*/ 760 w 831"/>
                  <a:gd name="T87" fmla="*/ 281 h 407"/>
                  <a:gd name="T88" fmla="*/ 780 w 831"/>
                  <a:gd name="T89" fmla="*/ 263 h 407"/>
                  <a:gd name="T90" fmla="*/ 806 w 831"/>
                  <a:gd name="T91" fmla="*/ 222 h 407"/>
                  <a:gd name="T92" fmla="*/ 830 w 831"/>
                  <a:gd name="T93" fmla="*/ 206 h 407"/>
                  <a:gd name="T94" fmla="*/ 819 w 831"/>
                  <a:gd name="T95" fmla="*/ 132 h 407"/>
                  <a:gd name="T96" fmla="*/ 798 w 831"/>
                  <a:gd name="T97" fmla="*/ 91 h 407"/>
                  <a:gd name="T98" fmla="*/ 721 w 831"/>
                  <a:gd name="T99" fmla="*/ 47 h 407"/>
                  <a:gd name="T100" fmla="*/ 641 w 831"/>
                  <a:gd name="T101" fmla="*/ 0 h 407"/>
                  <a:gd name="T102" fmla="*/ 613 w 831"/>
                  <a:gd name="T103" fmla="*/ 2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31" h="407">
                    <a:moveTo>
                      <a:pt x="594" y="40"/>
                    </a:moveTo>
                    <a:lnTo>
                      <a:pt x="594" y="40"/>
                    </a:lnTo>
                    <a:lnTo>
                      <a:pt x="580" y="43"/>
                    </a:lnTo>
                    <a:cubicBezTo>
                      <a:pt x="580" y="43"/>
                      <a:pt x="566" y="71"/>
                      <a:pt x="537" y="66"/>
                    </a:cubicBezTo>
                    <a:cubicBezTo>
                      <a:pt x="518" y="64"/>
                      <a:pt x="512" y="46"/>
                      <a:pt x="509" y="43"/>
                    </a:cubicBezTo>
                    <a:cubicBezTo>
                      <a:pt x="503" y="39"/>
                      <a:pt x="500" y="40"/>
                      <a:pt x="496" y="39"/>
                    </a:cubicBezTo>
                    <a:lnTo>
                      <a:pt x="484" y="68"/>
                    </a:lnTo>
                    <a:lnTo>
                      <a:pt x="474" y="70"/>
                    </a:lnTo>
                    <a:lnTo>
                      <a:pt x="456" y="57"/>
                    </a:lnTo>
                    <a:lnTo>
                      <a:pt x="455" y="52"/>
                    </a:lnTo>
                    <a:lnTo>
                      <a:pt x="446" y="61"/>
                    </a:lnTo>
                    <a:lnTo>
                      <a:pt x="437" y="93"/>
                    </a:lnTo>
                    <a:lnTo>
                      <a:pt x="430" y="100"/>
                    </a:lnTo>
                    <a:lnTo>
                      <a:pt x="406" y="100"/>
                    </a:lnTo>
                    <a:lnTo>
                      <a:pt x="390" y="102"/>
                    </a:lnTo>
                    <a:lnTo>
                      <a:pt x="388" y="114"/>
                    </a:lnTo>
                    <a:lnTo>
                      <a:pt x="369" y="120"/>
                    </a:lnTo>
                    <a:lnTo>
                      <a:pt x="365" y="129"/>
                    </a:lnTo>
                    <a:lnTo>
                      <a:pt x="376" y="145"/>
                    </a:lnTo>
                    <a:lnTo>
                      <a:pt x="383" y="155"/>
                    </a:lnTo>
                    <a:lnTo>
                      <a:pt x="388" y="175"/>
                    </a:lnTo>
                    <a:lnTo>
                      <a:pt x="367" y="195"/>
                    </a:lnTo>
                    <a:lnTo>
                      <a:pt x="360" y="202"/>
                    </a:lnTo>
                    <a:lnTo>
                      <a:pt x="337" y="204"/>
                    </a:lnTo>
                    <a:lnTo>
                      <a:pt x="323" y="200"/>
                    </a:lnTo>
                    <a:lnTo>
                      <a:pt x="301" y="202"/>
                    </a:lnTo>
                    <a:lnTo>
                      <a:pt x="292" y="214"/>
                    </a:lnTo>
                    <a:lnTo>
                      <a:pt x="273" y="218"/>
                    </a:lnTo>
                    <a:lnTo>
                      <a:pt x="259" y="218"/>
                    </a:lnTo>
                    <a:lnTo>
                      <a:pt x="233" y="211"/>
                    </a:lnTo>
                    <a:lnTo>
                      <a:pt x="219" y="206"/>
                    </a:lnTo>
                    <a:lnTo>
                      <a:pt x="201" y="220"/>
                    </a:lnTo>
                    <a:lnTo>
                      <a:pt x="166" y="231"/>
                    </a:lnTo>
                    <a:lnTo>
                      <a:pt x="161" y="231"/>
                    </a:lnTo>
                    <a:lnTo>
                      <a:pt x="138" y="202"/>
                    </a:lnTo>
                    <a:lnTo>
                      <a:pt x="128" y="184"/>
                    </a:lnTo>
                    <a:lnTo>
                      <a:pt x="117" y="204"/>
                    </a:lnTo>
                    <a:lnTo>
                      <a:pt x="103" y="223"/>
                    </a:lnTo>
                    <a:lnTo>
                      <a:pt x="79" y="223"/>
                    </a:lnTo>
                    <a:lnTo>
                      <a:pt x="60" y="206"/>
                    </a:lnTo>
                    <a:lnTo>
                      <a:pt x="47" y="193"/>
                    </a:lnTo>
                    <a:lnTo>
                      <a:pt x="26" y="195"/>
                    </a:lnTo>
                    <a:lnTo>
                      <a:pt x="22" y="206"/>
                    </a:lnTo>
                    <a:lnTo>
                      <a:pt x="18" y="216"/>
                    </a:lnTo>
                    <a:lnTo>
                      <a:pt x="14" y="231"/>
                    </a:lnTo>
                    <a:lnTo>
                      <a:pt x="0" y="252"/>
                    </a:lnTo>
                    <a:lnTo>
                      <a:pt x="14" y="266"/>
                    </a:lnTo>
                    <a:lnTo>
                      <a:pt x="35" y="273"/>
                    </a:lnTo>
                    <a:lnTo>
                      <a:pt x="44" y="291"/>
                    </a:lnTo>
                    <a:lnTo>
                      <a:pt x="61" y="304"/>
                    </a:lnTo>
                    <a:lnTo>
                      <a:pt x="72" y="304"/>
                    </a:lnTo>
                    <a:lnTo>
                      <a:pt x="84" y="306"/>
                    </a:lnTo>
                    <a:lnTo>
                      <a:pt x="80" y="340"/>
                    </a:lnTo>
                    <a:lnTo>
                      <a:pt x="105" y="318"/>
                    </a:lnTo>
                    <a:lnTo>
                      <a:pt x="133" y="320"/>
                    </a:lnTo>
                    <a:lnTo>
                      <a:pt x="166" y="307"/>
                    </a:lnTo>
                    <a:lnTo>
                      <a:pt x="192" y="289"/>
                    </a:lnTo>
                    <a:lnTo>
                      <a:pt x="217" y="293"/>
                    </a:lnTo>
                    <a:lnTo>
                      <a:pt x="250" y="311"/>
                    </a:lnTo>
                    <a:lnTo>
                      <a:pt x="276" y="311"/>
                    </a:lnTo>
                    <a:lnTo>
                      <a:pt x="299" y="323"/>
                    </a:lnTo>
                    <a:lnTo>
                      <a:pt x="294" y="336"/>
                    </a:lnTo>
                    <a:lnTo>
                      <a:pt x="322" y="345"/>
                    </a:lnTo>
                    <a:lnTo>
                      <a:pt x="339" y="336"/>
                    </a:lnTo>
                    <a:lnTo>
                      <a:pt x="341" y="352"/>
                    </a:lnTo>
                    <a:lnTo>
                      <a:pt x="337" y="363"/>
                    </a:lnTo>
                    <a:lnTo>
                      <a:pt x="351" y="375"/>
                    </a:lnTo>
                    <a:lnTo>
                      <a:pt x="390" y="386"/>
                    </a:lnTo>
                    <a:lnTo>
                      <a:pt x="406" y="379"/>
                    </a:lnTo>
                    <a:lnTo>
                      <a:pt x="437" y="404"/>
                    </a:lnTo>
                    <a:lnTo>
                      <a:pt x="460" y="395"/>
                    </a:lnTo>
                    <a:lnTo>
                      <a:pt x="481" y="398"/>
                    </a:lnTo>
                    <a:lnTo>
                      <a:pt x="504" y="398"/>
                    </a:lnTo>
                    <a:lnTo>
                      <a:pt x="517" y="404"/>
                    </a:lnTo>
                    <a:lnTo>
                      <a:pt x="533" y="407"/>
                    </a:lnTo>
                    <a:lnTo>
                      <a:pt x="545" y="407"/>
                    </a:lnTo>
                    <a:lnTo>
                      <a:pt x="563" y="391"/>
                    </a:lnTo>
                    <a:lnTo>
                      <a:pt x="579" y="377"/>
                    </a:lnTo>
                    <a:lnTo>
                      <a:pt x="603" y="382"/>
                    </a:lnTo>
                    <a:lnTo>
                      <a:pt x="638" y="384"/>
                    </a:lnTo>
                    <a:lnTo>
                      <a:pt x="652" y="381"/>
                    </a:lnTo>
                    <a:lnTo>
                      <a:pt x="684" y="377"/>
                    </a:lnTo>
                    <a:lnTo>
                      <a:pt x="705" y="373"/>
                    </a:lnTo>
                    <a:lnTo>
                      <a:pt x="736" y="350"/>
                    </a:lnTo>
                    <a:lnTo>
                      <a:pt x="736" y="325"/>
                    </a:lnTo>
                    <a:lnTo>
                      <a:pt x="750" y="316"/>
                    </a:lnTo>
                    <a:lnTo>
                      <a:pt x="764" y="300"/>
                    </a:lnTo>
                    <a:lnTo>
                      <a:pt x="760" y="281"/>
                    </a:lnTo>
                    <a:lnTo>
                      <a:pt x="771" y="263"/>
                    </a:lnTo>
                    <a:lnTo>
                      <a:pt x="780" y="263"/>
                    </a:lnTo>
                    <a:lnTo>
                      <a:pt x="801" y="243"/>
                    </a:lnTo>
                    <a:lnTo>
                      <a:pt x="806" y="222"/>
                    </a:lnTo>
                    <a:lnTo>
                      <a:pt x="813" y="218"/>
                    </a:lnTo>
                    <a:lnTo>
                      <a:pt x="830" y="206"/>
                    </a:lnTo>
                    <a:lnTo>
                      <a:pt x="831" y="152"/>
                    </a:lnTo>
                    <a:cubicBezTo>
                      <a:pt x="826" y="147"/>
                      <a:pt x="822" y="141"/>
                      <a:pt x="819" y="132"/>
                    </a:cubicBezTo>
                    <a:lnTo>
                      <a:pt x="814" y="112"/>
                    </a:lnTo>
                    <a:cubicBezTo>
                      <a:pt x="808" y="108"/>
                      <a:pt x="800" y="103"/>
                      <a:pt x="798" y="91"/>
                    </a:cubicBezTo>
                    <a:cubicBezTo>
                      <a:pt x="796" y="83"/>
                      <a:pt x="797" y="68"/>
                      <a:pt x="800" y="57"/>
                    </a:cubicBezTo>
                    <a:cubicBezTo>
                      <a:pt x="758" y="52"/>
                      <a:pt x="817" y="47"/>
                      <a:pt x="721" y="47"/>
                    </a:cubicBezTo>
                    <a:cubicBezTo>
                      <a:pt x="686" y="4"/>
                      <a:pt x="694" y="33"/>
                      <a:pt x="662" y="12"/>
                    </a:cubicBezTo>
                    <a:cubicBezTo>
                      <a:pt x="652" y="6"/>
                      <a:pt x="664" y="9"/>
                      <a:pt x="641" y="0"/>
                    </a:cubicBezTo>
                    <a:lnTo>
                      <a:pt x="630" y="12"/>
                    </a:lnTo>
                    <a:lnTo>
                      <a:pt x="613" y="2"/>
                    </a:lnTo>
                    <a:cubicBezTo>
                      <a:pt x="604" y="9"/>
                      <a:pt x="606" y="31"/>
                      <a:pt x="594" y="4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4" name="Freeform 352">
                <a:extLst>
                  <a:ext uri="{FF2B5EF4-FFF2-40B4-BE49-F238E27FC236}">
                    <a16:creationId xmlns:a16="http://schemas.microsoft.com/office/drawing/2014/main" xmlns="" id="{0A2CE5A6-3461-4294-AF48-B76B246D78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5" y="2695"/>
                <a:ext cx="43" cy="3"/>
              </a:xfrm>
              <a:custGeom>
                <a:avLst/>
                <a:gdLst>
                  <a:gd name="T0" fmla="*/ 16 w 105"/>
                  <a:gd name="T1" fmla="*/ 6 h 6"/>
                  <a:gd name="T2" fmla="*/ 16 w 105"/>
                  <a:gd name="T3" fmla="*/ 6 h 6"/>
                  <a:gd name="T4" fmla="*/ 0 w 105"/>
                  <a:gd name="T5" fmla="*/ 6 h 6"/>
                  <a:gd name="T6" fmla="*/ 2 w 105"/>
                  <a:gd name="T7" fmla="*/ 0 h 6"/>
                  <a:gd name="T8" fmla="*/ 15 w 105"/>
                  <a:gd name="T9" fmla="*/ 4 h 6"/>
                  <a:gd name="T10" fmla="*/ 16 w 105"/>
                  <a:gd name="T11" fmla="*/ 6 h 6"/>
                  <a:gd name="T12" fmla="*/ 101 w 105"/>
                  <a:gd name="T13" fmla="*/ 0 h 6"/>
                  <a:gd name="T14" fmla="*/ 101 w 105"/>
                  <a:gd name="T15" fmla="*/ 0 h 6"/>
                  <a:gd name="T16" fmla="*/ 105 w 105"/>
                  <a:gd name="T17" fmla="*/ 6 h 6"/>
                  <a:gd name="T18" fmla="*/ 85 w 105"/>
                  <a:gd name="T19" fmla="*/ 6 h 6"/>
                  <a:gd name="T20" fmla="*/ 86 w 105"/>
                  <a:gd name="T21" fmla="*/ 4 h 6"/>
                  <a:gd name="T22" fmla="*/ 100 w 105"/>
                  <a:gd name="T23" fmla="*/ 1 h 6"/>
                  <a:gd name="T24" fmla="*/ 101 w 105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5" h="6">
                    <a:moveTo>
                      <a:pt x="16" y="6"/>
                    </a:moveTo>
                    <a:lnTo>
                      <a:pt x="16" y="6"/>
                    </a:lnTo>
                    <a:lnTo>
                      <a:pt x="0" y="6"/>
                    </a:lnTo>
                    <a:lnTo>
                      <a:pt x="2" y="0"/>
                    </a:lnTo>
                    <a:cubicBezTo>
                      <a:pt x="6" y="1"/>
                      <a:pt x="9" y="0"/>
                      <a:pt x="15" y="4"/>
                    </a:cubicBezTo>
                    <a:cubicBezTo>
                      <a:pt x="15" y="5"/>
                      <a:pt x="16" y="5"/>
                      <a:pt x="16" y="6"/>
                    </a:cubicBezTo>
                    <a:close/>
                    <a:moveTo>
                      <a:pt x="101" y="0"/>
                    </a:moveTo>
                    <a:lnTo>
                      <a:pt x="101" y="0"/>
                    </a:lnTo>
                    <a:lnTo>
                      <a:pt x="105" y="6"/>
                    </a:lnTo>
                    <a:lnTo>
                      <a:pt x="85" y="6"/>
                    </a:lnTo>
                    <a:cubicBezTo>
                      <a:pt x="86" y="5"/>
                      <a:pt x="86" y="4"/>
                      <a:pt x="86" y="4"/>
                    </a:cubicBezTo>
                    <a:lnTo>
                      <a:pt x="100" y="1"/>
                    </a:lnTo>
                    <a:cubicBezTo>
                      <a:pt x="101" y="0"/>
                      <a:pt x="101" y="0"/>
                      <a:pt x="101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5" name="Freeform 353">
                <a:extLst>
                  <a:ext uri="{FF2B5EF4-FFF2-40B4-BE49-F238E27FC236}">
                    <a16:creationId xmlns:a16="http://schemas.microsoft.com/office/drawing/2014/main" xmlns="" id="{A79C95AF-6E23-4706-A23D-3C79CAF87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677"/>
                <a:ext cx="50" cy="21"/>
              </a:xfrm>
              <a:custGeom>
                <a:avLst/>
                <a:gdLst>
                  <a:gd name="T0" fmla="*/ 121 w 121"/>
                  <a:gd name="T1" fmla="*/ 45 h 45"/>
                  <a:gd name="T2" fmla="*/ 121 w 121"/>
                  <a:gd name="T3" fmla="*/ 45 h 45"/>
                  <a:gd name="T4" fmla="*/ 0 w 121"/>
                  <a:gd name="T5" fmla="*/ 45 h 45"/>
                  <a:gd name="T6" fmla="*/ 24 w 121"/>
                  <a:gd name="T7" fmla="*/ 8 h 45"/>
                  <a:gd name="T8" fmla="*/ 31 w 121"/>
                  <a:gd name="T9" fmla="*/ 12 h 45"/>
                  <a:gd name="T10" fmla="*/ 42 w 121"/>
                  <a:gd name="T11" fmla="*/ 0 h 45"/>
                  <a:gd name="T12" fmla="*/ 63 w 121"/>
                  <a:gd name="T13" fmla="*/ 12 h 45"/>
                  <a:gd name="T14" fmla="*/ 121 w 121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45">
                    <a:moveTo>
                      <a:pt x="121" y="45"/>
                    </a:moveTo>
                    <a:lnTo>
                      <a:pt x="121" y="45"/>
                    </a:lnTo>
                    <a:lnTo>
                      <a:pt x="0" y="45"/>
                    </a:lnTo>
                    <a:lnTo>
                      <a:pt x="24" y="8"/>
                    </a:lnTo>
                    <a:lnTo>
                      <a:pt x="31" y="12"/>
                    </a:lnTo>
                    <a:lnTo>
                      <a:pt x="42" y="0"/>
                    </a:lnTo>
                    <a:cubicBezTo>
                      <a:pt x="65" y="9"/>
                      <a:pt x="53" y="6"/>
                      <a:pt x="63" y="12"/>
                    </a:cubicBezTo>
                    <a:cubicBezTo>
                      <a:pt x="95" y="33"/>
                      <a:pt x="88" y="5"/>
                      <a:pt x="121" y="45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6" name="Freeform 354">
                <a:extLst>
                  <a:ext uri="{FF2B5EF4-FFF2-40B4-BE49-F238E27FC236}">
                    <a16:creationId xmlns:a16="http://schemas.microsoft.com/office/drawing/2014/main" xmlns="" id="{245E825B-24B5-428E-8E27-79595C4F3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6" y="2678"/>
                <a:ext cx="12" cy="20"/>
              </a:xfrm>
              <a:custGeom>
                <a:avLst/>
                <a:gdLst>
                  <a:gd name="T0" fmla="*/ 28 w 28"/>
                  <a:gd name="T1" fmla="*/ 6 h 43"/>
                  <a:gd name="T2" fmla="*/ 28 w 28"/>
                  <a:gd name="T3" fmla="*/ 6 h 43"/>
                  <a:gd name="T4" fmla="*/ 4 w 28"/>
                  <a:gd name="T5" fmla="*/ 43 h 43"/>
                  <a:gd name="T6" fmla="*/ 0 w 28"/>
                  <a:gd name="T7" fmla="*/ 37 h 43"/>
                  <a:gd name="T8" fmla="*/ 18 w 28"/>
                  <a:gd name="T9" fmla="*/ 0 h 43"/>
                  <a:gd name="T10" fmla="*/ 28 w 28"/>
                  <a:gd name="T11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43">
                    <a:moveTo>
                      <a:pt x="28" y="6"/>
                    </a:moveTo>
                    <a:lnTo>
                      <a:pt x="28" y="6"/>
                    </a:lnTo>
                    <a:lnTo>
                      <a:pt x="4" y="43"/>
                    </a:lnTo>
                    <a:lnTo>
                      <a:pt x="0" y="37"/>
                    </a:lnTo>
                    <a:cubicBezTo>
                      <a:pt x="11" y="28"/>
                      <a:pt x="9" y="7"/>
                      <a:pt x="18" y="0"/>
                    </a:cubicBezTo>
                    <a:lnTo>
                      <a:pt x="28" y="6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7" name="Freeform 355">
                <a:extLst>
                  <a:ext uri="{FF2B5EF4-FFF2-40B4-BE49-F238E27FC236}">
                    <a16:creationId xmlns:a16="http://schemas.microsoft.com/office/drawing/2014/main" xmlns="" id="{14C8A0D9-03FD-41C3-BD79-4139B6024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4" y="2793"/>
                <a:ext cx="21" cy="19"/>
              </a:xfrm>
              <a:custGeom>
                <a:avLst/>
                <a:gdLst>
                  <a:gd name="T0" fmla="*/ 26 w 51"/>
                  <a:gd name="T1" fmla="*/ 0 h 43"/>
                  <a:gd name="T2" fmla="*/ 26 w 51"/>
                  <a:gd name="T3" fmla="*/ 0 h 43"/>
                  <a:gd name="T4" fmla="*/ 51 w 51"/>
                  <a:gd name="T5" fmla="*/ 41 h 43"/>
                  <a:gd name="T6" fmla="*/ 41 w 51"/>
                  <a:gd name="T7" fmla="*/ 35 h 43"/>
                  <a:gd name="T8" fmla="*/ 16 w 51"/>
                  <a:gd name="T9" fmla="*/ 31 h 43"/>
                  <a:gd name="T10" fmla="*/ 0 w 51"/>
                  <a:gd name="T11" fmla="*/ 43 h 43"/>
                  <a:gd name="T12" fmla="*/ 26 w 51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43">
                    <a:moveTo>
                      <a:pt x="26" y="0"/>
                    </a:moveTo>
                    <a:lnTo>
                      <a:pt x="26" y="0"/>
                    </a:lnTo>
                    <a:lnTo>
                      <a:pt x="51" y="41"/>
                    </a:lnTo>
                    <a:lnTo>
                      <a:pt x="41" y="35"/>
                    </a:lnTo>
                    <a:lnTo>
                      <a:pt x="16" y="31"/>
                    </a:lnTo>
                    <a:lnTo>
                      <a:pt x="0" y="4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8" name="Freeform 356">
                <a:extLst>
                  <a:ext uri="{FF2B5EF4-FFF2-40B4-BE49-F238E27FC236}">
                    <a16:creationId xmlns:a16="http://schemas.microsoft.com/office/drawing/2014/main" xmlns="" id="{60470068-2406-4648-A15B-907CBEEC1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" y="2770"/>
                <a:ext cx="21" cy="23"/>
              </a:xfrm>
              <a:custGeom>
                <a:avLst/>
                <a:gdLst>
                  <a:gd name="T0" fmla="*/ 20 w 50"/>
                  <a:gd name="T1" fmla="*/ 52 h 52"/>
                  <a:gd name="T2" fmla="*/ 20 w 50"/>
                  <a:gd name="T3" fmla="*/ 52 h 52"/>
                  <a:gd name="T4" fmla="*/ 0 w 50"/>
                  <a:gd name="T5" fmla="*/ 20 h 52"/>
                  <a:gd name="T6" fmla="*/ 19 w 50"/>
                  <a:gd name="T7" fmla="*/ 14 h 52"/>
                  <a:gd name="T8" fmla="*/ 37 w 50"/>
                  <a:gd name="T9" fmla="*/ 0 h 52"/>
                  <a:gd name="T10" fmla="*/ 50 w 50"/>
                  <a:gd name="T11" fmla="*/ 5 h 52"/>
                  <a:gd name="T12" fmla="*/ 20 w 50"/>
                  <a:gd name="T1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2">
                    <a:moveTo>
                      <a:pt x="20" y="52"/>
                    </a:moveTo>
                    <a:lnTo>
                      <a:pt x="20" y="52"/>
                    </a:lnTo>
                    <a:lnTo>
                      <a:pt x="0" y="20"/>
                    </a:lnTo>
                    <a:lnTo>
                      <a:pt x="19" y="14"/>
                    </a:lnTo>
                    <a:lnTo>
                      <a:pt x="37" y="0"/>
                    </a:lnTo>
                    <a:lnTo>
                      <a:pt x="50" y="5"/>
                    </a:lnTo>
                    <a:lnTo>
                      <a:pt x="20" y="52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79" name="Freeform 357">
                <a:extLst>
                  <a:ext uri="{FF2B5EF4-FFF2-40B4-BE49-F238E27FC236}">
                    <a16:creationId xmlns:a16="http://schemas.microsoft.com/office/drawing/2014/main" xmlns="" id="{D638867E-69E7-4E25-A397-58E1C56AB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1" y="2793"/>
                <a:ext cx="68" cy="67"/>
              </a:xfrm>
              <a:custGeom>
                <a:avLst/>
                <a:gdLst>
                  <a:gd name="T0" fmla="*/ 79 w 166"/>
                  <a:gd name="T1" fmla="*/ 0 h 149"/>
                  <a:gd name="T2" fmla="*/ 79 w 166"/>
                  <a:gd name="T3" fmla="*/ 0 h 149"/>
                  <a:gd name="T4" fmla="*/ 166 w 166"/>
                  <a:gd name="T5" fmla="*/ 141 h 149"/>
                  <a:gd name="T6" fmla="*/ 157 w 166"/>
                  <a:gd name="T7" fmla="*/ 149 h 149"/>
                  <a:gd name="T8" fmla="*/ 145 w 166"/>
                  <a:gd name="T9" fmla="*/ 149 h 149"/>
                  <a:gd name="T10" fmla="*/ 129 w 166"/>
                  <a:gd name="T11" fmla="*/ 146 h 149"/>
                  <a:gd name="T12" fmla="*/ 116 w 166"/>
                  <a:gd name="T13" fmla="*/ 140 h 149"/>
                  <a:gd name="T14" fmla="*/ 93 w 166"/>
                  <a:gd name="T15" fmla="*/ 140 h 149"/>
                  <a:gd name="T16" fmla="*/ 72 w 166"/>
                  <a:gd name="T17" fmla="*/ 137 h 149"/>
                  <a:gd name="T18" fmla="*/ 49 w 166"/>
                  <a:gd name="T19" fmla="*/ 146 h 149"/>
                  <a:gd name="T20" fmla="*/ 18 w 166"/>
                  <a:gd name="T21" fmla="*/ 121 h 149"/>
                  <a:gd name="T22" fmla="*/ 2 w 166"/>
                  <a:gd name="T23" fmla="*/ 128 h 149"/>
                  <a:gd name="T24" fmla="*/ 0 w 166"/>
                  <a:gd name="T25" fmla="*/ 127 h 149"/>
                  <a:gd name="T26" fmla="*/ 79 w 166"/>
                  <a:gd name="T27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6" h="149">
                    <a:moveTo>
                      <a:pt x="79" y="0"/>
                    </a:moveTo>
                    <a:lnTo>
                      <a:pt x="79" y="0"/>
                    </a:lnTo>
                    <a:lnTo>
                      <a:pt x="166" y="141"/>
                    </a:lnTo>
                    <a:lnTo>
                      <a:pt x="157" y="149"/>
                    </a:lnTo>
                    <a:lnTo>
                      <a:pt x="145" y="149"/>
                    </a:lnTo>
                    <a:lnTo>
                      <a:pt x="129" y="146"/>
                    </a:lnTo>
                    <a:lnTo>
                      <a:pt x="116" y="140"/>
                    </a:lnTo>
                    <a:lnTo>
                      <a:pt x="93" y="140"/>
                    </a:lnTo>
                    <a:lnTo>
                      <a:pt x="72" y="137"/>
                    </a:lnTo>
                    <a:lnTo>
                      <a:pt x="49" y="146"/>
                    </a:lnTo>
                    <a:lnTo>
                      <a:pt x="18" y="121"/>
                    </a:lnTo>
                    <a:lnTo>
                      <a:pt x="2" y="128"/>
                    </a:lnTo>
                    <a:lnTo>
                      <a:pt x="0" y="127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0" name="Freeform 358">
                <a:extLst>
                  <a:ext uri="{FF2B5EF4-FFF2-40B4-BE49-F238E27FC236}">
                    <a16:creationId xmlns:a16="http://schemas.microsoft.com/office/drawing/2014/main" xmlns="" id="{896260BE-C9B8-41DC-962F-9FC58F5A4A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793"/>
                <a:ext cx="109" cy="57"/>
              </a:xfrm>
              <a:custGeom>
                <a:avLst/>
                <a:gdLst>
                  <a:gd name="T0" fmla="*/ 265 w 265"/>
                  <a:gd name="T1" fmla="*/ 0 h 127"/>
                  <a:gd name="T2" fmla="*/ 265 w 265"/>
                  <a:gd name="T3" fmla="*/ 0 h 127"/>
                  <a:gd name="T4" fmla="*/ 186 w 265"/>
                  <a:gd name="T5" fmla="*/ 127 h 127"/>
                  <a:gd name="T6" fmla="*/ 149 w 265"/>
                  <a:gd name="T7" fmla="*/ 117 h 127"/>
                  <a:gd name="T8" fmla="*/ 135 w 265"/>
                  <a:gd name="T9" fmla="*/ 105 h 127"/>
                  <a:gd name="T10" fmla="*/ 139 w 265"/>
                  <a:gd name="T11" fmla="*/ 94 h 127"/>
                  <a:gd name="T12" fmla="*/ 137 w 265"/>
                  <a:gd name="T13" fmla="*/ 78 h 127"/>
                  <a:gd name="T14" fmla="*/ 120 w 265"/>
                  <a:gd name="T15" fmla="*/ 87 h 127"/>
                  <a:gd name="T16" fmla="*/ 92 w 265"/>
                  <a:gd name="T17" fmla="*/ 78 h 127"/>
                  <a:gd name="T18" fmla="*/ 97 w 265"/>
                  <a:gd name="T19" fmla="*/ 65 h 127"/>
                  <a:gd name="T20" fmla="*/ 74 w 265"/>
                  <a:gd name="T21" fmla="*/ 53 h 127"/>
                  <a:gd name="T22" fmla="*/ 48 w 265"/>
                  <a:gd name="T23" fmla="*/ 53 h 127"/>
                  <a:gd name="T24" fmla="*/ 25 w 265"/>
                  <a:gd name="T25" fmla="*/ 41 h 127"/>
                  <a:gd name="T26" fmla="*/ 0 w 265"/>
                  <a:gd name="T27" fmla="*/ 0 h 127"/>
                  <a:gd name="T28" fmla="*/ 133 w 265"/>
                  <a:gd name="T29" fmla="*/ 0 h 127"/>
                  <a:gd name="T30" fmla="*/ 265 w 265"/>
                  <a:gd name="T3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5" h="127">
                    <a:moveTo>
                      <a:pt x="265" y="0"/>
                    </a:moveTo>
                    <a:lnTo>
                      <a:pt x="265" y="0"/>
                    </a:lnTo>
                    <a:lnTo>
                      <a:pt x="186" y="127"/>
                    </a:lnTo>
                    <a:lnTo>
                      <a:pt x="149" y="117"/>
                    </a:lnTo>
                    <a:lnTo>
                      <a:pt x="135" y="105"/>
                    </a:lnTo>
                    <a:lnTo>
                      <a:pt x="139" y="94"/>
                    </a:lnTo>
                    <a:lnTo>
                      <a:pt x="137" y="78"/>
                    </a:lnTo>
                    <a:lnTo>
                      <a:pt x="120" y="87"/>
                    </a:lnTo>
                    <a:lnTo>
                      <a:pt x="92" y="78"/>
                    </a:lnTo>
                    <a:lnTo>
                      <a:pt x="97" y="65"/>
                    </a:lnTo>
                    <a:lnTo>
                      <a:pt x="74" y="53"/>
                    </a:lnTo>
                    <a:lnTo>
                      <a:pt x="48" y="53"/>
                    </a:lnTo>
                    <a:lnTo>
                      <a:pt x="25" y="41"/>
                    </a:ln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1" name="Freeform 359">
                <a:extLst>
                  <a:ext uri="{FF2B5EF4-FFF2-40B4-BE49-F238E27FC236}">
                    <a16:creationId xmlns:a16="http://schemas.microsoft.com/office/drawing/2014/main" xmlns="" id="{AA8551BC-3824-42B5-8703-2C4B3E5A7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2765"/>
                <a:ext cx="112" cy="81"/>
              </a:xfrm>
              <a:custGeom>
                <a:avLst/>
                <a:gdLst>
                  <a:gd name="T0" fmla="*/ 257 w 272"/>
                  <a:gd name="T1" fmla="*/ 0 h 180"/>
                  <a:gd name="T2" fmla="*/ 272 w 272"/>
                  <a:gd name="T3" fmla="*/ 26 h 180"/>
                  <a:gd name="T4" fmla="*/ 15 w 272"/>
                  <a:gd name="T5" fmla="*/ 180 h 180"/>
                  <a:gd name="T6" fmla="*/ 0 w 272"/>
                  <a:gd name="T7" fmla="*/ 154 h 180"/>
                  <a:gd name="T8" fmla="*/ 0 w 272"/>
                  <a:gd name="T9" fmla="*/ 154 h 180"/>
                  <a:gd name="T10" fmla="*/ 257 w 272"/>
                  <a:gd name="T11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2" h="180">
                    <a:moveTo>
                      <a:pt x="257" y="0"/>
                    </a:moveTo>
                    <a:lnTo>
                      <a:pt x="272" y="26"/>
                    </a:lnTo>
                    <a:lnTo>
                      <a:pt x="15" y="18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2" name="Freeform 360">
                <a:extLst>
                  <a:ext uri="{FF2B5EF4-FFF2-40B4-BE49-F238E27FC236}">
                    <a16:creationId xmlns:a16="http://schemas.microsoft.com/office/drawing/2014/main" xmlns="" id="{BF281E4C-1028-473F-86D8-47FCD9D5F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2698"/>
                <a:ext cx="91" cy="95"/>
              </a:xfrm>
              <a:custGeom>
                <a:avLst/>
                <a:gdLst>
                  <a:gd name="T0" fmla="*/ 88 w 220"/>
                  <a:gd name="T1" fmla="*/ 213 h 213"/>
                  <a:gd name="T2" fmla="*/ 88 w 220"/>
                  <a:gd name="T3" fmla="*/ 213 h 213"/>
                  <a:gd name="T4" fmla="*/ 0 w 220"/>
                  <a:gd name="T5" fmla="*/ 72 h 213"/>
                  <a:gd name="T6" fmla="*/ 9 w 220"/>
                  <a:gd name="T7" fmla="*/ 69 h 213"/>
                  <a:gd name="T8" fmla="*/ 11 w 220"/>
                  <a:gd name="T9" fmla="*/ 57 h 213"/>
                  <a:gd name="T10" fmla="*/ 27 w 220"/>
                  <a:gd name="T11" fmla="*/ 55 h 213"/>
                  <a:gd name="T12" fmla="*/ 51 w 220"/>
                  <a:gd name="T13" fmla="*/ 55 h 213"/>
                  <a:gd name="T14" fmla="*/ 58 w 220"/>
                  <a:gd name="T15" fmla="*/ 48 h 213"/>
                  <a:gd name="T16" fmla="*/ 67 w 220"/>
                  <a:gd name="T17" fmla="*/ 16 h 213"/>
                  <a:gd name="T18" fmla="*/ 76 w 220"/>
                  <a:gd name="T19" fmla="*/ 7 h 213"/>
                  <a:gd name="T20" fmla="*/ 77 w 220"/>
                  <a:gd name="T21" fmla="*/ 12 h 213"/>
                  <a:gd name="T22" fmla="*/ 95 w 220"/>
                  <a:gd name="T23" fmla="*/ 25 h 213"/>
                  <a:gd name="T24" fmla="*/ 105 w 220"/>
                  <a:gd name="T25" fmla="*/ 23 h 213"/>
                  <a:gd name="T26" fmla="*/ 115 w 220"/>
                  <a:gd name="T27" fmla="*/ 0 h 213"/>
                  <a:gd name="T28" fmla="*/ 131 w 220"/>
                  <a:gd name="T29" fmla="*/ 0 h 213"/>
                  <a:gd name="T30" fmla="*/ 158 w 220"/>
                  <a:gd name="T31" fmla="*/ 21 h 213"/>
                  <a:gd name="T32" fmla="*/ 200 w 220"/>
                  <a:gd name="T33" fmla="*/ 0 h 213"/>
                  <a:gd name="T34" fmla="*/ 220 w 220"/>
                  <a:gd name="T35" fmla="*/ 0 h 213"/>
                  <a:gd name="T36" fmla="*/ 88 w 220"/>
                  <a:gd name="T37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0" h="213">
                    <a:moveTo>
                      <a:pt x="88" y="213"/>
                    </a:moveTo>
                    <a:lnTo>
                      <a:pt x="88" y="213"/>
                    </a:lnTo>
                    <a:lnTo>
                      <a:pt x="0" y="72"/>
                    </a:lnTo>
                    <a:lnTo>
                      <a:pt x="9" y="69"/>
                    </a:lnTo>
                    <a:lnTo>
                      <a:pt x="11" y="57"/>
                    </a:lnTo>
                    <a:lnTo>
                      <a:pt x="27" y="55"/>
                    </a:lnTo>
                    <a:lnTo>
                      <a:pt x="51" y="55"/>
                    </a:lnTo>
                    <a:lnTo>
                      <a:pt x="58" y="48"/>
                    </a:lnTo>
                    <a:lnTo>
                      <a:pt x="67" y="16"/>
                    </a:lnTo>
                    <a:lnTo>
                      <a:pt x="76" y="7"/>
                    </a:lnTo>
                    <a:lnTo>
                      <a:pt x="77" y="12"/>
                    </a:lnTo>
                    <a:lnTo>
                      <a:pt x="95" y="25"/>
                    </a:lnTo>
                    <a:lnTo>
                      <a:pt x="105" y="23"/>
                    </a:lnTo>
                    <a:lnTo>
                      <a:pt x="115" y="0"/>
                    </a:lnTo>
                    <a:lnTo>
                      <a:pt x="131" y="0"/>
                    </a:lnTo>
                    <a:cubicBezTo>
                      <a:pt x="135" y="6"/>
                      <a:pt x="142" y="19"/>
                      <a:pt x="158" y="21"/>
                    </a:cubicBezTo>
                    <a:cubicBezTo>
                      <a:pt x="183" y="25"/>
                      <a:pt x="196" y="6"/>
                      <a:pt x="200" y="0"/>
                    </a:cubicBezTo>
                    <a:lnTo>
                      <a:pt x="220" y="0"/>
                    </a:lnTo>
                    <a:lnTo>
                      <a:pt x="88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3" name="Freeform 361">
                <a:extLst>
                  <a:ext uri="{FF2B5EF4-FFF2-40B4-BE49-F238E27FC236}">
                    <a16:creationId xmlns:a16="http://schemas.microsoft.com/office/drawing/2014/main" xmlns="" id="{653753B6-61A7-4F32-9A6D-3A7255E1C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" y="2756"/>
                <a:ext cx="125" cy="90"/>
              </a:xfrm>
              <a:custGeom>
                <a:avLst/>
                <a:gdLst>
                  <a:gd name="T0" fmla="*/ 289 w 305"/>
                  <a:gd name="T1" fmla="*/ 0 h 199"/>
                  <a:gd name="T2" fmla="*/ 305 w 305"/>
                  <a:gd name="T3" fmla="*/ 26 h 199"/>
                  <a:gd name="T4" fmla="*/ 16 w 305"/>
                  <a:gd name="T5" fmla="*/ 199 h 199"/>
                  <a:gd name="T6" fmla="*/ 0 w 305"/>
                  <a:gd name="T7" fmla="*/ 173 h 199"/>
                  <a:gd name="T8" fmla="*/ 0 w 305"/>
                  <a:gd name="T9" fmla="*/ 173 h 199"/>
                  <a:gd name="T10" fmla="*/ 289 w 30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199">
                    <a:moveTo>
                      <a:pt x="289" y="0"/>
                    </a:moveTo>
                    <a:lnTo>
                      <a:pt x="305" y="26"/>
                    </a:lnTo>
                    <a:lnTo>
                      <a:pt x="16" y="199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4" name="Freeform 362">
                <a:extLst>
                  <a:ext uri="{FF2B5EF4-FFF2-40B4-BE49-F238E27FC236}">
                    <a16:creationId xmlns:a16="http://schemas.microsoft.com/office/drawing/2014/main" xmlns="" id="{948F5AFF-EC19-4881-8A99-615A134F9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" y="2765"/>
                <a:ext cx="107" cy="72"/>
              </a:xfrm>
              <a:custGeom>
                <a:avLst/>
                <a:gdLst>
                  <a:gd name="T0" fmla="*/ 254 w 259"/>
                  <a:gd name="T1" fmla="*/ 0 h 160"/>
                  <a:gd name="T2" fmla="*/ 259 w 259"/>
                  <a:gd name="T3" fmla="*/ 7 h 160"/>
                  <a:gd name="T4" fmla="*/ 4 w 259"/>
                  <a:gd name="T5" fmla="*/ 160 h 160"/>
                  <a:gd name="T6" fmla="*/ 0 w 259"/>
                  <a:gd name="T7" fmla="*/ 153 h 160"/>
                  <a:gd name="T8" fmla="*/ 0 w 259"/>
                  <a:gd name="T9" fmla="*/ 153 h 160"/>
                  <a:gd name="T10" fmla="*/ 254 w 259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9" h="160">
                    <a:moveTo>
                      <a:pt x="254" y="0"/>
                    </a:moveTo>
                    <a:lnTo>
                      <a:pt x="259" y="7"/>
                    </a:lnTo>
                    <a:lnTo>
                      <a:pt x="4" y="160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5" name="Freeform 363">
                <a:extLst>
                  <a:ext uri="{FF2B5EF4-FFF2-40B4-BE49-F238E27FC236}">
                    <a16:creationId xmlns:a16="http://schemas.microsoft.com/office/drawing/2014/main" xmlns="" id="{754064F5-C5A4-48A2-9CC4-CEF8481F9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2793"/>
                <a:ext cx="21" cy="21"/>
              </a:xfrm>
              <a:custGeom>
                <a:avLst/>
                <a:gdLst>
                  <a:gd name="T0" fmla="*/ 28 w 52"/>
                  <a:gd name="T1" fmla="*/ 46 h 46"/>
                  <a:gd name="T2" fmla="*/ 28 w 52"/>
                  <a:gd name="T3" fmla="*/ 46 h 46"/>
                  <a:gd name="T4" fmla="*/ 0 w 52"/>
                  <a:gd name="T5" fmla="*/ 0 h 46"/>
                  <a:gd name="T6" fmla="*/ 52 w 52"/>
                  <a:gd name="T7" fmla="*/ 0 h 46"/>
                  <a:gd name="T8" fmla="*/ 48 w 52"/>
                  <a:gd name="T9" fmla="*/ 5 h 46"/>
                  <a:gd name="T10" fmla="*/ 39 w 52"/>
                  <a:gd name="T11" fmla="*/ 5 h 46"/>
                  <a:gd name="T12" fmla="*/ 28 w 52"/>
                  <a:gd name="T13" fmla="*/ 23 h 46"/>
                  <a:gd name="T14" fmla="*/ 32 w 52"/>
                  <a:gd name="T15" fmla="*/ 42 h 46"/>
                  <a:gd name="T16" fmla="*/ 28 w 52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46">
                    <a:moveTo>
                      <a:pt x="28" y="46"/>
                    </a:moveTo>
                    <a:lnTo>
                      <a:pt x="28" y="46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8" y="5"/>
                    </a:lnTo>
                    <a:lnTo>
                      <a:pt x="39" y="5"/>
                    </a:lnTo>
                    <a:lnTo>
                      <a:pt x="28" y="23"/>
                    </a:lnTo>
                    <a:lnTo>
                      <a:pt x="32" y="42"/>
                    </a:lnTo>
                    <a:lnTo>
                      <a:pt x="28" y="46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6" name="Freeform 364">
                <a:extLst>
                  <a:ext uri="{FF2B5EF4-FFF2-40B4-BE49-F238E27FC236}">
                    <a16:creationId xmlns:a16="http://schemas.microsoft.com/office/drawing/2014/main" xmlns="" id="{6E8F9848-9D9B-4F29-85EF-0F2E0AC57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2732"/>
                <a:ext cx="40" cy="61"/>
              </a:xfrm>
              <a:custGeom>
                <a:avLst/>
                <a:gdLst>
                  <a:gd name="T0" fmla="*/ 52 w 99"/>
                  <a:gd name="T1" fmla="*/ 136 h 136"/>
                  <a:gd name="T2" fmla="*/ 52 w 99"/>
                  <a:gd name="T3" fmla="*/ 136 h 136"/>
                  <a:gd name="T4" fmla="*/ 0 w 99"/>
                  <a:gd name="T5" fmla="*/ 136 h 136"/>
                  <a:gd name="T6" fmla="*/ 84 w 99"/>
                  <a:gd name="T7" fmla="*/ 0 h 136"/>
                  <a:gd name="T8" fmla="*/ 87 w 99"/>
                  <a:gd name="T9" fmla="*/ 10 h 136"/>
                  <a:gd name="T10" fmla="*/ 99 w 99"/>
                  <a:gd name="T11" fmla="*/ 30 h 136"/>
                  <a:gd name="T12" fmla="*/ 98 w 99"/>
                  <a:gd name="T13" fmla="*/ 84 h 136"/>
                  <a:gd name="T14" fmla="*/ 81 w 99"/>
                  <a:gd name="T15" fmla="*/ 96 h 136"/>
                  <a:gd name="T16" fmla="*/ 74 w 99"/>
                  <a:gd name="T17" fmla="*/ 100 h 136"/>
                  <a:gd name="T18" fmla="*/ 69 w 99"/>
                  <a:gd name="T19" fmla="*/ 121 h 136"/>
                  <a:gd name="T20" fmla="*/ 52 w 99"/>
                  <a:gd name="T21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36">
                    <a:moveTo>
                      <a:pt x="52" y="136"/>
                    </a:moveTo>
                    <a:lnTo>
                      <a:pt x="52" y="136"/>
                    </a:lnTo>
                    <a:lnTo>
                      <a:pt x="0" y="136"/>
                    </a:lnTo>
                    <a:lnTo>
                      <a:pt x="84" y="0"/>
                    </a:lnTo>
                    <a:lnTo>
                      <a:pt x="87" y="10"/>
                    </a:lnTo>
                    <a:cubicBezTo>
                      <a:pt x="90" y="19"/>
                      <a:pt x="94" y="25"/>
                      <a:pt x="99" y="30"/>
                    </a:cubicBezTo>
                    <a:lnTo>
                      <a:pt x="98" y="84"/>
                    </a:lnTo>
                    <a:lnTo>
                      <a:pt x="81" y="96"/>
                    </a:lnTo>
                    <a:lnTo>
                      <a:pt x="74" y="100"/>
                    </a:lnTo>
                    <a:lnTo>
                      <a:pt x="69" y="121"/>
                    </a:lnTo>
                    <a:lnTo>
                      <a:pt x="52" y="136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7" name="Freeform 365">
                <a:extLst>
                  <a:ext uri="{FF2B5EF4-FFF2-40B4-BE49-F238E27FC236}">
                    <a16:creationId xmlns:a16="http://schemas.microsoft.com/office/drawing/2014/main" xmlns="" id="{26240883-2CC5-44E1-B9C5-66469C6BC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" y="2634"/>
                <a:ext cx="262" cy="140"/>
              </a:xfrm>
              <a:custGeom>
                <a:avLst/>
                <a:gdLst>
                  <a:gd name="T0" fmla="*/ 20 w 636"/>
                  <a:gd name="T1" fmla="*/ 130 h 313"/>
                  <a:gd name="T2" fmla="*/ 20 w 636"/>
                  <a:gd name="T3" fmla="*/ 130 h 313"/>
                  <a:gd name="T4" fmla="*/ 7 w 636"/>
                  <a:gd name="T5" fmla="*/ 147 h 313"/>
                  <a:gd name="T6" fmla="*/ 4 w 636"/>
                  <a:gd name="T7" fmla="*/ 154 h 313"/>
                  <a:gd name="T8" fmla="*/ 2 w 636"/>
                  <a:gd name="T9" fmla="*/ 188 h 313"/>
                  <a:gd name="T10" fmla="*/ 18 w 636"/>
                  <a:gd name="T11" fmla="*/ 209 h 313"/>
                  <a:gd name="T12" fmla="*/ 23 w 636"/>
                  <a:gd name="T13" fmla="*/ 229 h 313"/>
                  <a:gd name="T14" fmla="*/ 35 w 636"/>
                  <a:gd name="T15" fmla="*/ 249 h 313"/>
                  <a:gd name="T16" fmla="*/ 54 w 636"/>
                  <a:gd name="T17" fmla="*/ 262 h 313"/>
                  <a:gd name="T18" fmla="*/ 77 w 636"/>
                  <a:gd name="T19" fmla="*/ 287 h 313"/>
                  <a:gd name="T20" fmla="*/ 164 w 636"/>
                  <a:gd name="T21" fmla="*/ 311 h 313"/>
                  <a:gd name="T22" fmla="*/ 216 w 636"/>
                  <a:gd name="T23" fmla="*/ 298 h 313"/>
                  <a:gd name="T24" fmla="*/ 222 w 636"/>
                  <a:gd name="T25" fmla="*/ 259 h 313"/>
                  <a:gd name="T26" fmla="*/ 270 w 636"/>
                  <a:gd name="T27" fmla="*/ 256 h 313"/>
                  <a:gd name="T28" fmla="*/ 283 w 636"/>
                  <a:gd name="T29" fmla="*/ 247 h 313"/>
                  <a:gd name="T30" fmla="*/ 319 w 636"/>
                  <a:gd name="T31" fmla="*/ 235 h 313"/>
                  <a:gd name="T32" fmla="*/ 343 w 636"/>
                  <a:gd name="T33" fmla="*/ 241 h 313"/>
                  <a:gd name="T34" fmla="*/ 368 w 636"/>
                  <a:gd name="T35" fmla="*/ 231 h 313"/>
                  <a:gd name="T36" fmla="*/ 384 w 636"/>
                  <a:gd name="T37" fmla="*/ 193 h 313"/>
                  <a:gd name="T38" fmla="*/ 411 w 636"/>
                  <a:gd name="T39" fmla="*/ 172 h 313"/>
                  <a:gd name="T40" fmla="*/ 447 w 636"/>
                  <a:gd name="T41" fmla="*/ 177 h 313"/>
                  <a:gd name="T42" fmla="*/ 458 w 636"/>
                  <a:gd name="T43" fmla="*/ 169 h 313"/>
                  <a:gd name="T44" fmla="*/ 511 w 636"/>
                  <a:gd name="T45" fmla="*/ 173 h 313"/>
                  <a:gd name="T46" fmla="*/ 542 w 636"/>
                  <a:gd name="T47" fmla="*/ 197 h 313"/>
                  <a:gd name="T48" fmla="*/ 567 w 636"/>
                  <a:gd name="T49" fmla="*/ 177 h 313"/>
                  <a:gd name="T50" fmla="*/ 636 w 636"/>
                  <a:gd name="T51" fmla="*/ 72 h 313"/>
                  <a:gd name="T52" fmla="*/ 589 w 636"/>
                  <a:gd name="T53" fmla="*/ 72 h 313"/>
                  <a:gd name="T54" fmla="*/ 557 w 636"/>
                  <a:gd name="T55" fmla="*/ 58 h 313"/>
                  <a:gd name="T56" fmla="*/ 515 w 636"/>
                  <a:gd name="T57" fmla="*/ 27 h 313"/>
                  <a:gd name="T58" fmla="*/ 464 w 636"/>
                  <a:gd name="T59" fmla="*/ 22 h 313"/>
                  <a:gd name="T60" fmla="*/ 446 w 636"/>
                  <a:gd name="T61" fmla="*/ 48 h 313"/>
                  <a:gd name="T62" fmla="*/ 412 w 636"/>
                  <a:gd name="T63" fmla="*/ 28 h 313"/>
                  <a:gd name="T64" fmla="*/ 344 w 636"/>
                  <a:gd name="T65" fmla="*/ 63 h 313"/>
                  <a:gd name="T66" fmla="*/ 329 w 636"/>
                  <a:gd name="T67" fmla="*/ 58 h 313"/>
                  <a:gd name="T68" fmla="*/ 285 w 636"/>
                  <a:gd name="T69" fmla="*/ 6 h 313"/>
                  <a:gd name="T70" fmla="*/ 256 w 636"/>
                  <a:gd name="T71" fmla="*/ 34 h 313"/>
                  <a:gd name="T72" fmla="*/ 238 w 636"/>
                  <a:gd name="T73" fmla="*/ 31 h 313"/>
                  <a:gd name="T74" fmla="*/ 207 w 636"/>
                  <a:gd name="T75" fmla="*/ 11 h 313"/>
                  <a:gd name="T76" fmla="*/ 170 w 636"/>
                  <a:gd name="T77" fmla="*/ 22 h 313"/>
                  <a:gd name="T78" fmla="*/ 149 w 636"/>
                  <a:gd name="T79" fmla="*/ 87 h 313"/>
                  <a:gd name="T80" fmla="*/ 97 w 636"/>
                  <a:gd name="T81" fmla="*/ 131 h 313"/>
                  <a:gd name="T82" fmla="*/ 20 w 636"/>
                  <a:gd name="T83" fmla="*/ 13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36" h="313">
                    <a:moveTo>
                      <a:pt x="20" y="130"/>
                    </a:moveTo>
                    <a:lnTo>
                      <a:pt x="20" y="130"/>
                    </a:lnTo>
                    <a:lnTo>
                      <a:pt x="7" y="147"/>
                    </a:lnTo>
                    <a:cubicBezTo>
                      <a:pt x="6" y="149"/>
                      <a:pt x="5" y="152"/>
                      <a:pt x="4" y="154"/>
                    </a:cubicBezTo>
                    <a:cubicBezTo>
                      <a:pt x="1" y="165"/>
                      <a:pt x="0" y="180"/>
                      <a:pt x="2" y="188"/>
                    </a:cubicBezTo>
                    <a:cubicBezTo>
                      <a:pt x="4" y="200"/>
                      <a:pt x="12" y="205"/>
                      <a:pt x="18" y="209"/>
                    </a:cubicBezTo>
                    <a:lnTo>
                      <a:pt x="23" y="229"/>
                    </a:lnTo>
                    <a:cubicBezTo>
                      <a:pt x="26" y="238"/>
                      <a:pt x="30" y="244"/>
                      <a:pt x="35" y="249"/>
                    </a:cubicBezTo>
                    <a:cubicBezTo>
                      <a:pt x="40" y="255"/>
                      <a:pt x="46" y="258"/>
                      <a:pt x="54" y="262"/>
                    </a:cubicBezTo>
                    <a:cubicBezTo>
                      <a:pt x="72" y="272"/>
                      <a:pt x="64" y="261"/>
                      <a:pt x="77" y="287"/>
                    </a:cubicBezTo>
                    <a:cubicBezTo>
                      <a:pt x="132" y="303"/>
                      <a:pt x="101" y="313"/>
                      <a:pt x="164" y="311"/>
                    </a:cubicBezTo>
                    <a:cubicBezTo>
                      <a:pt x="194" y="310"/>
                      <a:pt x="194" y="308"/>
                      <a:pt x="216" y="298"/>
                    </a:cubicBezTo>
                    <a:cubicBezTo>
                      <a:pt x="224" y="262"/>
                      <a:pt x="215" y="276"/>
                      <a:pt x="222" y="259"/>
                    </a:cubicBezTo>
                    <a:cubicBezTo>
                      <a:pt x="254" y="252"/>
                      <a:pt x="243" y="251"/>
                      <a:pt x="270" y="256"/>
                    </a:cubicBezTo>
                    <a:lnTo>
                      <a:pt x="283" y="247"/>
                    </a:lnTo>
                    <a:cubicBezTo>
                      <a:pt x="314" y="220"/>
                      <a:pt x="298" y="225"/>
                      <a:pt x="319" y="235"/>
                    </a:cubicBezTo>
                    <a:lnTo>
                      <a:pt x="343" y="241"/>
                    </a:lnTo>
                    <a:lnTo>
                      <a:pt x="368" y="231"/>
                    </a:lnTo>
                    <a:cubicBezTo>
                      <a:pt x="372" y="228"/>
                      <a:pt x="384" y="193"/>
                      <a:pt x="384" y="193"/>
                    </a:cubicBezTo>
                    <a:lnTo>
                      <a:pt x="411" y="172"/>
                    </a:lnTo>
                    <a:lnTo>
                      <a:pt x="447" y="177"/>
                    </a:lnTo>
                    <a:lnTo>
                      <a:pt x="458" y="169"/>
                    </a:lnTo>
                    <a:cubicBezTo>
                      <a:pt x="463" y="167"/>
                      <a:pt x="510" y="173"/>
                      <a:pt x="511" y="173"/>
                    </a:cubicBezTo>
                    <a:cubicBezTo>
                      <a:pt x="511" y="173"/>
                      <a:pt x="527" y="196"/>
                      <a:pt x="542" y="197"/>
                    </a:cubicBezTo>
                    <a:cubicBezTo>
                      <a:pt x="555" y="198"/>
                      <a:pt x="563" y="184"/>
                      <a:pt x="567" y="177"/>
                    </a:cubicBezTo>
                    <a:cubicBezTo>
                      <a:pt x="573" y="98"/>
                      <a:pt x="576" y="102"/>
                      <a:pt x="636" y="72"/>
                    </a:cubicBezTo>
                    <a:lnTo>
                      <a:pt x="589" y="72"/>
                    </a:lnTo>
                    <a:cubicBezTo>
                      <a:pt x="580" y="62"/>
                      <a:pt x="578" y="64"/>
                      <a:pt x="557" y="58"/>
                    </a:cubicBezTo>
                    <a:cubicBezTo>
                      <a:pt x="545" y="26"/>
                      <a:pt x="546" y="25"/>
                      <a:pt x="515" y="27"/>
                    </a:cubicBezTo>
                    <a:cubicBezTo>
                      <a:pt x="467" y="30"/>
                      <a:pt x="495" y="22"/>
                      <a:pt x="464" y="22"/>
                    </a:cubicBezTo>
                    <a:cubicBezTo>
                      <a:pt x="452" y="36"/>
                      <a:pt x="454" y="31"/>
                      <a:pt x="446" y="48"/>
                    </a:cubicBezTo>
                    <a:cubicBezTo>
                      <a:pt x="407" y="34"/>
                      <a:pt x="427" y="32"/>
                      <a:pt x="412" y="28"/>
                    </a:cubicBezTo>
                    <a:cubicBezTo>
                      <a:pt x="392" y="23"/>
                      <a:pt x="361" y="52"/>
                      <a:pt x="344" y="63"/>
                    </a:cubicBezTo>
                    <a:lnTo>
                      <a:pt x="329" y="58"/>
                    </a:lnTo>
                    <a:cubicBezTo>
                      <a:pt x="321" y="40"/>
                      <a:pt x="312" y="0"/>
                      <a:pt x="285" y="6"/>
                    </a:cubicBezTo>
                    <a:cubicBezTo>
                      <a:pt x="271" y="10"/>
                      <a:pt x="265" y="25"/>
                      <a:pt x="256" y="34"/>
                    </a:cubicBezTo>
                    <a:lnTo>
                      <a:pt x="238" y="31"/>
                    </a:lnTo>
                    <a:cubicBezTo>
                      <a:pt x="233" y="16"/>
                      <a:pt x="230" y="13"/>
                      <a:pt x="207" y="11"/>
                    </a:cubicBezTo>
                    <a:cubicBezTo>
                      <a:pt x="194" y="10"/>
                      <a:pt x="185" y="8"/>
                      <a:pt x="170" y="22"/>
                    </a:cubicBezTo>
                    <a:cubicBezTo>
                      <a:pt x="153" y="37"/>
                      <a:pt x="155" y="67"/>
                      <a:pt x="149" y="87"/>
                    </a:cubicBezTo>
                    <a:cubicBezTo>
                      <a:pt x="110" y="92"/>
                      <a:pt x="130" y="87"/>
                      <a:pt x="97" y="131"/>
                    </a:cubicBezTo>
                    <a:cubicBezTo>
                      <a:pt x="84" y="130"/>
                      <a:pt x="31" y="123"/>
                      <a:pt x="20" y="13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8" name="Freeform 366">
                <a:extLst>
                  <a:ext uri="{FF2B5EF4-FFF2-40B4-BE49-F238E27FC236}">
                    <a16:creationId xmlns:a16="http://schemas.microsoft.com/office/drawing/2014/main" xmlns="" id="{0959BDC1-F06A-4763-9B71-91171D746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2691"/>
                <a:ext cx="24" cy="7"/>
              </a:xfrm>
              <a:custGeom>
                <a:avLst/>
                <a:gdLst>
                  <a:gd name="T0" fmla="*/ 48 w 57"/>
                  <a:gd name="T1" fmla="*/ 1 h 15"/>
                  <a:gd name="T2" fmla="*/ 48 w 57"/>
                  <a:gd name="T3" fmla="*/ 1 h 15"/>
                  <a:gd name="T4" fmla="*/ 57 w 57"/>
                  <a:gd name="T5" fmla="*/ 15 h 15"/>
                  <a:gd name="T6" fmla="*/ 0 w 57"/>
                  <a:gd name="T7" fmla="*/ 15 h 15"/>
                  <a:gd name="T8" fmla="*/ 9 w 57"/>
                  <a:gd name="T9" fmla="*/ 3 h 15"/>
                  <a:gd name="T10" fmla="*/ 48 w 57"/>
                  <a:gd name="T11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5">
                    <a:moveTo>
                      <a:pt x="48" y="1"/>
                    </a:moveTo>
                    <a:lnTo>
                      <a:pt x="48" y="1"/>
                    </a:lnTo>
                    <a:lnTo>
                      <a:pt x="57" y="15"/>
                    </a:lnTo>
                    <a:lnTo>
                      <a:pt x="0" y="15"/>
                    </a:lnTo>
                    <a:lnTo>
                      <a:pt x="9" y="3"/>
                    </a:lnTo>
                    <a:cubicBezTo>
                      <a:pt x="15" y="0"/>
                      <a:pt x="32" y="0"/>
                      <a:pt x="48" y="1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89" name="Freeform 367">
                <a:extLst>
                  <a:ext uri="{FF2B5EF4-FFF2-40B4-BE49-F238E27FC236}">
                    <a16:creationId xmlns:a16="http://schemas.microsoft.com/office/drawing/2014/main" xmlns="" id="{346B524B-0C32-4E9A-85D8-E193988ED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637"/>
                <a:ext cx="109" cy="61"/>
              </a:xfrm>
              <a:custGeom>
                <a:avLst/>
                <a:gdLst>
                  <a:gd name="T0" fmla="*/ 193 w 265"/>
                  <a:gd name="T1" fmla="*/ 19 h 134"/>
                  <a:gd name="T2" fmla="*/ 193 w 265"/>
                  <a:gd name="T3" fmla="*/ 19 h 134"/>
                  <a:gd name="T4" fmla="*/ 265 w 265"/>
                  <a:gd name="T5" fmla="*/ 134 h 134"/>
                  <a:gd name="T6" fmla="*/ 0 w 265"/>
                  <a:gd name="T7" fmla="*/ 134 h 134"/>
                  <a:gd name="T8" fmla="*/ 8 w 265"/>
                  <a:gd name="T9" fmla="*/ 121 h 134"/>
                  <a:gd name="T10" fmla="*/ 29 w 265"/>
                  <a:gd name="T11" fmla="*/ 123 h 134"/>
                  <a:gd name="T12" fmla="*/ 81 w 265"/>
                  <a:gd name="T13" fmla="*/ 79 h 134"/>
                  <a:gd name="T14" fmla="*/ 102 w 265"/>
                  <a:gd name="T15" fmla="*/ 14 h 134"/>
                  <a:gd name="T16" fmla="*/ 139 w 265"/>
                  <a:gd name="T17" fmla="*/ 3 h 134"/>
                  <a:gd name="T18" fmla="*/ 170 w 265"/>
                  <a:gd name="T19" fmla="*/ 23 h 134"/>
                  <a:gd name="T20" fmla="*/ 188 w 265"/>
                  <a:gd name="T21" fmla="*/ 26 h 134"/>
                  <a:gd name="T22" fmla="*/ 193 w 265"/>
                  <a:gd name="T23" fmla="*/ 19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5" h="134">
                    <a:moveTo>
                      <a:pt x="193" y="19"/>
                    </a:moveTo>
                    <a:lnTo>
                      <a:pt x="193" y="19"/>
                    </a:lnTo>
                    <a:lnTo>
                      <a:pt x="265" y="134"/>
                    </a:lnTo>
                    <a:lnTo>
                      <a:pt x="0" y="134"/>
                    </a:lnTo>
                    <a:lnTo>
                      <a:pt x="8" y="121"/>
                    </a:lnTo>
                    <a:cubicBezTo>
                      <a:pt x="17" y="122"/>
                      <a:pt x="25" y="123"/>
                      <a:pt x="29" y="123"/>
                    </a:cubicBezTo>
                    <a:cubicBezTo>
                      <a:pt x="62" y="79"/>
                      <a:pt x="42" y="84"/>
                      <a:pt x="81" y="79"/>
                    </a:cubicBezTo>
                    <a:cubicBezTo>
                      <a:pt x="87" y="59"/>
                      <a:pt x="85" y="29"/>
                      <a:pt x="102" y="14"/>
                    </a:cubicBezTo>
                    <a:cubicBezTo>
                      <a:pt x="117" y="0"/>
                      <a:pt x="126" y="2"/>
                      <a:pt x="139" y="3"/>
                    </a:cubicBezTo>
                    <a:cubicBezTo>
                      <a:pt x="162" y="5"/>
                      <a:pt x="165" y="8"/>
                      <a:pt x="170" y="23"/>
                    </a:cubicBezTo>
                    <a:lnTo>
                      <a:pt x="188" y="26"/>
                    </a:lnTo>
                    <a:cubicBezTo>
                      <a:pt x="190" y="24"/>
                      <a:pt x="192" y="22"/>
                      <a:pt x="193" y="19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0" name="Freeform 368">
                <a:extLst>
                  <a:ext uri="{FF2B5EF4-FFF2-40B4-BE49-F238E27FC236}">
                    <a16:creationId xmlns:a16="http://schemas.microsoft.com/office/drawing/2014/main" xmlns="" id="{6E869382-7205-49B4-8339-6760218A3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2634"/>
                <a:ext cx="59" cy="64"/>
              </a:xfrm>
              <a:custGeom>
                <a:avLst/>
                <a:gdLst>
                  <a:gd name="T0" fmla="*/ 143 w 143"/>
                  <a:gd name="T1" fmla="*/ 28 h 142"/>
                  <a:gd name="T2" fmla="*/ 143 w 143"/>
                  <a:gd name="T3" fmla="*/ 28 h 142"/>
                  <a:gd name="T4" fmla="*/ 72 w 143"/>
                  <a:gd name="T5" fmla="*/ 142 h 142"/>
                  <a:gd name="T6" fmla="*/ 0 w 143"/>
                  <a:gd name="T7" fmla="*/ 27 h 142"/>
                  <a:gd name="T8" fmla="*/ 24 w 143"/>
                  <a:gd name="T9" fmla="*/ 6 h 142"/>
                  <a:gd name="T10" fmla="*/ 68 w 143"/>
                  <a:gd name="T11" fmla="*/ 58 h 142"/>
                  <a:gd name="T12" fmla="*/ 83 w 143"/>
                  <a:gd name="T13" fmla="*/ 63 h 142"/>
                  <a:gd name="T14" fmla="*/ 143 w 143"/>
                  <a:gd name="T15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3" h="142">
                    <a:moveTo>
                      <a:pt x="143" y="28"/>
                    </a:moveTo>
                    <a:lnTo>
                      <a:pt x="143" y="28"/>
                    </a:lnTo>
                    <a:lnTo>
                      <a:pt x="72" y="142"/>
                    </a:lnTo>
                    <a:lnTo>
                      <a:pt x="0" y="27"/>
                    </a:lnTo>
                    <a:cubicBezTo>
                      <a:pt x="7" y="19"/>
                      <a:pt x="13" y="9"/>
                      <a:pt x="24" y="6"/>
                    </a:cubicBezTo>
                    <a:cubicBezTo>
                      <a:pt x="51" y="0"/>
                      <a:pt x="60" y="40"/>
                      <a:pt x="68" y="58"/>
                    </a:cubicBezTo>
                    <a:lnTo>
                      <a:pt x="83" y="63"/>
                    </a:lnTo>
                    <a:cubicBezTo>
                      <a:pt x="98" y="54"/>
                      <a:pt x="124" y="30"/>
                      <a:pt x="143" y="28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1" name="Freeform 369">
                <a:extLst>
                  <a:ext uri="{FF2B5EF4-FFF2-40B4-BE49-F238E27FC236}">
                    <a16:creationId xmlns:a16="http://schemas.microsoft.com/office/drawing/2014/main" xmlns="" id="{247B40A1-27C0-4EA0-AD67-3EAD64766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7" y="2698"/>
                <a:ext cx="63" cy="76"/>
              </a:xfrm>
              <a:custGeom>
                <a:avLst/>
                <a:gdLst>
                  <a:gd name="T0" fmla="*/ 0 w 152"/>
                  <a:gd name="T1" fmla="*/ 77 h 171"/>
                  <a:gd name="T2" fmla="*/ 0 w 152"/>
                  <a:gd name="T3" fmla="*/ 77 h 171"/>
                  <a:gd name="T4" fmla="*/ 48 w 152"/>
                  <a:gd name="T5" fmla="*/ 0 h 171"/>
                  <a:gd name="T6" fmla="*/ 152 w 152"/>
                  <a:gd name="T7" fmla="*/ 168 h 171"/>
                  <a:gd name="T8" fmla="*/ 144 w 152"/>
                  <a:gd name="T9" fmla="*/ 169 h 171"/>
                  <a:gd name="T10" fmla="*/ 57 w 152"/>
                  <a:gd name="T11" fmla="*/ 145 h 171"/>
                  <a:gd name="T12" fmla="*/ 34 w 152"/>
                  <a:gd name="T13" fmla="*/ 120 h 171"/>
                  <a:gd name="T14" fmla="*/ 15 w 152"/>
                  <a:gd name="T15" fmla="*/ 107 h 171"/>
                  <a:gd name="T16" fmla="*/ 3 w 152"/>
                  <a:gd name="T17" fmla="*/ 87 h 171"/>
                  <a:gd name="T18" fmla="*/ 0 w 152"/>
                  <a:gd name="T19" fmla="*/ 7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2" h="171">
                    <a:moveTo>
                      <a:pt x="0" y="77"/>
                    </a:moveTo>
                    <a:lnTo>
                      <a:pt x="0" y="77"/>
                    </a:lnTo>
                    <a:lnTo>
                      <a:pt x="48" y="0"/>
                    </a:lnTo>
                    <a:lnTo>
                      <a:pt x="152" y="168"/>
                    </a:lnTo>
                    <a:cubicBezTo>
                      <a:pt x="150" y="168"/>
                      <a:pt x="147" y="168"/>
                      <a:pt x="144" y="169"/>
                    </a:cubicBezTo>
                    <a:cubicBezTo>
                      <a:pt x="81" y="171"/>
                      <a:pt x="112" y="161"/>
                      <a:pt x="57" y="145"/>
                    </a:cubicBezTo>
                    <a:cubicBezTo>
                      <a:pt x="44" y="119"/>
                      <a:pt x="52" y="130"/>
                      <a:pt x="34" y="120"/>
                    </a:cubicBezTo>
                    <a:cubicBezTo>
                      <a:pt x="26" y="116"/>
                      <a:pt x="20" y="113"/>
                      <a:pt x="15" y="107"/>
                    </a:cubicBezTo>
                    <a:cubicBezTo>
                      <a:pt x="10" y="102"/>
                      <a:pt x="6" y="96"/>
                      <a:pt x="3" y="87"/>
                    </a:cubicBez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2" name="Freeform 370">
                <a:extLst>
                  <a:ext uri="{FF2B5EF4-FFF2-40B4-BE49-F238E27FC236}">
                    <a16:creationId xmlns:a16="http://schemas.microsoft.com/office/drawing/2014/main" xmlns="" id="{C408466E-23D5-4643-8C90-1E5BED7EC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698"/>
                <a:ext cx="109" cy="75"/>
              </a:xfrm>
              <a:custGeom>
                <a:avLst/>
                <a:gdLst>
                  <a:gd name="T0" fmla="*/ 104 w 265"/>
                  <a:gd name="T1" fmla="*/ 168 h 168"/>
                  <a:gd name="T2" fmla="*/ 104 w 265"/>
                  <a:gd name="T3" fmla="*/ 168 h 168"/>
                  <a:gd name="T4" fmla="*/ 0 w 265"/>
                  <a:gd name="T5" fmla="*/ 0 h 168"/>
                  <a:gd name="T6" fmla="*/ 265 w 265"/>
                  <a:gd name="T7" fmla="*/ 0 h 168"/>
                  <a:gd name="T8" fmla="*/ 195 w 265"/>
                  <a:gd name="T9" fmla="*/ 113 h 168"/>
                  <a:gd name="T10" fmla="*/ 154 w 265"/>
                  <a:gd name="T11" fmla="*/ 117 h 168"/>
                  <a:gd name="T12" fmla="*/ 148 w 265"/>
                  <a:gd name="T13" fmla="*/ 156 h 168"/>
                  <a:gd name="T14" fmla="*/ 104 w 265"/>
                  <a:gd name="T1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168">
                    <a:moveTo>
                      <a:pt x="104" y="168"/>
                    </a:moveTo>
                    <a:lnTo>
                      <a:pt x="104" y="168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95" y="113"/>
                    </a:lnTo>
                    <a:cubicBezTo>
                      <a:pt x="177" y="110"/>
                      <a:pt x="183" y="111"/>
                      <a:pt x="154" y="117"/>
                    </a:cubicBezTo>
                    <a:cubicBezTo>
                      <a:pt x="147" y="134"/>
                      <a:pt x="156" y="120"/>
                      <a:pt x="148" y="156"/>
                    </a:cubicBezTo>
                    <a:cubicBezTo>
                      <a:pt x="129" y="165"/>
                      <a:pt x="126" y="167"/>
                      <a:pt x="104" y="168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3" name="Freeform 371">
                <a:extLst>
                  <a:ext uri="{FF2B5EF4-FFF2-40B4-BE49-F238E27FC236}">
                    <a16:creationId xmlns:a16="http://schemas.microsoft.com/office/drawing/2014/main" xmlns="" id="{D4079E52-AD17-45B4-8DFA-D100D09E7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4" y="2709"/>
                <a:ext cx="296" cy="224"/>
              </a:xfrm>
              <a:custGeom>
                <a:avLst/>
                <a:gdLst>
                  <a:gd name="T0" fmla="*/ 276 w 720"/>
                  <a:gd name="T1" fmla="*/ 131 h 500"/>
                  <a:gd name="T2" fmla="*/ 276 w 720"/>
                  <a:gd name="T3" fmla="*/ 131 h 500"/>
                  <a:gd name="T4" fmla="*/ 224 w 720"/>
                  <a:gd name="T5" fmla="*/ 144 h 500"/>
                  <a:gd name="T6" fmla="*/ 137 w 720"/>
                  <a:gd name="T7" fmla="*/ 120 h 500"/>
                  <a:gd name="T8" fmla="*/ 114 w 720"/>
                  <a:gd name="T9" fmla="*/ 95 h 500"/>
                  <a:gd name="T10" fmla="*/ 95 w 720"/>
                  <a:gd name="T11" fmla="*/ 82 h 500"/>
                  <a:gd name="T12" fmla="*/ 94 w 720"/>
                  <a:gd name="T13" fmla="*/ 136 h 500"/>
                  <a:gd name="T14" fmla="*/ 77 w 720"/>
                  <a:gd name="T15" fmla="*/ 148 h 500"/>
                  <a:gd name="T16" fmla="*/ 70 w 720"/>
                  <a:gd name="T17" fmla="*/ 152 h 500"/>
                  <a:gd name="T18" fmla="*/ 65 w 720"/>
                  <a:gd name="T19" fmla="*/ 173 h 500"/>
                  <a:gd name="T20" fmla="*/ 44 w 720"/>
                  <a:gd name="T21" fmla="*/ 193 h 500"/>
                  <a:gd name="T22" fmla="*/ 35 w 720"/>
                  <a:gd name="T23" fmla="*/ 193 h 500"/>
                  <a:gd name="T24" fmla="*/ 24 w 720"/>
                  <a:gd name="T25" fmla="*/ 211 h 500"/>
                  <a:gd name="T26" fmla="*/ 28 w 720"/>
                  <a:gd name="T27" fmla="*/ 230 h 500"/>
                  <a:gd name="T28" fmla="*/ 14 w 720"/>
                  <a:gd name="T29" fmla="*/ 246 h 500"/>
                  <a:gd name="T30" fmla="*/ 0 w 720"/>
                  <a:gd name="T31" fmla="*/ 255 h 500"/>
                  <a:gd name="T32" fmla="*/ 0 w 720"/>
                  <a:gd name="T33" fmla="*/ 280 h 500"/>
                  <a:gd name="T34" fmla="*/ 16 w 720"/>
                  <a:gd name="T35" fmla="*/ 296 h 500"/>
                  <a:gd name="T36" fmla="*/ 21 w 720"/>
                  <a:gd name="T37" fmla="*/ 335 h 500"/>
                  <a:gd name="T38" fmla="*/ 76 w 720"/>
                  <a:gd name="T39" fmla="*/ 363 h 500"/>
                  <a:gd name="T40" fmla="*/ 120 w 720"/>
                  <a:gd name="T41" fmla="*/ 435 h 500"/>
                  <a:gd name="T42" fmla="*/ 191 w 720"/>
                  <a:gd name="T43" fmla="*/ 462 h 500"/>
                  <a:gd name="T44" fmla="*/ 272 w 720"/>
                  <a:gd name="T45" fmla="*/ 440 h 500"/>
                  <a:gd name="T46" fmla="*/ 319 w 720"/>
                  <a:gd name="T47" fmla="*/ 422 h 500"/>
                  <a:gd name="T48" fmla="*/ 351 w 720"/>
                  <a:gd name="T49" fmla="*/ 401 h 500"/>
                  <a:gd name="T50" fmla="*/ 419 w 720"/>
                  <a:gd name="T51" fmla="*/ 398 h 500"/>
                  <a:gd name="T52" fmla="*/ 427 w 720"/>
                  <a:gd name="T53" fmla="*/ 399 h 500"/>
                  <a:gd name="T54" fmla="*/ 487 w 720"/>
                  <a:gd name="T55" fmla="*/ 394 h 500"/>
                  <a:gd name="T56" fmla="*/ 490 w 720"/>
                  <a:gd name="T57" fmla="*/ 377 h 500"/>
                  <a:gd name="T58" fmla="*/ 526 w 720"/>
                  <a:gd name="T59" fmla="*/ 374 h 500"/>
                  <a:gd name="T60" fmla="*/ 556 w 720"/>
                  <a:gd name="T61" fmla="*/ 324 h 500"/>
                  <a:gd name="T62" fmla="*/ 606 w 720"/>
                  <a:gd name="T63" fmla="*/ 231 h 500"/>
                  <a:gd name="T64" fmla="*/ 620 w 720"/>
                  <a:gd name="T65" fmla="*/ 184 h 500"/>
                  <a:gd name="T66" fmla="*/ 651 w 720"/>
                  <a:gd name="T67" fmla="*/ 150 h 500"/>
                  <a:gd name="T68" fmla="*/ 708 w 720"/>
                  <a:gd name="T69" fmla="*/ 109 h 500"/>
                  <a:gd name="T70" fmla="*/ 720 w 720"/>
                  <a:gd name="T71" fmla="*/ 80 h 500"/>
                  <a:gd name="T72" fmla="*/ 662 w 720"/>
                  <a:gd name="T73" fmla="*/ 28 h 500"/>
                  <a:gd name="T74" fmla="*/ 627 w 720"/>
                  <a:gd name="T75" fmla="*/ 10 h 500"/>
                  <a:gd name="T76" fmla="*/ 602 w 720"/>
                  <a:gd name="T77" fmla="*/ 30 h 500"/>
                  <a:gd name="T78" fmla="*/ 571 w 720"/>
                  <a:gd name="T79" fmla="*/ 6 h 500"/>
                  <a:gd name="T80" fmla="*/ 518 w 720"/>
                  <a:gd name="T81" fmla="*/ 2 h 500"/>
                  <a:gd name="T82" fmla="*/ 507 w 720"/>
                  <a:gd name="T83" fmla="*/ 10 h 500"/>
                  <a:gd name="T84" fmla="*/ 471 w 720"/>
                  <a:gd name="T85" fmla="*/ 5 h 500"/>
                  <a:gd name="T86" fmla="*/ 444 w 720"/>
                  <a:gd name="T87" fmla="*/ 26 h 500"/>
                  <a:gd name="T88" fmla="*/ 428 w 720"/>
                  <a:gd name="T89" fmla="*/ 64 h 500"/>
                  <a:gd name="T90" fmla="*/ 403 w 720"/>
                  <a:gd name="T91" fmla="*/ 74 h 500"/>
                  <a:gd name="T92" fmla="*/ 379 w 720"/>
                  <a:gd name="T93" fmla="*/ 68 h 500"/>
                  <a:gd name="T94" fmla="*/ 343 w 720"/>
                  <a:gd name="T95" fmla="*/ 80 h 500"/>
                  <a:gd name="T96" fmla="*/ 330 w 720"/>
                  <a:gd name="T97" fmla="*/ 89 h 500"/>
                  <a:gd name="T98" fmla="*/ 282 w 720"/>
                  <a:gd name="T99" fmla="*/ 92 h 500"/>
                  <a:gd name="T100" fmla="*/ 276 w 720"/>
                  <a:gd name="T101" fmla="*/ 13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0" h="500">
                    <a:moveTo>
                      <a:pt x="276" y="131"/>
                    </a:moveTo>
                    <a:lnTo>
                      <a:pt x="276" y="131"/>
                    </a:lnTo>
                    <a:cubicBezTo>
                      <a:pt x="254" y="141"/>
                      <a:pt x="254" y="143"/>
                      <a:pt x="224" y="144"/>
                    </a:cubicBezTo>
                    <a:cubicBezTo>
                      <a:pt x="161" y="146"/>
                      <a:pt x="192" y="136"/>
                      <a:pt x="137" y="120"/>
                    </a:cubicBezTo>
                    <a:cubicBezTo>
                      <a:pt x="124" y="94"/>
                      <a:pt x="132" y="105"/>
                      <a:pt x="114" y="95"/>
                    </a:cubicBezTo>
                    <a:cubicBezTo>
                      <a:pt x="106" y="91"/>
                      <a:pt x="100" y="88"/>
                      <a:pt x="95" y="82"/>
                    </a:cubicBezTo>
                    <a:lnTo>
                      <a:pt x="94" y="136"/>
                    </a:lnTo>
                    <a:lnTo>
                      <a:pt x="77" y="148"/>
                    </a:lnTo>
                    <a:lnTo>
                      <a:pt x="70" y="152"/>
                    </a:lnTo>
                    <a:lnTo>
                      <a:pt x="65" y="173"/>
                    </a:lnTo>
                    <a:lnTo>
                      <a:pt x="44" y="193"/>
                    </a:lnTo>
                    <a:lnTo>
                      <a:pt x="35" y="193"/>
                    </a:lnTo>
                    <a:lnTo>
                      <a:pt x="24" y="211"/>
                    </a:lnTo>
                    <a:lnTo>
                      <a:pt x="28" y="230"/>
                    </a:lnTo>
                    <a:lnTo>
                      <a:pt x="14" y="246"/>
                    </a:lnTo>
                    <a:lnTo>
                      <a:pt x="0" y="255"/>
                    </a:lnTo>
                    <a:lnTo>
                      <a:pt x="0" y="280"/>
                    </a:lnTo>
                    <a:lnTo>
                      <a:pt x="16" y="296"/>
                    </a:lnTo>
                    <a:lnTo>
                      <a:pt x="21" y="335"/>
                    </a:lnTo>
                    <a:cubicBezTo>
                      <a:pt x="39" y="349"/>
                      <a:pt x="54" y="359"/>
                      <a:pt x="76" y="363"/>
                    </a:cubicBezTo>
                    <a:cubicBezTo>
                      <a:pt x="92" y="387"/>
                      <a:pt x="114" y="407"/>
                      <a:pt x="120" y="435"/>
                    </a:cubicBezTo>
                    <a:cubicBezTo>
                      <a:pt x="143" y="445"/>
                      <a:pt x="171" y="447"/>
                      <a:pt x="191" y="462"/>
                    </a:cubicBezTo>
                    <a:cubicBezTo>
                      <a:pt x="240" y="500"/>
                      <a:pt x="236" y="452"/>
                      <a:pt x="272" y="440"/>
                    </a:cubicBezTo>
                    <a:cubicBezTo>
                      <a:pt x="295" y="432"/>
                      <a:pt x="288" y="445"/>
                      <a:pt x="319" y="422"/>
                    </a:cubicBezTo>
                    <a:cubicBezTo>
                      <a:pt x="342" y="426"/>
                      <a:pt x="345" y="424"/>
                      <a:pt x="351" y="401"/>
                    </a:cubicBezTo>
                    <a:cubicBezTo>
                      <a:pt x="394" y="381"/>
                      <a:pt x="384" y="395"/>
                      <a:pt x="419" y="398"/>
                    </a:cubicBezTo>
                    <a:cubicBezTo>
                      <a:pt x="422" y="398"/>
                      <a:pt x="425" y="398"/>
                      <a:pt x="427" y="399"/>
                    </a:cubicBezTo>
                    <a:cubicBezTo>
                      <a:pt x="463" y="401"/>
                      <a:pt x="467" y="405"/>
                      <a:pt x="487" y="394"/>
                    </a:cubicBezTo>
                    <a:lnTo>
                      <a:pt x="490" y="377"/>
                    </a:lnTo>
                    <a:cubicBezTo>
                      <a:pt x="511" y="368"/>
                      <a:pt x="502" y="369"/>
                      <a:pt x="526" y="374"/>
                    </a:cubicBezTo>
                    <a:cubicBezTo>
                      <a:pt x="566" y="326"/>
                      <a:pt x="522" y="366"/>
                      <a:pt x="556" y="324"/>
                    </a:cubicBezTo>
                    <a:cubicBezTo>
                      <a:pt x="583" y="291"/>
                      <a:pt x="541" y="295"/>
                      <a:pt x="606" y="231"/>
                    </a:cubicBezTo>
                    <a:cubicBezTo>
                      <a:pt x="603" y="204"/>
                      <a:pt x="603" y="231"/>
                      <a:pt x="620" y="184"/>
                    </a:cubicBezTo>
                    <a:cubicBezTo>
                      <a:pt x="632" y="150"/>
                      <a:pt x="643" y="160"/>
                      <a:pt x="651" y="150"/>
                    </a:cubicBezTo>
                    <a:cubicBezTo>
                      <a:pt x="661" y="136"/>
                      <a:pt x="643" y="124"/>
                      <a:pt x="708" y="109"/>
                    </a:cubicBezTo>
                    <a:lnTo>
                      <a:pt x="720" y="80"/>
                    </a:lnTo>
                    <a:cubicBezTo>
                      <a:pt x="684" y="67"/>
                      <a:pt x="676" y="65"/>
                      <a:pt x="662" y="28"/>
                    </a:cubicBezTo>
                    <a:cubicBezTo>
                      <a:pt x="648" y="24"/>
                      <a:pt x="639" y="20"/>
                      <a:pt x="627" y="10"/>
                    </a:cubicBezTo>
                    <a:cubicBezTo>
                      <a:pt x="623" y="17"/>
                      <a:pt x="615" y="31"/>
                      <a:pt x="602" y="30"/>
                    </a:cubicBezTo>
                    <a:cubicBezTo>
                      <a:pt x="587" y="29"/>
                      <a:pt x="571" y="6"/>
                      <a:pt x="571" y="6"/>
                    </a:cubicBezTo>
                    <a:cubicBezTo>
                      <a:pt x="570" y="6"/>
                      <a:pt x="523" y="0"/>
                      <a:pt x="518" y="2"/>
                    </a:cubicBezTo>
                    <a:lnTo>
                      <a:pt x="507" y="10"/>
                    </a:lnTo>
                    <a:lnTo>
                      <a:pt x="471" y="5"/>
                    </a:lnTo>
                    <a:lnTo>
                      <a:pt x="444" y="26"/>
                    </a:lnTo>
                    <a:cubicBezTo>
                      <a:pt x="444" y="26"/>
                      <a:pt x="432" y="61"/>
                      <a:pt x="428" y="64"/>
                    </a:cubicBezTo>
                    <a:lnTo>
                      <a:pt x="403" y="74"/>
                    </a:lnTo>
                    <a:lnTo>
                      <a:pt x="379" y="68"/>
                    </a:lnTo>
                    <a:cubicBezTo>
                      <a:pt x="358" y="58"/>
                      <a:pt x="374" y="53"/>
                      <a:pt x="343" y="80"/>
                    </a:cubicBezTo>
                    <a:lnTo>
                      <a:pt x="330" y="89"/>
                    </a:lnTo>
                    <a:cubicBezTo>
                      <a:pt x="303" y="84"/>
                      <a:pt x="314" y="85"/>
                      <a:pt x="282" y="92"/>
                    </a:cubicBezTo>
                    <a:cubicBezTo>
                      <a:pt x="275" y="109"/>
                      <a:pt x="284" y="95"/>
                      <a:pt x="276" y="131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4" name="Freeform 372">
                <a:extLst>
                  <a:ext uri="{FF2B5EF4-FFF2-40B4-BE49-F238E27FC236}">
                    <a16:creationId xmlns:a16="http://schemas.microsoft.com/office/drawing/2014/main" xmlns="" id="{6984D03C-2696-4F93-B2E2-6FB41FF73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793"/>
                <a:ext cx="106" cy="96"/>
              </a:xfrm>
              <a:custGeom>
                <a:avLst/>
                <a:gdLst>
                  <a:gd name="T0" fmla="*/ 132 w 258"/>
                  <a:gd name="T1" fmla="*/ 0 h 214"/>
                  <a:gd name="T2" fmla="*/ 132 w 258"/>
                  <a:gd name="T3" fmla="*/ 0 h 214"/>
                  <a:gd name="T4" fmla="*/ 258 w 258"/>
                  <a:gd name="T5" fmla="*/ 203 h 214"/>
                  <a:gd name="T6" fmla="*/ 223 w 258"/>
                  <a:gd name="T7" fmla="*/ 213 h 214"/>
                  <a:gd name="T8" fmla="*/ 223 w 258"/>
                  <a:gd name="T9" fmla="*/ 214 h 214"/>
                  <a:gd name="T10" fmla="*/ 0 w 258"/>
                  <a:gd name="T11" fmla="*/ 214 h 214"/>
                  <a:gd name="T12" fmla="*/ 132 w 258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214">
                    <a:moveTo>
                      <a:pt x="132" y="0"/>
                    </a:moveTo>
                    <a:lnTo>
                      <a:pt x="132" y="0"/>
                    </a:lnTo>
                    <a:lnTo>
                      <a:pt x="258" y="203"/>
                    </a:lnTo>
                    <a:cubicBezTo>
                      <a:pt x="251" y="202"/>
                      <a:pt x="243" y="204"/>
                      <a:pt x="223" y="213"/>
                    </a:cubicBezTo>
                    <a:lnTo>
                      <a:pt x="223" y="214"/>
                    </a:lnTo>
                    <a:lnTo>
                      <a:pt x="0" y="214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5" name="Freeform 373">
                <a:extLst>
                  <a:ext uri="{FF2B5EF4-FFF2-40B4-BE49-F238E27FC236}">
                    <a16:creationId xmlns:a16="http://schemas.microsoft.com/office/drawing/2014/main" xmlns="" id="{960F96F4-B01A-4102-90CA-C3967B355C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4" y="2793"/>
                <a:ext cx="97" cy="96"/>
              </a:xfrm>
              <a:custGeom>
                <a:avLst/>
                <a:gdLst>
                  <a:gd name="T0" fmla="*/ 236 w 236"/>
                  <a:gd name="T1" fmla="*/ 0 h 214"/>
                  <a:gd name="T2" fmla="*/ 236 w 236"/>
                  <a:gd name="T3" fmla="*/ 0 h 214"/>
                  <a:gd name="T4" fmla="*/ 104 w 236"/>
                  <a:gd name="T5" fmla="*/ 214 h 214"/>
                  <a:gd name="T6" fmla="*/ 0 w 236"/>
                  <a:gd name="T7" fmla="*/ 46 h 214"/>
                  <a:gd name="T8" fmla="*/ 4 w 236"/>
                  <a:gd name="T9" fmla="*/ 42 h 214"/>
                  <a:gd name="T10" fmla="*/ 0 w 236"/>
                  <a:gd name="T11" fmla="*/ 23 h 214"/>
                  <a:gd name="T12" fmla="*/ 11 w 236"/>
                  <a:gd name="T13" fmla="*/ 5 h 214"/>
                  <a:gd name="T14" fmla="*/ 20 w 236"/>
                  <a:gd name="T15" fmla="*/ 5 h 214"/>
                  <a:gd name="T16" fmla="*/ 24 w 236"/>
                  <a:gd name="T17" fmla="*/ 0 h 214"/>
                  <a:gd name="T18" fmla="*/ 104 w 236"/>
                  <a:gd name="T19" fmla="*/ 0 h 214"/>
                  <a:gd name="T20" fmla="*/ 236 w 236"/>
                  <a:gd name="T21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214">
                    <a:moveTo>
                      <a:pt x="236" y="0"/>
                    </a:moveTo>
                    <a:lnTo>
                      <a:pt x="236" y="0"/>
                    </a:lnTo>
                    <a:lnTo>
                      <a:pt x="104" y="214"/>
                    </a:lnTo>
                    <a:lnTo>
                      <a:pt x="0" y="46"/>
                    </a:lnTo>
                    <a:lnTo>
                      <a:pt x="4" y="42"/>
                    </a:lnTo>
                    <a:lnTo>
                      <a:pt x="0" y="23"/>
                    </a:lnTo>
                    <a:lnTo>
                      <a:pt x="11" y="5"/>
                    </a:lnTo>
                    <a:lnTo>
                      <a:pt x="20" y="5"/>
                    </a:lnTo>
                    <a:lnTo>
                      <a:pt x="24" y="0"/>
                    </a:lnTo>
                    <a:lnTo>
                      <a:pt x="104" y="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6" name="Freeform 374">
                <a:extLst>
                  <a:ext uri="{FF2B5EF4-FFF2-40B4-BE49-F238E27FC236}">
                    <a16:creationId xmlns:a16="http://schemas.microsoft.com/office/drawing/2014/main" xmlns="" id="{1E41EAF3-76C2-45A0-9F43-5D6689363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4" y="2746"/>
                <a:ext cx="87" cy="47"/>
              </a:xfrm>
              <a:custGeom>
                <a:avLst/>
                <a:gdLst>
                  <a:gd name="T0" fmla="*/ 212 w 212"/>
                  <a:gd name="T1" fmla="*/ 106 h 106"/>
                  <a:gd name="T2" fmla="*/ 212 w 212"/>
                  <a:gd name="T3" fmla="*/ 106 h 106"/>
                  <a:gd name="T4" fmla="*/ 80 w 212"/>
                  <a:gd name="T5" fmla="*/ 106 h 106"/>
                  <a:gd name="T6" fmla="*/ 0 w 212"/>
                  <a:gd name="T7" fmla="*/ 106 h 106"/>
                  <a:gd name="T8" fmla="*/ 17 w 212"/>
                  <a:gd name="T9" fmla="*/ 91 h 106"/>
                  <a:gd name="T10" fmla="*/ 22 w 212"/>
                  <a:gd name="T11" fmla="*/ 70 h 106"/>
                  <a:gd name="T12" fmla="*/ 29 w 212"/>
                  <a:gd name="T13" fmla="*/ 66 h 106"/>
                  <a:gd name="T14" fmla="*/ 46 w 212"/>
                  <a:gd name="T15" fmla="*/ 54 h 106"/>
                  <a:gd name="T16" fmla="*/ 47 w 212"/>
                  <a:gd name="T17" fmla="*/ 0 h 106"/>
                  <a:gd name="T18" fmla="*/ 66 w 212"/>
                  <a:gd name="T19" fmla="*/ 13 h 106"/>
                  <a:gd name="T20" fmla="*/ 89 w 212"/>
                  <a:gd name="T21" fmla="*/ 38 h 106"/>
                  <a:gd name="T22" fmla="*/ 176 w 212"/>
                  <a:gd name="T23" fmla="*/ 62 h 106"/>
                  <a:gd name="T24" fmla="*/ 184 w 212"/>
                  <a:gd name="T25" fmla="*/ 61 h 106"/>
                  <a:gd name="T26" fmla="*/ 212 w 212"/>
                  <a:gd name="T2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06">
                    <a:moveTo>
                      <a:pt x="212" y="106"/>
                    </a:moveTo>
                    <a:lnTo>
                      <a:pt x="212" y="106"/>
                    </a:lnTo>
                    <a:lnTo>
                      <a:pt x="80" y="106"/>
                    </a:lnTo>
                    <a:lnTo>
                      <a:pt x="0" y="106"/>
                    </a:lnTo>
                    <a:lnTo>
                      <a:pt x="17" y="91"/>
                    </a:lnTo>
                    <a:lnTo>
                      <a:pt x="22" y="70"/>
                    </a:lnTo>
                    <a:lnTo>
                      <a:pt x="29" y="66"/>
                    </a:lnTo>
                    <a:lnTo>
                      <a:pt x="46" y="54"/>
                    </a:lnTo>
                    <a:lnTo>
                      <a:pt x="47" y="0"/>
                    </a:lnTo>
                    <a:cubicBezTo>
                      <a:pt x="52" y="6"/>
                      <a:pt x="58" y="9"/>
                      <a:pt x="66" y="13"/>
                    </a:cubicBezTo>
                    <a:cubicBezTo>
                      <a:pt x="84" y="23"/>
                      <a:pt x="76" y="12"/>
                      <a:pt x="89" y="38"/>
                    </a:cubicBezTo>
                    <a:cubicBezTo>
                      <a:pt x="144" y="54"/>
                      <a:pt x="113" y="64"/>
                      <a:pt x="176" y="62"/>
                    </a:cubicBezTo>
                    <a:cubicBezTo>
                      <a:pt x="179" y="62"/>
                      <a:pt x="182" y="61"/>
                      <a:pt x="184" y="61"/>
                    </a:cubicBezTo>
                    <a:lnTo>
                      <a:pt x="212" y="106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7" name="Freeform 375">
                <a:extLst>
                  <a:ext uri="{FF2B5EF4-FFF2-40B4-BE49-F238E27FC236}">
                    <a16:creationId xmlns:a16="http://schemas.microsoft.com/office/drawing/2014/main" xmlns="" id="{8296C684-744A-4C6E-BBB2-340F14C10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0" y="2747"/>
                <a:ext cx="37" cy="46"/>
              </a:xfrm>
              <a:custGeom>
                <a:avLst/>
                <a:gdLst>
                  <a:gd name="T0" fmla="*/ 28 w 91"/>
                  <a:gd name="T1" fmla="*/ 103 h 103"/>
                  <a:gd name="T2" fmla="*/ 28 w 91"/>
                  <a:gd name="T3" fmla="*/ 103 h 103"/>
                  <a:gd name="T4" fmla="*/ 0 w 91"/>
                  <a:gd name="T5" fmla="*/ 58 h 103"/>
                  <a:gd name="T6" fmla="*/ 44 w 91"/>
                  <a:gd name="T7" fmla="*/ 46 h 103"/>
                  <a:gd name="T8" fmla="*/ 50 w 91"/>
                  <a:gd name="T9" fmla="*/ 7 h 103"/>
                  <a:gd name="T10" fmla="*/ 91 w 91"/>
                  <a:gd name="T11" fmla="*/ 3 h 103"/>
                  <a:gd name="T12" fmla="*/ 28 w 91"/>
                  <a:gd name="T13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103">
                    <a:moveTo>
                      <a:pt x="28" y="103"/>
                    </a:moveTo>
                    <a:lnTo>
                      <a:pt x="28" y="103"/>
                    </a:lnTo>
                    <a:lnTo>
                      <a:pt x="0" y="58"/>
                    </a:lnTo>
                    <a:cubicBezTo>
                      <a:pt x="22" y="57"/>
                      <a:pt x="25" y="55"/>
                      <a:pt x="44" y="46"/>
                    </a:cubicBezTo>
                    <a:cubicBezTo>
                      <a:pt x="52" y="10"/>
                      <a:pt x="43" y="24"/>
                      <a:pt x="50" y="7"/>
                    </a:cubicBezTo>
                    <a:cubicBezTo>
                      <a:pt x="79" y="1"/>
                      <a:pt x="73" y="0"/>
                      <a:pt x="91" y="3"/>
                    </a:cubicBezTo>
                    <a:lnTo>
                      <a:pt x="28" y="10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8" name="Freeform 376">
                <a:extLst>
                  <a:ext uri="{FF2B5EF4-FFF2-40B4-BE49-F238E27FC236}">
                    <a16:creationId xmlns:a16="http://schemas.microsoft.com/office/drawing/2014/main" xmlns="" id="{A6A4809E-CD30-41B0-BD97-6460B1A24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1" y="2793"/>
                <a:ext cx="109" cy="92"/>
              </a:xfrm>
              <a:custGeom>
                <a:avLst/>
                <a:gdLst>
                  <a:gd name="T0" fmla="*/ 265 w 265"/>
                  <a:gd name="T1" fmla="*/ 0 h 206"/>
                  <a:gd name="T2" fmla="*/ 265 w 265"/>
                  <a:gd name="T3" fmla="*/ 0 h 206"/>
                  <a:gd name="T4" fmla="*/ 138 w 265"/>
                  <a:gd name="T5" fmla="*/ 206 h 206"/>
                  <a:gd name="T6" fmla="*/ 126 w 265"/>
                  <a:gd name="T7" fmla="*/ 203 h 206"/>
                  <a:gd name="T8" fmla="*/ 0 w 265"/>
                  <a:gd name="T9" fmla="*/ 0 h 206"/>
                  <a:gd name="T10" fmla="*/ 133 w 265"/>
                  <a:gd name="T11" fmla="*/ 0 h 206"/>
                  <a:gd name="T12" fmla="*/ 265 w 265"/>
                  <a:gd name="T1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206">
                    <a:moveTo>
                      <a:pt x="265" y="0"/>
                    </a:moveTo>
                    <a:lnTo>
                      <a:pt x="265" y="0"/>
                    </a:lnTo>
                    <a:lnTo>
                      <a:pt x="138" y="206"/>
                    </a:lnTo>
                    <a:cubicBezTo>
                      <a:pt x="133" y="204"/>
                      <a:pt x="130" y="203"/>
                      <a:pt x="126" y="203"/>
                    </a:cubicBez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499" name="Freeform 377">
                <a:extLst>
                  <a:ext uri="{FF2B5EF4-FFF2-40B4-BE49-F238E27FC236}">
                    <a16:creationId xmlns:a16="http://schemas.microsoft.com/office/drawing/2014/main" xmlns="" id="{094ADA1F-985F-41AA-A70F-1708A2198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" y="2763"/>
                <a:ext cx="97" cy="69"/>
              </a:xfrm>
              <a:custGeom>
                <a:avLst/>
                <a:gdLst>
                  <a:gd name="T0" fmla="*/ 227 w 237"/>
                  <a:gd name="T1" fmla="*/ 0 h 154"/>
                  <a:gd name="T2" fmla="*/ 237 w 237"/>
                  <a:gd name="T3" fmla="*/ 18 h 154"/>
                  <a:gd name="T4" fmla="*/ 11 w 237"/>
                  <a:gd name="T5" fmla="*/ 154 h 154"/>
                  <a:gd name="T6" fmla="*/ 0 w 237"/>
                  <a:gd name="T7" fmla="*/ 137 h 154"/>
                  <a:gd name="T8" fmla="*/ 0 w 237"/>
                  <a:gd name="T9" fmla="*/ 137 h 154"/>
                  <a:gd name="T10" fmla="*/ 227 w 237"/>
                  <a:gd name="T11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154">
                    <a:moveTo>
                      <a:pt x="227" y="0"/>
                    </a:moveTo>
                    <a:lnTo>
                      <a:pt x="237" y="18"/>
                    </a:lnTo>
                    <a:lnTo>
                      <a:pt x="11" y="15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0" name="Freeform 378">
                <a:extLst>
                  <a:ext uri="{FF2B5EF4-FFF2-40B4-BE49-F238E27FC236}">
                    <a16:creationId xmlns:a16="http://schemas.microsoft.com/office/drawing/2014/main" xmlns="" id="{AD9DB87B-868C-49F4-BD4D-238106B18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" y="2793"/>
                <a:ext cx="38" cy="36"/>
              </a:xfrm>
              <a:custGeom>
                <a:avLst/>
                <a:gdLst>
                  <a:gd name="T0" fmla="*/ 49 w 93"/>
                  <a:gd name="T1" fmla="*/ 80 h 80"/>
                  <a:gd name="T2" fmla="*/ 49 w 93"/>
                  <a:gd name="T3" fmla="*/ 80 h 80"/>
                  <a:gd name="T4" fmla="*/ 0 w 93"/>
                  <a:gd name="T5" fmla="*/ 0 h 80"/>
                  <a:gd name="T6" fmla="*/ 93 w 93"/>
                  <a:gd name="T7" fmla="*/ 0 h 80"/>
                  <a:gd name="T8" fmla="*/ 81 w 93"/>
                  <a:gd name="T9" fmla="*/ 43 h 80"/>
                  <a:gd name="T10" fmla="*/ 49 w 93"/>
                  <a:gd name="T11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80">
                    <a:moveTo>
                      <a:pt x="49" y="80"/>
                    </a:moveTo>
                    <a:lnTo>
                      <a:pt x="49" y="80"/>
                    </a:lnTo>
                    <a:lnTo>
                      <a:pt x="0" y="0"/>
                    </a:lnTo>
                    <a:lnTo>
                      <a:pt x="93" y="0"/>
                    </a:lnTo>
                    <a:cubicBezTo>
                      <a:pt x="78" y="41"/>
                      <a:pt x="78" y="17"/>
                      <a:pt x="81" y="43"/>
                    </a:cubicBezTo>
                    <a:cubicBezTo>
                      <a:pt x="65" y="59"/>
                      <a:pt x="55" y="71"/>
                      <a:pt x="49" y="8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1" name="Freeform 379">
                <a:extLst>
                  <a:ext uri="{FF2B5EF4-FFF2-40B4-BE49-F238E27FC236}">
                    <a16:creationId xmlns:a16="http://schemas.microsoft.com/office/drawing/2014/main" xmlns="" id="{948805BC-6EE9-4352-949F-C53B3ED3B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0" y="2716"/>
                <a:ext cx="80" cy="77"/>
              </a:xfrm>
              <a:custGeom>
                <a:avLst/>
                <a:gdLst>
                  <a:gd name="T0" fmla="*/ 93 w 195"/>
                  <a:gd name="T1" fmla="*/ 173 h 173"/>
                  <a:gd name="T2" fmla="*/ 93 w 195"/>
                  <a:gd name="T3" fmla="*/ 173 h 173"/>
                  <a:gd name="T4" fmla="*/ 0 w 195"/>
                  <a:gd name="T5" fmla="*/ 173 h 173"/>
                  <a:gd name="T6" fmla="*/ 108 w 195"/>
                  <a:gd name="T7" fmla="*/ 0 h 173"/>
                  <a:gd name="T8" fmla="*/ 137 w 195"/>
                  <a:gd name="T9" fmla="*/ 13 h 173"/>
                  <a:gd name="T10" fmla="*/ 195 w 195"/>
                  <a:gd name="T11" fmla="*/ 65 h 173"/>
                  <a:gd name="T12" fmla="*/ 183 w 195"/>
                  <a:gd name="T13" fmla="*/ 94 h 173"/>
                  <a:gd name="T14" fmla="*/ 126 w 195"/>
                  <a:gd name="T15" fmla="*/ 135 h 173"/>
                  <a:gd name="T16" fmla="*/ 95 w 195"/>
                  <a:gd name="T17" fmla="*/ 169 h 173"/>
                  <a:gd name="T18" fmla="*/ 93 w 195"/>
                  <a:gd name="T19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5" h="173">
                    <a:moveTo>
                      <a:pt x="93" y="173"/>
                    </a:moveTo>
                    <a:lnTo>
                      <a:pt x="93" y="173"/>
                    </a:lnTo>
                    <a:lnTo>
                      <a:pt x="0" y="173"/>
                    </a:lnTo>
                    <a:lnTo>
                      <a:pt x="108" y="0"/>
                    </a:lnTo>
                    <a:cubicBezTo>
                      <a:pt x="117" y="6"/>
                      <a:pt x="126" y="10"/>
                      <a:pt x="137" y="13"/>
                    </a:cubicBezTo>
                    <a:cubicBezTo>
                      <a:pt x="151" y="50"/>
                      <a:pt x="159" y="52"/>
                      <a:pt x="195" y="65"/>
                    </a:cubicBezTo>
                    <a:lnTo>
                      <a:pt x="183" y="94"/>
                    </a:lnTo>
                    <a:cubicBezTo>
                      <a:pt x="118" y="109"/>
                      <a:pt x="136" y="121"/>
                      <a:pt x="126" y="135"/>
                    </a:cubicBezTo>
                    <a:cubicBezTo>
                      <a:pt x="118" y="145"/>
                      <a:pt x="107" y="135"/>
                      <a:pt x="95" y="169"/>
                    </a:cubicBezTo>
                    <a:cubicBezTo>
                      <a:pt x="94" y="170"/>
                      <a:pt x="94" y="172"/>
                      <a:pt x="93" y="17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2" name="Freeform 380">
                <a:extLst>
                  <a:ext uri="{FF2B5EF4-FFF2-40B4-BE49-F238E27FC236}">
                    <a16:creationId xmlns:a16="http://schemas.microsoft.com/office/drawing/2014/main" xmlns="" id="{134F71CD-EF8C-48B2-AAC2-E78F4A579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" y="2889"/>
                <a:ext cx="10" cy="9"/>
              </a:xfrm>
              <a:custGeom>
                <a:avLst/>
                <a:gdLst>
                  <a:gd name="T0" fmla="*/ 0 w 23"/>
                  <a:gd name="T1" fmla="*/ 0 h 19"/>
                  <a:gd name="T2" fmla="*/ 0 w 23"/>
                  <a:gd name="T3" fmla="*/ 0 h 19"/>
                  <a:gd name="T4" fmla="*/ 23 w 23"/>
                  <a:gd name="T5" fmla="*/ 0 h 19"/>
                  <a:gd name="T6" fmla="*/ 11 w 23"/>
                  <a:gd name="T7" fmla="*/ 19 h 19"/>
                  <a:gd name="T8" fmla="*/ 0 w 23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9">
                    <a:moveTo>
                      <a:pt x="0" y="0"/>
                    </a:moveTo>
                    <a:lnTo>
                      <a:pt x="0" y="0"/>
                    </a:lnTo>
                    <a:lnTo>
                      <a:pt x="23" y="0"/>
                    </a:lnTo>
                    <a:lnTo>
                      <a:pt x="11" y="19"/>
                    </a:lnTo>
                    <a:cubicBezTo>
                      <a:pt x="8" y="12"/>
                      <a:pt x="4" y="6"/>
                      <a:pt x="0" y="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3" name="Freeform 381">
                <a:extLst>
                  <a:ext uri="{FF2B5EF4-FFF2-40B4-BE49-F238E27FC236}">
                    <a16:creationId xmlns:a16="http://schemas.microsoft.com/office/drawing/2014/main" xmlns="" id="{299EECF6-AC68-4354-8105-BD4F45468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" y="2889"/>
                <a:ext cx="16" cy="20"/>
              </a:xfrm>
              <a:custGeom>
                <a:avLst/>
                <a:gdLst>
                  <a:gd name="T0" fmla="*/ 0 w 40"/>
                  <a:gd name="T1" fmla="*/ 19 h 44"/>
                  <a:gd name="T2" fmla="*/ 0 w 40"/>
                  <a:gd name="T3" fmla="*/ 19 h 44"/>
                  <a:gd name="T4" fmla="*/ 12 w 40"/>
                  <a:gd name="T5" fmla="*/ 0 h 44"/>
                  <a:gd name="T6" fmla="*/ 40 w 40"/>
                  <a:gd name="T7" fmla="*/ 44 h 44"/>
                  <a:gd name="T8" fmla="*/ 4 w 40"/>
                  <a:gd name="T9" fmla="*/ 33 h 44"/>
                  <a:gd name="T10" fmla="*/ 0 w 40"/>
                  <a:gd name="T11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44">
                    <a:moveTo>
                      <a:pt x="0" y="19"/>
                    </a:moveTo>
                    <a:lnTo>
                      <a:pt x="0" y="19"/>
                    </a:lnTo>
                    <a:lnTo>
                      <a:pt x="12" y="0"/>
                    </a:lnTo>
                    <a:lnTo>
                      <a:pt x="40" y="44"/>
                    </a:lnTo>
                    <a:cubicBezTo>
                      <a:pt x="28" y="41"/>
                      <a:pt x="15" y="38"/>
                      <a:pt x="4" y="33"/>
                    </a:cubicBezTo>
                    <a:cubicBezTo>
                      <a:pt x="3" y="28"/>
                      <a:pt x="2" y="24"/>
                      <a:pt x="0" y="19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4" name="Freeform 382">
                <a:extLst>
                  <a:ext uri="{FF2B5EF4-FFF2-40B4-BE49-F238E27FC236}">
                    <a16:creationId xmlns:a16="http://schemas.microsoft.com/office/drawing/2014/main" xmlns="" id="{87A78B86-456E-4C8C-8662-E060B8236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" y="2889"/>
                <a:ext cx="92" cy="44"/>
              </a:xfrm>
              <a:custGeom>
                <a:avLst/>
                <a:gdLst>
                  <a:gd name="T0" fmla="*/ 28 w 223"/>
                  <a:gd name="T1" fmla="*/ 44 h 98"/>
                  <a:gd name="T2" fmla="*/ 28 w 223"/>
                  <a:gd name="T3" fmla="*/ 44 h 98"/>
                  <a:gd name="T4" fmla="*/ 0 w 223"/>
                  <a:gd name="T5" fmla="*/ 0 h 98"/>
                  <a:gd name="T6" fmla="*/ 223 w 223"/>
                  <a:gd name="T7" fmla="*/ 0 h 98"/>
                  <a:gd name="T8" fmla="*/ 191 w 223"/>
                  <a:gd name="T9" fmla="*/ 20 h 98"/>
                  <a:gd name="T10" fmla="*/ 144 w 223"/>
                  <a:gd name="T11" fmla="*/ 38 h 98"/>
                  <a:gd name="T12" fmla="*/ 63 w 223"/>
                  <a:gd name="T13" fmla="*/ 60 h 98"/>
                  <a:gd name="T14" fmla="*/ 28 w 223"/>
                  <a:gd name="T15" fmla="*/ 4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98">
                    <a:moveTo>
                      <a:pt x="28" y="44"/>
                    </a:moveTo>
                    <a:lnTo>
                      <a:pt x="28" y="44"/>
                    </a:lnTo>
                    <a:lnTo>
                      <a:pt x="0" y="0"/>
                    </a:lnTo>
                    <a:lnTo>
                      <a:pt x="223" y="0"/>
                    </a:lnTo>
                    <a:cubicBezTo>
                      <a:pt x="217" y="22"/>
                      <a:pt x="214" y="24"/>
                      <a:pt x="191" y="20"/>
                    </a:cubicBezTo>
                    <a:cubicBezTo>
                      <a:pt x="160" y="43"/>
                      <a:pt x="167" y="30"/>
                      <a:pt x="144" y="38"/>
                    </a:cubicBezTo>
                    <a:cubicBezTo>
                      <a:pt x="108" y="50"/>
                      <a:pt x="113" y="98"/>
                      <a:pt x="63" y="60"/>
                    </a:cubicBezTo>
                    <a:cubicBezTo>
                      <a:pt x="53" y="52"/>
                      <a:pt x="41" y="48"/>
                      <a:pt x="28" y="44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5" name="Freeform 383">
                <a:extLst>
                  <a:ext uri="{FF2B5EF4-FFF2-40B4-BE49-F238E27FC236}">
                    <a16:creationId xmlns:a16="http://schemas.microsoft.com/office/drawing/2014/main" xmlns="" id="{AF5C9694-96AB-4B36-9585-F0D598FFF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0" y="2834"/>
                <a:ext cx="143" cy="102"/>
              </a:xfrm>
              <a:custGeom>
                <a:avLst/>
                <a:gdLst>
                  <a:gd name="T0" fmla="*/ 283 w 348"/>
                  <a:gd name="T1" fmla="*/ 112 h 227"/>
                  <a:gd name="T2" fmla="*/ 283 w 348"/>
                  <a:gd name="T3" fmla="*/ 112 h 227"/>
                  <a:gd name="T4" fmla="*/ 312 w 348"/>
                  <a:gd name="T5" fmla="*/ 79 h 227"/>
                  <a:gd name="T6" fmla="*/ 348 w 348"/>
                  <a:gd name="T7" fmla="*/ 55 h 227"/>
                  <a:gd name="T8" fmla="*/ 343 w 348"/>
                  <a:gd name="T9" fmla="*/ 16 h 227"/>
                  <a:gd name="T10" fmla="*/ 327 w 348"/>
                  <a:gd name="T11" fmla="*/ 0 h 227"/>
                  <a:gd name="T12" fmla="*/ 296 w 348"/>
                  <a:gd name="T13" fmla="*/ 23 h 227"/>
                  <a:gd name="T14" fmla="*/ 275 w 348"/>
                  <a:gd name="T15" fmla="*/ 27 h 227"/>
                  <a:gd name="T16" fmla="*/ 243 w 348"/>
                  <a:gd name="T17" fmla="*/ 31 h 227"/>
                  <a:gd name="T18" fmla="*/ 229 w 348"/>
                  <a:gd name="T19" fmla="*/ 34 h 227"/>
                  <a:gd name="T20" fmla="*/ 194 w 348"/>
                  <a:gd name="T21" fmla="*/ 32 h 227"/>
                  <a:gd name="T22" fmla="*/ 170 w 348"/>
                  <a:gd name="T23" fmla="*/ 27 h 227"/>
                  <a:gd name="T24" fmla="*/ 154 w 348"/>
                  <a:gd name="T25" fmla="*/ 41 h 227"/>
                  <a:gd name="T26" fmla="*/ 136 w 348"/>
                  <a:gd name="T27" fmla="*/ 57 h 227"/>
                  <a:gd name="T28" fmla="*/ 124 w 348"/>
                  <a:gd name="T29" fmla="*/ 57 h 227"/>
                  <a:gd name="T30" fmla="*/ 108 w 348"/>
                  <a:gd name="T31" fmla="*/ 54 h 227"/>
                  <a:gd name="T32" fmla="*/ 95 w 348"/>
                  <a:gd name="T33" fmla="*/ 48 h 227"/>
                  <a:gd name="T34" fmla="*/ 72 w 348"/>
                  <a:gd name="T35" fmla="*/ 48 h 227"/>
                  <a:gd name="T36" fmla="*/ 51 w 348"/>
                  <a:gd name="T37" fmla="*/ 45 h 227"/>
                  <a:gd name="T38" fmla="*/ 28 w 348"/>
                  <a:gd name="T39" fmla="*/ 54 h 227"/>
                  <a:gd name="T40" fmla="*/ 9 w 348"/>
                  <a:gd name="T41" fmla="*/ 74 h 227"/>
                  <a:gd name="T42" fmla="*/ 0 w 348"/>
                  <a:gd name="T43" fmla="*/ 111 h 227"/>
                  <a:gd name="T44" fmla="*/ 5 w 348"/>
                  <a:gd name="T45" fmla="*/ 122 h 227"/>
                  <a:gd name="T46" fmla="*/ 21 w 348"/>
                  <a:gd name="T47" fmla="*/ 140 h 227"/>
                  <a:gd name="T48" fmla="*/ 25 w 348"/>
                  <a:gd name="T49" fmla="*/ 177 h 227"/>
                  <a:gd name="T50" fmla="*/ 36 w 348"/>
                  <a:gd name="T51" fmla="*/ 178 h 227"/>
                  <a:gd name="T52" fmla="*/ 45 w 348"/>
                  <a:gd name="T53" fmla="*/ 219 h 227"/>
                  <a:gd name="T54" fmla="*/ 69 w 348"/>
                  <a:gd name="T55" fmla="*/ 227 h 227"/>
                  <a:gd name="T56" fmla="*/ 127 w 348"/>
                  <a:gd name="T57" fmla="*/ 213 h 227"/>
                  <a:gd name="T58" fmla="*/ 131 w 348"/>
                  <a:gd name="T59" fmla="*/ 187 h 227"/>
                  <a:gd name="T60" fmla="*/ 158 w 348"/>
                  <a:gd name="T61" fmla="*/ 218 h 227"/>
                  <a:gd name="T62" fmla="*/ 205 w 348"/>
                  <a:gd name="T63" fmla="*/ 219 h 227"/>
                  <a:gd name="T64" fmla="*/ 206 w 348"/>
                  <a:gd name="T65" fmla="*/ 184 h 227"/>
                  <a:gd name="T66" fmla="*/ 260 w 348"/>
                  <a:gd name="T67" fmla="*/ 168 h 227"/>
                  <a:gd name="T68" fmla="*/ 283 w 348"/>
                  <a:gd name="T69" fmla="*/ 112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8" h="227">
                    <a:moveTo>
                      <a:pt x="283" y="112"/>
                    </a:moveTo>
                    <a:lnTo>
                      <a:pt x="283" y="112"/>
                    </a:lnTo>
                    <a:cubicBezTo>
                      <a:pt x="298" y="103"/>
                      <a:pt x="308" y="96"/>
                      <a:pt x="312" y="79"/>
                    </a:cubicBezTo>
                    <a:cubicBezTo>
                      <a:pt x="325" y="73"/>
                      <a:pt x="335" y="61"/>
                      <a:pt x="348" y="55"/>
                    </a:cubicBezTo>
                    <a:lnTo>
                      <a:pt x="343" y="16"/>
                    </a:lnTo>
                    <a:lnTo>
                      <a:pt x="327" y="0"/>
                    </a:lnTo>
                    <a:lnTo>
                      <a:pt x="296" y="23"/>
                    </a:lnTo>
                    <a:lnTo>
                      <a:pt x="275" y="27"/>
                    </a:lnTo>
                    <a:lnTo>
                      <a:pt x="243" y="31"/>
                    </a:lnTo>
                    <a:lnTo>
                      <a:pt x="229" y="34"/>
                    </a:lnTo>
                    <a:lnTo>
                      <a:pt x="194" y="32"/>
                    </a:lnTo>
                    <a:lnTo>
                      <a:pt x="170" y="27"/>
                    </a:lnTo>
                    <a:lnTo>
                      <a:pt x="154" y="41"/>
                    </a:lnTo>
                    <a:lnTo>
                      <a:pt x="136" y="57"/>
                    </a:lnTo>
                    <a:lnTo>
                      <a:pt x="124" y="57"/>
                    </a:lnTo>
                    <a:lnTo>
                      <a:pt x="108" y="54"/>
                    </a:lnTo>
                    <a:lnTo>
                      <a:pt x="95" y="48"/>
                    </a:lnTo>
                    <a:lnTo>
                      <a:pt x="72" y="48"/>
                    </a:lnTo>
                    <a:lnTo>
                      <a:pt x="51" y="45"/>
                    </a:lnTo>
                    <a:lnTo>
                      <a:pt x="28" y="54"/>
                    </a:lnTo>
                    <a:lnTo>
                      <a:pt x="9" y="74"/>
                    </a:lnTo>
                    <a:lnTo>
                      <a:pt x="0" y="111"/>
                    </a:lnTo>
                    <a:lnTo>
                      <a:pt x="5" y="122"/>
                    </a:lnTo>
                    <a:lnTo>
                      <a:pt x="21" y="140"/>
                    </a:lnTo>
                    <a:lnTo>
                      <a:pt x="25" y="177"/>
                    </a:lnTo>
                    <a:cubicBezTo>
                      <a:pt x="29" y="176"/>
                      <a:pt x="32" y="176"/>
                      <a:pt x="36" y="178"/>
                    </a:cubicBezTo>
                    <a:cubicBezTo>
                      <a:pt x="44" y="193"/>
                      <a:pt x="45" y="202"/>
                      <a:pt x="45" y="219"/>
                    </a:cubicBezTo>
                    <a:lnTo>
                      <a:pt x="69" y="227"/>
                    </a:lnTo>
                    <a:cubicBezTo>
                      <a:pt x="87" y="211"/>
                      <a:pt x="103" y="214"/>
                      <a:pt x="127" y="213"/>
                    </a:cubicBezTo>
                    <a:lnTo>
                      <a:pt x="131" y="187"/>
                    </a:lnTo>
                    <a:lnTo>
                      <a:pt x="158" y="218"/>
                    </a:lnTo>
                    <a:lnTo>
                      <a:pt x="205" y="219"/>
                    </a:lnTo>
                    <a:lnTo>
                      <a:pt x="206" y="184"/>
                    </a:lnTo>
                    <a:cubicBezTo>
                      <a:pt x="224" y="176"/>
                      <a:pt x="242" y="173"/>
                      <a:pt x="260" y="168"/>
                    </a:cubicBezTo>
                    <a:cubicBezTo>
                      <a:pt x="269" y="151"/>
                      <a:pt x="266" y="123"/>
                      <a:pt x="283" y="11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6" name="Freeform 384">
                <a:extLst>
                  <a:ext uri="{FF2B5EF4-FFF2-40B4-BE49-F238E27FC236}">
                    <a16:creationId xmlns:a16="http://schemas.microsoft.com/office/drawing/2014/main" xmlns="" id="{9068BA1A-4023-440D-9CD0-0D24F5F9F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0" y="2854"/>
                <a:ext cx="78" cy="35"/>
              </a:xfrm>
              <a:custGeom>
                <a:avLst/>
                <a:gdLst>
                  <a:gd name="T0" fmla="*/ 145 w 190"/>
                  <a:gd name="T1" fmla="*/ 4 h 77"/>
                  <a:gd name="T2" fmla="*/ 145 w 190"/>
                  <a:gd name="T3" fmla="*/ 4 h 77"/>
                  <a:gd name="T4" fmla="*/ 190 w 190"/>
                  <a:gd name="T5" fmla="*/ 77 h 77"/>
                  <a:gd name="T6" fmla="*/ 5 w 190"/>
                  <a:gd name="T7" fmla="*/ 77 h 77"/>
                  <a:gd name="T8" fmla="*/ 0 w 190"/>
                  <a:gd name="T9" fmla="*/ 66 h 77"/>
                  <a:gd name="T10" fmla="*/ 9 w 190"/>
                  <a:gd name="T11" fmla="*/ 28 h 77"/>
                  <a:gd name="T12" fmla="*/ 28 w 190"/>
                  <a:gd name="T13" fmla="*/ 9 h 77"/>
                  <a:gd name="T14" fmla="*/ 51 w 190"/>
                  <a:gd name="T15" fmla="*/ 0 h 77"/>
                  <a:gd name="T16" fmla="*/ 72 w 190"/>
                  <a:gd name="T17" fmla="*/ 3 h 77"/>
                  <a:gd name="T18" fmla="*/ 95 w 190"/>
                  <a:gd name="T19" fmla="*/ 3 h 77"/>
                  <a:gd name="T20" fmla="*/ 108 w 190"/>
                  <a:gd name="T21" fmla="*/ 9 h 77"/>
                  <a:gd name="T22" fmla="*/ 124 w 190"/>
                  <a:gd name="T23" fmla="*/ 12 h 77"/>
                  <a:gd name="T24" fmla="*/ 136 w 190"/>
                  <a:gd name="T25" fmla="*/ 12 h 77"/>
                  <a:gd name="T26" fmla="*/ 145 w 190"/>
                  <a:gd name="T27" fmla="*/ 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0" h="77">
                    <a:moveTo>
                      <a:pt x="145" y="4"/>
                    </a:moveTo>
                    <a:lnTo>
                      <a:pt x="145" y="4"/>
                    </a:lnTo>
                    <a:lnTo>
                      <a:pt x="190" y="77"/>
                    </a:lnTo>
                    <a:lnTo>
                      <a:pt x="5" y="77"/>
                    </a:lnTo>
                    <a:lnTo>
                      <a:pt x="0" y="66"/>
                    </a:lnTo>
                    <a:lnTo>
                      <a:pt x="9" y="28"/>
                    </a:lnTo>
                    <a:lnTo>
                      <a:pt x="28" y="9"/>
                    </a:lnTo>
                    <a:lnTo>
                      <a:pt x="51" y="0"/>
                    </a:lnTo>
                    <a:lnTo>
                      <a:pt x="72" y="3"/>
                    </a:lnTo>
                    <a:lnTo>
                      <a:pt x="95" y="3"/>
                    </a:lnTo>
                    <a:lnTo>
                      <a:pt x="108" y="9"/>
                    </a:lnTo>
                    <a:lnTo>
                      <a:pt x="124" y="12"/>
                    </a:lnTo>
                    <a:lnTo>
                      <a:pt x="136" y="12"/>
                    </a:lnTo>
                    <a:lnTo>
                      <a:pt x="145" y="4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7" name="Freeform 385">
                <a:extLst>
                  <a:ext uri="{FF2B5EF4-FFF2-40B4-BE49-F238E27FC236}">
                    <a16:creationId xmlns:a16="http://schemas.microsoft.com/office/drawing/2014/main" xmlns="" id="{529D7407-6657-4F02-BBE4-4172E446C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2" y="2889"/>
                <a:ext cx="76" cy="47"/>
              </a:xfrm>
              <a:custGeom>
                <a:avLst/>
                <a:gdLst>
                  <a:gd name="T0" fmla="*/ 0 w 185"/>
                  <a:gd name="T1" fmla="*/ 0 h 105"/>
                  <a:gd name="T2" fmla="*/ 0 w 185"/>
                  <a:gd name="T3" fmla="*/ 0 h 105"/>
                  <a:gd name="T4" fmla="*/ 185 w 185"/>
                  <a:gd name="T5" fmla="*/ 0 h 105"/>
                  <a:gd name="T6" fmla="*/ 137 w 185"/>
                  <a:gd name="T7" fmla="*/ 77 h 105"/>
                  <a:gd name="T8" fmla="*/ 126 w 185"/>
                  <a:gd name="T9" fmla="*/ 65 h 105"/>
                  <a:gd name="T10" fmla="*/ 122 w 185"/>
                  <a:gd name="T11" fmla="*/ 91 h 105"/>
                  <a:gd name="T12" fmla="*/ 64 w 185"/>
                  <a:gd name="T13" fmla="*/ 105 h 105"/>
                  <a:gd name="T14" fmla="*/ 40 w 185"/>
                  <a:gd name="T15" fmla="*/ 97 h 105"/>
                  <a:gd name="T16" fmla="*/ 31 w 185"/>
                  <a:gd name="T17" fmla="*/ 56 h 105"/>
                  <a:gd name="T18" fmla="*/ 20 w 185"/>
                  <a:gd name="T19" fmla="*/ 55 h 105"/>
                  <a:gd name="T20" fmla="*/ 16 w 185"/>
                  <a:gd name="T21" fmla="*/ 18 h 105"/>
                  <a:gd name="T22" fmla="*/ 0 w 185"/>
                  <a:gd name="T23" fmla="*/ 0 h 105"/>
                  <a:gd name="T24" fmla="*/ 0 w 185"/>
                  <a:gd name="T25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5" h="105">
                    <a:moveTo>
                      <a:pt x="0" y="0"/>
                    </a:moveTo>
                    <a:lnTo>
                      <a:pt x="0" y="0"/>
                    </a:lnTo>
                    <a:lnTo>
                      <a:pt x="185" y="0"/>
                    </a:lnTo>
                    <a:lnTo>
                      <a:pt x="137" y="77"/>
                    </a:lnTo>
                    <a:lnTo>
                      <a:pt x="126" y="65"/>
                    </a:lnTo>
                    <a:lnTo>
                      <a:pt x="122" y="91"/>
                    </a:lnTo>
                    <a:cubicBezTo>
                      <a:pt x="98" y="92"/>
                      <a:pt x="82" y="89"/>
                      <a:pt x="64" y="105"/>
                    </a:cubicBezTo>
                    <a:lnTo>
                      <a:pt x="40" y="97"/>
                    </a:lnTo>
                    <a:cubicBezTo>
                      <a:pt x="40" y="80"/>
                      <a:pt x="39" y="71"/>
                      <a:pt x="31" y="56"/>
                    </a:cubicBezTo>
                    <a:cubicBezTo>
                      <a:pt x="27" y="54"/>
                      <a:pt x="24" y="54"/>
                      <a:pt x="20" y="55"/>
                    </a:cubicBezTo>
                    <a:lnTo>
                      <a:pt x="1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8" name="Freeform 386">
                <a:extLst>
                  <a:ext uri="{FF2B5EF4-FFF2-40B4-BE49-F238E27FC236}">
                    <a16:creationId xmlns:a16="http://schemas.microsoft.com/office/drawing/2014/main" xmlns="" id="{217917D6-87D7-43E4-A2A9-036607849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" y="2889"/>
                <a:ext cx="34" cy="44"/>
              </a:xfrm>
              <a:custGeom>
                <a:avLst/>
                <a:gdLst>
                  <a:gd name="T0" fmla="*/ 0 w 83"/>
                  <a:gd name="T1" fmla="*/ 77 h 97"/>
                  <a:gd name="T2" fmla="*/ 0 w 83"/>
                  <a:gd name="T3" fmla="*/ 77 h 97"/>
                  <a:gd name="T4" fmla="*/ 48 w 83"/>
                  <a:gd name="T5" fmla="*/ 0 h 97"/>
                  <a:gd name="T6" fmla="*/ 83 w 83"/>
                  <a:gd name="T7" fmla="*/ 55 h 97"/>
                  <a:gd name="T8" fmla="*/ 64 w 83"/>
                  <a:gd name="T9" fmla="*/ 62 h 97"/>
                  <a:gd name="T10" fmla="*/ 63 w 83"/>
                  <a:gd name="T11" fmla="*/ 97 h 97"/>
                  <a:gd name="T12" fmla="*/ 16 w 83"/>
                  <a:gd name="T13" fmla="*/ 96 h 97"/>
                  <a:gd name="T14" fmla="*/ 0 w 83"/>
                  <a:gd name="T15" fmla="*/ 7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7">
                    <a:moveTo>
                      <a:pt x="0" y="77"/>
                    </a:moveTo>
                    <a:lnTo>
                      <a:pt x="0" y="77"/>
                    </a:lnTo>
                    <a:lnTo>
                      <a:pt x="48" y="0"/>
                    </a:lnTo>
                    <a:lnTo>
                      <a:pt x="83" y="55"/>
                    </a:lnTo>
                    <a:cubicBezTo>
                      <a:pt x="77" y="57"/>
                      <a:pt x="71" y="59"/>
                      <a:pt x="64" y="62"/>
                    </a:cubicBezTo>
                    <a:lnTo>
                      <a:pt x="63" y="97"/>
                    </a:lnTo>
                    <a:lnTo>
                      <a:pt x="16" y="96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09" name="Freeform 387">
                <a:extLst>
                  <a:ext uri="{FF2B5EF4-FFF2-40B4-BE49-F238E27FC236}">
                    <a16:creationId xmlns:a16="http://schemas.microsoft.com/office/drawing/2014/main" xmlns="" id="{6DCE84DC-BE5F-4DF3-A77C-3D17E78ED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2889"/>
                <a:ext cx="34" cy="25"/>
              </a:xfrm>
              <a:custGeom>
                <a:avLst/>
                <a:gdLst>
                  <a:gd name="T0" fmla="*/ 35 w 84"/>
                  <a:gd name="T1" fmla="*/ 55 h 55"/>
                  <a:gd name="T2" fmla="*/ 35 w 84"/>
                  <a:gd name="T3" fmla="*/ 55 h 55"/>
                  <a:gd name="T4" fmla="*/ 0 w 84"/>
                  <a:gd name="T5" fmla="*/ 0 h 55"/>
                  <a:gd name="T6" fmla="*/ 84 w 84"/>
                  <a:gd name="T7" fmla="*/ 0 h 55"/>
                  <a:gd name="T8" fmla="*/ 70 w 84"/>
                  <a:gd name="T9" fmla="*/ 46 h 55"/>
                  <a:gd name="T10" fmla="*/ 35 w 84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55">
                    <a:moveTo>
                      <a:pt x="35" y="55"/>
                    </a:moveTo>
                    <a:lnTo>
                      <a:pt x="35" y="55"/>
                    </a:lnTo>
                    <a:lnTo>
                      <a:pt x="0" y="0"/>
                    </a:lnTo>
                    <a:lnTo>
                      <a:pt x="84" y="0"/>
                    </a:lnTo>
                    <a:cubicBezTo>
                      <a:pt x="77" y="13"/>
                      <a:pt x="77" y="32"/>
                      <a:pt x="70" y="46"/>
                    </a:cubicBezTo>
                    <a:cubicBezTo>
                      <a:pt x="58" y="49"/>
                      <a:pt x="47" y="52"/>
                      <a:pt x="35" y="55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0" name="Freeform 388">
                <a:extLst>
                  <a:ext uri="{FF2B5EF4-FFF2-40B4-BE49-F238E27FC236}">
                    <a16:creationId xmlns:a16="http://schemas.microsoft.com/office/drawing/2014/main" xmlns="" id="{DC00BBFC-2550-462C-AE5B-6A881AEBC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706"/>
                <a:ext cx="441" cy="353"/>
              </a:xfrm>
              <a:custGeom>
                <a:avLst/>
                <a:gdLst>
                  <a:gd name="T0" fmla="*/ 60 w 1073"/>
                  <a:gd name="T1" fmla="*/ 446 h 788"/>
                  <a:gd name="T2" fmla="*/ 60 w 1073"/>
                  <a:gd name="T3" fmla="*/ 446 h 788"/>
                  <a:gd name="T4" fmla="*/ 92 w 1073"/>
                  <a:gd name="T5" fmla="*/ 506 h 788"/>
                  <a:gd name="T6" fmla="*/ 156 w 1073"/>
                  <a:gd name="T7" fmla="*/ 553 h 788"/>
                  <a:gd name="T8" fmla="*/ 160 w 1073"/>
                  <a:gd name="T9" fmla="*/ 613 h 788"/>
                  <a:gd name="T10" fmla="*/ 242 w 1073"/>
                  <a:gd name="T11" fmla="*/ 665 h 788"/>
                  <a:gd name="T12" fmla="*/ 256 w 1073"/>
                  <a:gd name="T13" fmla="*/ 660 h 788"/>
                  <a:gd name="T14" fmla="*/ 262 w 1073"/>
                  <a:gd name="T15" fmla="*/ 640 h 788"/>
                  <a:gd name="T16" fmla="*/ 300 w 1073"/>
                  <a:gd name="T17" fmla="*/ 624 h 788"/>
                  <a:gd name="T18" fmla="*/ 309 w 1073"/>
                  <a:gd name="T19" fmla="*/ 658 h 788"/>
                  <a:gd name="T20" fmla="*/ 300 w 1073"/>
                  <a:gd name="T21" fmla="*/ 708 h 788"/>
                  <a:gd name="T22" fmla="*/ 340 w 1073"/>
                  <a:gd name="T23" fmla="*/ 731 h 788"/>
                  <a:gd name="T24" fmla="*/ 328 w 1073"/>
                  <a:gd name="T25" fmla="*/ 754 h 788"/>
                  <a:gd name="T26" fmla="*/ 337 w 1073"/>
                  <a:gd name="T27" fmla="*/ 769 h 788"/>
                  <a:gd name="T28" fmla="*/ 389 w 1073"/>
                  <a:gd name="T29" fmla="*/ 754 h 788"/>
                  <a:gd name="T30" fmla="*/ 478 w 1073"/>
                  <a:gd name="T31" fmla="*/ 765 h 788"/>
                  <a:gd name="T32" fmla="*/ 536 w 1073"/>
                  <a:gd name="T33" fmla="*/ 769 h 788"/>
                  <a:gd name="T34" fmla="*/ 634 w 1073"/>
                  <a:gd name="T35" fmla="*/ 765 h 788"/>
                  <a:gd name="T36" fmla="*/ 636 w 1073"/>
                  <a:gd name="T37" fmla="*/ 751 h 788"/>
                  <a:gd name="T38" fmla="*/ 700 w 1073"/>
                  <a:gd name="T39" fmla="*/ 717 h 788"/>
                  <a:gd name="T40" fmla="*/ 791 w 1073"/>
                  <a:gd name="T41" fmla="*/ 681 h 788"/>
                  <a:gd name="T42" fmla="*/ 852 w 1073"/>
                  <a:gd name="T43" fmla="*/ 692 h 788"/>
                  <a:gd name="T44" fmla="*/ 893 w 1073"/>
                  <a:gd name="T45" fmla="*/ 692 h 788"/>
                  <a:gd name="T46" fmla="*/ 982 w 1073"/>
                  <a:gd name="T47" fmla="*/ 718 h 788"/>
                  <a:gd name="T48" fmla="*/ 977 w 1073"/>
                  <a:gd name="T49" fmla="*/ 670 h 788"/>
                  <a:gd name="T50" fmla="*/ 989 w 1073"/>
                  <a:gd name="T51" fmla="*/ 640 h 788"/>
                  <a:gd name="T52" fmla="*/ 985 w 1073"/>
                  <a:gd name="T53" fmla="*/ 624 h 788"/>
                  <a:gd name="T54" fmla="*/ 987 w 1073"/>
                  <a:gd name="T55" fmla="*/ 569 h 788"/>
                  <a:gd name="T56" fmla="*/ 980 w 1073"/>
                  <a:gd name="T57" fmla="*/ 547 h 788"/>
                  <a:gd name="T58" fmla="*/ 992 w 1073"/>
                  <a:gd name="T59" fmla="*/ 508 h 788"/>
                  <a:gd name="T60" fmla="*/ 1005 w 1073"/>
                  <a:gd name="T61" fmla="*/ 499 h 788"/>
                  <a:gd name="T62" fmla="*/ 1019 w 1073"/>
                  <a:gd name="T63" fmla="*/ 508 h 788"/>
                  <a:gd name="T64" fmla="*/ 1029 w 1073"/>
                  <a:gd name="T65" fmla="*/ 535 h 788"/>
                  <a:gd name="T66" fmla="*/ 1073 w 1073"/>
                  <a:gd name="T67" fmla="*/ 522 h 788"/>
                  <a:gd name="T68" fmla="*/ 1073 w 1073"/>
                  <a:gd name="T69" fmla="*/ 445 h 788"/>
                  <a:gd name="T70" fmla="*/ 978 w 1073"/>
                  <a:gd name="T71" fmla="*/ 461 h 788"/>
                  <a:gd name="T72" fmla="*/ 928 w 1073"/>
                  <a:gd name="T73" fmla="*/ 463 h 788"/>
                  <a:gd name="T74" fmla="*/ 886 w 1073"/>
                  <a:gd name="T75" fmla="*/ 265 h 788"/>
                  <a:gd name="T76" fmla="*/ 840 w 1073"/>
                  <a:gd name="T77" fmla="*/ 175 h 788"/>
                  <a:gd name="T78" fmla="*/ 762 w 1073"/>
                  <a:gd name="T79" fmla="*/ 88 h 788"/>
                  <a:gd name="T80" fmla="*/ 713 w 1073"/>
                  <a:gd name="T81" fmla="*/ 0 h 788"/>
                  <a:gd name="T82" fmla="*/ 679 w 1073"/>
                  <a:gd name="T83" fmla="*/ 2 h 788"/>
                  <a:gd name="T84" fmla="*/ 660 w 1073"/>
                  <a:gd name="T85" fmla="*/ 47 h 788"/>
                  <a:gd name="T86" fmla="*/ 531 w 1073"/>
                  <a:gd name="T87" fmla="*/ 100 h 788"/>
                  <a:gd name="T88" fmla="*/ 517 w 1073"/>
                  <a:gd name="T89" fmla="*/ 113 h 788"/>
                  <a:gd name="T90" fmla="*/ 428 w 1073"/>
                  <a:gd name="T91" fmla="*/ 81 h 788"/>
                  <a:gd name="T92" fmla="*/ 379 w 1073"/>
                  <a:gd name="T93" fmla="*/ 90 h 788"/>
                  <a:gd name="T94" fmla="*/ 297 w 1073"/>
                  <a:gd name="T95" fmla="*/ 81 h 788"/>
                  <a:gd name="T96" fmla="*/ 293 w 1073"/>
                  <a:gd name="T97" fmla="*/ 86 h 788"/>
                  <a:gd name="T98" fmla="*/ 281 w 1073"/>
                  <a:gd name="T99" fmla="*/ 115 h 788"/>
                  <a:gd name="T100" fmla="*/ 224 w 1073"/>
                  <a:gd name="T101" fmla="*/ 156 h 788"/>
                  <a:gd name="T102" fmla="*/ 193 w 1073"/>
                  <a:gd name="T103" fmla="*/ 190 h 788"/>
                  <a:gd name="T104" fmla="*/ 179 w 1073"/>
                  <a:gd name="T105" fmla="*/ 237 h 788"/>
                  <a:gd name="T106" fmla="*/ 129 w 1073"/>
                  <a:gd name="T107" fmla="*/ 330 h 788"/>
                  <a:gd name="T108" fmla="*/ 99 w 1073"/>
                  <a:gd name="T109" fmla="*/ 380 h 788"/>
                  <a:gd name="T110" fmla="*/ 63 w 1073"/>
                  <a:gd name="T111" fmla="*/ 383 h 788"/>
                  <a:gd name="T112" fmla="*/ 60 w 1073"/>
                  <a:gd name="T113" fmla="*/ 400 h 788"/>
                  <a:gd name="T114" fmla="*/ 0 w 1073"/>
                  <a:gd name="T115" fmla="*/ 405 h 788"/>
                  <a:gd name="T116" fmla="*/ 60 w 1073"/>
                  <a:gd name="T117" fmla="*/ 446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3" h="788">
                    <a:moveTo>
                      <a:pt x="60" y="446"/>
                    </a:moveTo>
                    <a:lnTo>
                      <a:pt x="60" y="446"/>
                    </a:lnTo>
                    <a:cubicBezTo>
                      <a:pt x="65" y="469"/>
                      <a:pt x="81" y="480"/>
                      <a:pt x="92" y="506"/>
                    </a:cubicBezTo>
                    <a:cubicBezTo>
                      <a:pt x="106" y="541"/>
                      <a:pt x="124" y="542"/>
                      <a:pt x="156" y="553"/>
                    </a:cubicBezTo>
                    <a:cubicBezTo>
                      <a:pt x="159" y="574"/>
                      <a:pt x="162" y="592"/>
                      <a:pt x="160" y="613"/>
                    </a:cubicBezTo>
                    <a:cubicBezTo>
                      <a:pt x="183" y="640"/>
                      <a:pt x="215" y="645"/>
                      <a:pt x="242" y="665"/>
                    </a:cubicBezTo>
                    <a:lnTo>
                      <a:pt x="256" y="660"/>
                    </a:lnTo>
                    <a:lnTo>
                      <a:pt x="262" y="640"/>
                    </a:lnTo>
                    <a:lnTo>
                      <a:pt x="300" y="624"/>
                    </a:lnTo>
                    <a:lnTo>
                      <a:pt x="309" y="658"/>
                    </a:lnTo>
                    <a:cubicBezTo>
                      <a:pt x="294" y="675"/>
                      <a:pt x="284" y="688"/>
                      <a:pt x="300" y="708"/>
                    </a:cubicBezTo>
                    <a:cubicBezTo>
                      <a:pt x="327" y="717"/>
                      <a:pt x="317" y="712"/>
                      <a:pt x="340" y="731"/>
                    </a:cubicBezTo>
                    <a:cubicBezTo>
                      <a:pt x="338" y="748"/>
                      <a:pt x="341" y="741"/>
                      <a:pt x="328" y="754"/>
                    </a:cubicBezTo>
                    <a:lnTo>
                      <a:pt x="337" y="769"/>
                    </a:lnTo>
                    <a:cubicBezTo>
                      <a:pt x="372" y="774"/>
                      <a:pt x="348" y="775"/>
                      <a:pt x="389" y="754"/>
                    </a:cubicBezTo>
                    <a:cubicBezTo>
                      <a:pt x="476" y="785"/>
                      <a:pt x="455" y="762"/>
                      <a:pt x="478" y="765"/>
                    </a:cubicBezTo>
                    <a:cubicBezTo>
                      <a:pt x="509" y="770"/>
                      <a:pt x="493" y="786"/>
                      <a:pt x="536" y="769"/>
                    </a:cubicBezTo>
                    <a:cubicBezTo>
                      <a:pt x="608" y="741"/>
                      <a:pt x="575" y="788"/>
                      <a:pt x="634" y="765"/>
                    </a:cubicBezTo>
                    <a:lnTo>
                      <a:pt x="636" y="751"/>
                    </a:lnTo>
                    <a:cubicBezTo>
                      <a:pt x="697" y="759"/>
                      <a:pt x="690" y="731"/>
                      <a:pt x="700" y="717"/>
                    </a:cubicBezTo>
                    <a:cubicBezTo>
                      <a:pt x="721" y="689"/>
                      <a:pt x="763" y="694"/>
                      <a:pt x="791" y="681"/>
                    </a:cubicBezTo>
                    <a:cubicBezTo>
                      <a:pt x="840" y="659"/>
                      <a:pt x="827" y="679"/>
                      <a:pt x="852" y="692"/>
                    </a:cubicBezTo>
                    <a:cubicBezTo>
                      <a:pt x="872" y="702"/>
                      <a:pt x="892" y="692"/>
                      <a:pt x="893" y="692"/>
                    </a:cubicBezTo>
                    <a:cubicBezTo>
                      <a:pt x="952" y="687"/>
                      <a:pt x="916" y="730"/>
                      <a:pt x="982" y="718"/>
                    </a:cubicBezTo>
                    <a:cubicBezTo>
                      <a:pt x="978" y="701"/>
                      <a:pt x="975" y="684"/>
                      <a:pt x="977" y="670"/>
                    </a:cubicBezTo>
                    <a:lnTo>
                      <a:pt x="989" y="640"/>
                    </a:lnTo>
                    <a:lnTo>
                      <a:pt x="985" y="624"/>
                    </a:lnTo>
                    <a:cubicBezTo>
                      <a:pt x="987" y="600"/>
                      <a:pt x="999" y="592"/>
                      <a:pt x="987" y="569"/>
                    </a:cubicBezTo>
                    <a:lnTo>
                      <a:pt x="980" y="547"/>
                    </a:lnTo>
                    <a:cubicBezTo>
                      <a:pt x="988" y="533"/>
                      <a:pt x="992" y="525"/>
                      <a:pt x="992" y="508"/>
                    </a:cubicBezTo>
                    <a:lnTo>
                      <a:pt x="1005" y="499"/>
                    </a:lnTo>
                    <a:lnTo>
                      <a:pt x="1019" y="508"/>
                    </a:lnTo>
                    <a:cubicBezTo>
                      <a:pt x="1020" y="519"/>
                      <a:pt x="1023" y="525"/>
                      <a:pt x="1029" y="535"/>
                    </a:cubicBezTo>
                    <a:cubicBezTo>
                      <a:pt x="1049" y="536"/>
                      <a:pt x="1056" y="534"/>
                      <a:pt x="1073" y="522"/>
                    </a:cubicBezTo>
                    <a:cubicBezTo>
                      <a:pt x="1069" y="495"/>
                      <a:pt x="1061" y="470"/>
                      <a:pt x="1073" y="445"/>
                    </a:cubicBezTo>
                    <a:cubicBezTo>
                      <a:pt x="1054" y="398"/>
                      <a:pt x="1005" y="455"/>
                      <a:pt x="978" y="461"/>
                    </a:cubicBezTo>
                    <a:cubicBezTo>
                      <a:pt x="963" y="465"/>
                      <a:pt x="944" y="463"/>
                      <a:pt x="928" y="463"/>
                    </a:cubicBezTo>
                    <a:cubicBezTo>
                      <a:pt x="870" y="391"/>
                      <a:pt x="904" y="383"/>
                      <a:pt x="886" y="265"/>
                    </a:cubicBezTo>
                    <a:cubicBezTo>
                      <a:pt x="881" y="235"/>
                      <a:pt x="856" y="204"/>
                      <a:pt x="840" y="175"/>
                    </a:cubicBezTo>
                    <a:cubicBezTo>
                      <a:pt x="813" y="128"/>
                      <a:pt x="786" y="121"/>
                      <a:pt x="762" y="88"/>
                    </a:cubicBezTo>
                    <a:lnTo>
                      <a:pt x="713" y="0"/>
                    </a:lnTo>
                    <a:lnTo>
                      <a:pt x="679" y="2"/>
                    </a:lnTo>
                    <a:cubicBezTo>
                      <a:pt x="669" y="18"/>
                      <a:pt x="660" y="28"/>
                      <a:pt x="660" y="47"/>
                    </a:cubicBezTo>
                    <a:cubicBezTo>
                      <a:pt x="621" y="87"/>
                      <a:pt x="596" y="43"/>
                      <a:pt x="531" y="100"/>
                    </a:cubicBezTo>
                    <a:lnTo>
                      <a:pt x="517" y="113"/>
                    </a:lnTo>
                    <a:cubicBezTo>
                      <a:pt x="487" y="90"/>
                      <a:pt x="469" y="71"/>
                      <a:pt x="428" y="81"/>
                    </a:cubicBezTo>
                    <a:cubicBezTo>
                      <a:pt x="409" y="85"/>
                      <a:pt x="399" y="95"/>
                      <a:pt x="379" y="90"/>
                    </a:cubicBezTo>
                    <a:cubicBezTo>
                      <a:pt x="329" y="77"/>
                      <a:pt x="363" y="74"/>
                      <a:pt x="297" y="81"/>
                    </a:cubicBezTo>
                    <a:lnTo>
                      <a:pt x="293" y="86"/>
                    </a:lnTo>
                    <a:lnTo>
                      <a:pt x="281" y="115"/>
                    </a:lnTo>
                    <a:cubicBezTo>
                      <a:pt x="216" y="130"/>
                      <a:pt x="234" y="142"/>
                      <a:pt x="224" y="156"/>
                    </a:cubicBezTo>
                    <a:cubicBezTo>
                      <a:pt x="216" y="166"/>
                      <a:pt x="205" y="156"/>
                      <a:pt x="193" y="190"/>
                    </a:cubicBezTo>
                    <a:cubicBezTo>
                      <a:pt x="176" y="237"/>
                      <a:pt x="176" y="210"/>
                      <a:pt x="179" y="237"/>
                    </a:cubicBezTo>
                    <a:cubicBezTo>
                      <a:pt x="114" y="301"/>
                      <a:pt x="156" y="297"/>
                      <a:pt x="129" y="330"/>
                    </a:cubicBezTo>
                    <a:cubicBezTo>
                      <a:pt x="95" y="372"/>
                      <a:pt x="139" y="332"/>
                      <a:pt x="99" y="380"/>
                    </a:cubicBezTo>
                    <a:cubicBezTo>
                      <a:pt x="75" y="375"/>
                      <a:pt x="84" y="374"/>
                      <a:pt x="63" y="383"/>
                    </a:cubicBezTo>
                    <a:lnTo>
                      <a:pt x="60" y="400"/>
                    </a:lnTo>
                    <a:cubicBezTo>
                      <a:pt x="40" y="411"/>
                      <a:pt x="36" y="407"/>
                      <a:pt x="0" y="405"/>
                    </a:cubicBezTo>
                    <a:cubicBezTo>
                      <a:pt x="24" y="411"/>
                      <a:pt x="35" y="434"/>
                      <a:pt x="60" y="446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1" name="Freeform 389">
                <a:extLst>
                  <a:ext uri="{FF2B5EF4-FFF2-40B4-BE49-F238E27FC236}">
                    <a16:creationId xmlns:a16="http://schemas.microsoft.com/office/drawing/2014/main" xmlns="" id="{33A8C5EE-846E-4337-BB1F-C1A4A3D2D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793"/>
                <a:ext cx="109" cy="96"/>
              </a:xfrm>
              <a:custGeom>
                <a:avLst/>
                <a:gdLst>
                  <a:gd name="T0" fmla="*/ 132 w 264"/>
                  <a:gd name="T1" fmla="*/ 0 h 214"/>
                  <a:gd name="T2" fmla="*/ 132 w 264"/>
                  <a:gd name="T3" fmla="*/ 0 h 214"/>
                  <a:gd name="T4" fmla="*/ 264 w 264"/>
                  <a:gd name="T5" fmla="*/ 214 h 214"/>
                  <a:gd name="T6" fmla="*/ 0 w 264"/>
                  <a:gd name="T7" fmla="*/ 214 h 214"/>
                  <a:gd name="T8" fmla="*/ 132 w 264"/>
                  <a:gd name="T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4">
                    <a:moveTo>
                      <a:pt x="132" y="0"/>
                    </a:moveTo>
                    <a:lnTo>
                      <a:pt x="132" y="0"/>
                    </a:lnTo>
                    <a:lnTo>
                      <a:pt x="264" y="214"/>
                    </a:lnTo>
                    <a:lnTo>
                      <a:pt x="0" y="214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2" name="Freeform 390">
                <a:extLst>
                  <a:ext uri="{FF2B5EF4-FFF2-40B4-BE49-F238E27FC236}">
                    <a16:creationId xmlns:a16="http://schemas.microsoft.com/office/drawing/2014/main" xmlns="" id="{C3947DF9-5AD6-4819-A754-22C09B478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0" y="2793"/>
                <a:ext cx="89" cy="96"/>
              </a:xfrm>
              <a:custGeom>
                <a:avLst/>
                <a:gdLst>
                  <a:gd name="T0" fmla="*/ 216 w 216"/>
                  <a:gd name="T1" fmla="*/ 0 h 214"/>
                  <a:gd name="T2" fmla="*/ 216 w 216"/>
                  <a:gd name="T3" fmla="*/ 0 h 214"/>
                  <a:gd name="T4" fmla="*/ 84 w 216"/>
                  <a:gd name="T5" fmla="*/ 214 h 214"/>
                  <a:gd name="T6" fmla="*/ 0 w 216"/>
                  <a:gd name="T7" fmla="*/ 80 h 214"/>
                  <a:gd name="T8" fmla="*/ 32 w 216"/>
                  <a:gd name="T9" fmla="*/ 43 h 214"/>
                  <a:gd name="T10" fmla="*/ 44 w 216"/>
                  <a:gd name="T11" fmla="*/ 0 h 214"/>
                  <a:gd name="T12" fmla="*/ 84 w 216"/>
                  <a:gd name="T13" fmla="*/ 0 h 214"/>
                  <a:gd name="T14" fmla="*/ 216 w 216"/>
                  <a:gd name="T15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" h="214">
                    <a:moveTo>
                      <a:pt x="216" y="0"/>
                    </a:moveTo>
                    <a:lnTo>
                      <a:pt x="216" y="0"/>
                    </a:lnTo>
                    <a:lnTo>
                      <a:pt x="84" y="214"/>
                    </a:lnTo>
                    <a:lnTo>
                      <a:pt x="0" y="80"/>
                    </a:lnTo>
                    <a:cubicBezTo>
                      <a:pt x="6" y="71"/>
                      <a:pt x="16" y="59"/>
                      <a:pt x="32" y="43"/>
                    </a:cubicBezTo>
                    <a:cubicBezTo>
                      <a:pt x="29" y="17"/>
                      <a:pt x="29" y="41"/>
                      <a:pt x="44" y="0"/>
                    </a:cubicBezTo>
                    <a:lnTo>
                      <a:pt x="84" y="0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3" name="Freeform 391">
                <a:extLst>
                  <a:ext uri="{FF2B5EF4-FFF2-40B4-BE49-F238E27FC236}">
                    <a16:creationId xmlns:a16="http://schemas.microsoft.com/office/drawing/2014/main" xmlns="" id="{69337AAC-72D7-4D4E-86A3-EE2D69C39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" y="2744"/>
                <a:ext cx="71" cy="49"/>
              </a:xfrm>
              <a:custGeom>
                <a:avLst/>
                <a:gdLst>
                  <a:gd name="T0" fmla="*/ 172 w 172"/>
                  <a:gd name="T1" fmla="*/ 110 h 110"/>
                  <a:gd name="T2" fmla="*/ 172 w 172"/>
                  <a:gd name="T3" fmla="*/ 110 h 110"/>
                  <a:gd name="T4" fmla="*/ 40 w 172"/>
                  <a:gd name="T5" fmla="*/ 110 h 110"/>
                  <a:gd name="T6" fmla="*/ 0 w 172"/>
                  <a:gd name="T7" fmla="*/ 110 h 110"/>
                  <a:gd name="T8" fmla="*/ 2 w 172"/>
                  <a:gd name="T9" fmla="*/ 106 h 110"/>
                  <a:gd name="T10" fmla="*/ 33 w 172"/>
                  <a:gd name="T11" fmla="*/ 72 h 110"/>
                  <a:gd name="T12" fmla="*/ 90 w 172"/>
                  <a:gd name="T13" fmla="*/ 31 h 110"/>
                  <a:gd name="T14" fmla="*/ 102 w 172"/>
                  <a:gd name="T15" fmla="*/ 2 h 110"/>
                  <a:gd name="T16" fmla="*/ 103 w 172"/>
                  <a:gd name="T17" fmla="*/ 0 h 110"/>
                  <a:gd name="T18" fmla="*/ 172 w 172"/>
                  <a:gd name="T1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10">
                    <a:moveTo>
                      <a:pt x="172" y="110"/>
                    </a:moveTo>
                    <a:lnTo>
                      <a:pt x="172" y="110"/>
                    </a:lnTo>
                    <a:lnTo>
                      <a:pt x="40" y="110"/>
                    </a:lnTo>
                    <a:lnTo>
                      <a:pt x="0" y="110"/>
                    </a:lnTo>
                    <a:cubicBezTo>
                      <a:pt x="1" y="109"/>
                      <a:pt x="1" y="107"/>
                      <a:pt x="2" y="106"/>
                    </a:cubicBezTo>
                    <a:cubicBezTo>
                      <a:pt x="14" y="72"/>
                      <a:pt x="25" y="82"/>
                      <a:pt x="33" y="72"/>
                    </a:cubicBezTo>
                    <a:cubicBezTo>
                      <a:pt x="43" y="58"/>
                      <a:pt x="25" y="46"/>
                      <a:pt x="90" y="31"/>
                    </a:cubicBezTo>
                    <a:lnTo>
                      <a:pt x="102" y="2"/>
                    </a:lnTo>
                    <a:lnTo>
                      <a:pt x="103" y="0"/>
                    </a:lnTo>
                    <a:lnTo>
                      <a:pt x="172" y="11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4" name="Freeform 392">
                <a:extLst>
                  <a:ext uri="{FF2B5EF4-FFF2-40B4-BE49-F238E27FC236}">
                    <a16:creationId xmlns:a16="http://schemas.microsoft.com/office/drawing/2014/main" xmlns="" id="{99E7438D-7051-4222-8CFB-1B7600991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1" y="2739"/>
                <a:ext cx="57" cy="54"/>
              </a:xfrm>
              <a:custGeom>
                <a:avLst/>
                <a:gdLst>
                  <a:gd name="T0" fmla="*/ 69 w 140"/>
                  <a:gd name="T1" fmla="*/ 120 h 120"/>
                  <a:gd name="T2" fmla="*/ 69 w 140"/>
                  <a:gd name="T3" fmla="*/ 120 h 120"/>
                  <a:gd name="T4" fmla="*/ 0 w 140"/>
                  <a:gd name="T5" fmla="*/ 10 h 120"/>
                  <a:gd name="T6" fmla="*/ 3 w 140"/>
                  <a:gd name="T7" fmla="*/ 7 h 120"/>
                  <a:gd name="T8" fmla="*/ 85 w 140"/>
                  <a:gd name="T9" fmla="*/ 16 h 120"/>
                  <a:gd name="T10" fmla="*/ 134 w 140"/>
                  <a:gd name="T11" fmla="*/ 7 h 120"/>
                  <a:gd name="T12" fmla="*/ 140 w 140"/>
                  <a:gd name="T13" fmla="*/ 5 h 120"/>
                  <a:gd name="T14" fmla="*/ 69 w 140"/>
                  <a:gd name="T1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0" h="120">
                    <a:moveTo>
                      <a:pt x="69" y="120"/>
                    </a:moveTo>
                    <a:lnTo>
                      <a:pt x="69" y="120"/>
                    </a:lnTo>
                    <a:lnTo>
                      <a:pt x="0" y="10"/>
                    </a:lnTo>
                    <a:lnTo>
                      <a:pt x="3" y="7"/>
                    </a:lnTo>
                    <a:cubicBezTo>
                      <a:pt x="69" y="0"/>
                      <a:pt x="35" y="3"/>
                      <a:pt x="85" y="16"/>
                    </a:cubicBezTo>
                    <a:cubicBezTo>
                      <a:pt x="105" y="21"/>
                      <a:pt x="115" y="11"/>
                      <a:pt x="134" y="7"/>
                    </a:cubicBezTo>
                    <a:cubicBezTo>
                      <a:pt x="136" y="6"/>
                      <a:pt x="138" y="6"/>
                      <a:pt x="140" y="5"/>
                    </a:cubicBezTo>
                    <a:lnTo>
                      <a:pt x="69" y="12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5" name="Freeform 393">
                <a:extLst>
                  <a:ext uri="{FF2B5EF4-FFF2-40B4-BE49-F238E27FC236}">
                    <a16:creationId xmlns:a16="http://schemas.microsoft.com/office/drawing/2014/main" xmlns="" id="{1C721612-907C-4E7A-9DEB-BEB9FCD9E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2793"/>
                <a:ext cx="109" cy="96"/>
              </a:xfrm>
              <a:custGeom>
                <a:avLst/>
                <a:gdLst>
                  <a:gd name="T0" fmla="*/ 133 w 265"/>
                  <a:gd name="T1" fmla="*/ 0 h 214"/>
                  <a:gd name="T2" fmla="*/ 133 w 265"/>
                  <a:gd name="T3" fmla="*/ 0 h 214"/>
                  <a:gd name="T4" fmla="*/ 265 w 265"/>
                  <a:gd name="T5" fmla="*/ 214 h 214"/>
                  <a:gd name="T6" fmla="*/ 0 w 265"/>
                  <a:gd name="T7" fmla="*/ 214 h 214"/>
                  <a:gd name="T8" fmla="*/ 133 w 265"/>
                  <a:gd name="T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4">
                    <a:moveTo>
                      <a:pt x="133" y="0"/>
                    </a:moveTo>
                    <a:lnTo>
                      <a:pt x="133" y="0"/>
                    </a:lnTo>
                    <a:lnTo>
                      <a:pt x="265" y="214"/>
                    </a:lnTo>
                    <a:lnTo>
                      <a:pt x="0" y="214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6" name="Freeform 394">
                <a:extLst>
                  <a:ext uri="{FF2B5EF4-FFF2-40B4-BE49-F238E27FC236}">
                    <a16:creationId xmlns:a16="http://schemas.microsoft.com/office/drawing/2014/main" xmlns="" id="{FF2AB290-60BE-46A5-ABCF-0CA00BAB6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1" y="2852"/>
                <a:ext cx="126" cy="89"/>
              </a:xfrm>
              <a:custGeom>
                <a:avLst/>
                <a:gdLst>
                  <a:gd name="T0" fmla="*/ 289 w 305"/>
                  <a:gd name="T1" fmla="*/ 0 h 199"/>
                  <a:gd name="T2" fmla="*/ 305 w 305"/>
                  <a:gd name="T3" fmla="*/ 26 h 199"/>
                  <a:gd name="T4" fmla="*/ 16 w 305"/>
                  <a:gd name="T5" fmla="*/ 199 h 199"/>
                  <a:gd name="T6" fmla="*/ 0 w 305"/>
                  <a:gd name="T7" fmla="*/ 173 h 199"/>
                  <a:gd name="T8" fmla="*/ 0 w 305"/>
                  <a:gd name="T9" fmla="*/ 173 h 199"/>
                  <a:gd name="T10" fmla="*/ 289 w 305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5" h="199">
                    <a:moveTo>
                      <a:pt x="289" y="0"/>
                    </a:moveTo>
                    <a:lnTo>
                      <a:pt x="305" y="26"/>
                    </a:lnTo>
                    <a:lnTo>
                      <a:pt x="16" y="199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28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7" name="Freeform 395">
                <a:extLst>
                  <a:ext uri="{FF2B5EF4-FFF2-40B4-BE49-F238E27FC236}">
                    <a16:creationId xmlns:a16="http://schemas.microsoft.com/office/drawing/2014/main" xmlns="" id="{48A8FC36-FF62-4088-822E-4280EC9CD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739"/>
                <a:ext cx="109" cy="54"/>
              </a:xfrm>
              <a:custGeom>
                <a:avLst/>
                <a:gdLst>
                  <a:gd name="T0" fmla="*/ 265 w 265"/>
                  <a:gd name="T1" fmla="*/ 120 h 120"/>
                  <a:gd name="T2" fmla="*/ 265 w 265"/>
                  <a:gd name="T3" fmla="*/ 120 h 120"/>
                  <a:gd name="T4" fmla="*/ 132 w 265"/>
                  <a:gd name="T5" fmla="*/ 120 h 120"/>
                  <a:gd name="T6" fmla="*/ 0 w 265"/>
                  <a:gd name="T7" fmla="*/ 120 h 120"/>
                  <a:gd name="T8" fmla="*/ 71 w 265"/>
                  <a:gd name="T9" fmla="*/ 5 h 120"/>
                  <a:gd name="T10" fmla="*/ 154 w 265"/>
                  <a:gd name="T11" fmla="*/ 39 h 120"/>
                  <a:gd name="T12" fmla="*/ 168 w 265"/>
                  <a:gd name="T13" fmla="*/ 26 h 120"/>
                  <a:gd name="T14" fmla="*/ 194 w 265"/>
                  <a:gd name="T15" fmla="*/ 7 h 120"/>
                  <a:gd name="T16" fmla="*/ 265 w 265"/>
                  <a:gd name="T1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120">
                    <a:moveTo>
                      <a:pt x="265" y="120"/>
                    </a:moveTo>
                    <a:lnTo>
                      <a:pt x="265" y="120"/>
                    </a:lnTo>
                    <a:lnTo>
                      <a:pt x="132" y="120"/>
                    </a:lnTo>
                    <a:lnTo>
                      <a:pt x="0" y="120"/>
                    </a:lnTo>
                    <a:lnTo>
                      <a:pt x="71" y="5"/>
                    </a:lnTo>
                    <a:cubicBezTo>
                      <a:pt x="108" y="0"/>
                      <a:pt x="125" y="18"/>
                      <a:pt x="154" y="39"/>
                    </a:cubicBezTo>
                    <a:lnTo>
                      <a:pt x="168" y="26"/>
                    </a:lnTo>
                    <a:cubicBezTo>
                      <a:pt x="177" y="18"/>
                      <a:pt x="186" y="12"/>
                      <a:pt x="194" y="7"/>
                    </a:cubicBezTo>
                    <a:lnTo>
                      <a:pt x="265" y="120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8" name="Freeform 396">
                <a:extLst>
                  <a:ext uri="{FF2B5EF4-FFF2-40B4-BE49-F238E27FC236}">
                    <a16:creationId xmlns:a16="http://schemas.microsoft.com/office/drawing/2014/main" xmlns="" id="{690BBDAC-44F9-4314-B4EB-D128A0695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9" y="2706"/>
                <a:ext cx="71" cy="87"/>
              </a:xfrm>
              <a:custGeom>
                <a:avLst/>
                <a:gdLst>
                  <a:gd name="T0" fmla="*/ 71 w 172"/>
                  <a:gd name="T1" fmla="*/ 194 h 194"/>
                  <a:gd name="T2" fmla="*/ 71 w 172"/>
                  <a:gd name="T3" fmla="*/ 194 h 194"/>
                  <a:gd name="T4" fmla="*/ 0 w 172"/>
                  <a:gd name="T5" fmla="*/ 81 h 194"/>
                  <a:gd name="T6" fmla="*/ 103 w 172"/>
                  <a:gd name="T7" fmla="*/ 47 h 194"/>
                  <a:gd name="T8" fmla="*/ 122 w 172"/>
                  <a:gd name="T9" fmla="*/ 2 h 194"/>
                  <a:gd name="T10" fmla="*/ 156 w 172"/>
                  <a:gd name="T11" fmla="*/ 0 h 194"/>
                  <a:gd name="T12" fmla="*/ 172 w 172"/>
                  <a:gd name="T13" fmla="*/ 30 h 194"/>
                  <a:gd name="T14" fmla="*/ 71 w 172"/>
                  <a:gd name="T15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2" h="194">
                    <a:moveTo>
                      <a:pt x="71" y="194"/>
                    </a:moveTo>
                    <a:lnTo>
                      <a:pt x="71" y="194"/>
                    </a:lnTo>
                    <a:lnTo>
                      <a:pt x="0" y="81"/>
                    </a:lnTo>
                    <a:cubicBezTo>
                      <a:pt x="46" y="54"/>
                      <a:pt x="70" y="81"/>
                      <a:pt x="103" y="47"/>
                    </a:cubicBezTo>
                    <a:cubicBezTo>
                      <a:pt x="103" y="28"/>
                      <a:pt x="112" y="18"/>
                      <a:pt x="122" y="2"/>
                    </a:cubicBezTo>
                    <a:lnTo>
                      <a:pt x="156" y="0"/>
                    </a:lnTo>
                    <a:lnTo>
                      <a:pt x="172" y="30"/>
                    </a:lnTo>
                    <a:lnTo>
                      <a:pt x="71" y="194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19" name="Freeform 397">
                <a:extLst>
                  <a:ext uri="{FF2B5EF4-FFF2-40B4-BE49-F238E27FC236}">
                    <a16:creationId xmlns:a16="http://schemas.microsoft.com/office/drawing/2014/main" xmlns="" id="{BAC4B5CB-34FA-4274-86A4-BAC40BBD7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2808"/>
                <a:ext cx="56" cy="81"/>
              </a:xfrm>
              <a:custGeom>
                <a:avLst/>
                <a:gdLst>
                  <a:gd name="T0" fmla="*/ 136 w 138"/>
                  <a:gd name="T1" fmla="*/ 180 h 180"/>
                  <a:gd name="T2" fmla="*/ 136 w 138"/>
                  <a:gd name="T3" fmla="*/ 180 h 180"/>
                  <a:gd name="T4" fmla="*/ 0 w 138"/>
                  <a:gd name="T5" fmla="*/ 180 h 180"/>
                  <a:gd name="T6" fmla="*/ 112 w 138"/>
                  <a:gd name="T7" fmla="*/ 0 h 180"/>
                  <a:gd name="T8" fmla="*/ 126 w 138"/>
                  <a:gd name="T9" fmla="*/ 37 h 180"/>
                  <a:gd name="T10" fmla="*/ 136 w 138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180">
                    <a:moveTo>
                      <a:pt x="136" y="180"/>
                    </a:moveTo>
                    <a:lnTo>
                      <a:pt x="136" y="180"/>
                    </a:lnTo>
                    <a:lnTo>
                      <a:pt x="0" y="180"/>
                    </a:lnTo>
                    <a:lnTo>
                      <a:pt x="112" y="0"/>
                    </a:lnTo>
                    <a:cubicBezTo>
                      <a:pt x="119" y="12"/>
                      <a:pt x="124" y="25"/>
                      <a:pt x="126" y="37"/>
                    </a:cubicBezTo>
                    <a:cubicBezTo>
                      <a:pt x="138" y="117"/>
                      <a:pt x="126" y="147"/>
                      <a:pt x="136" y="180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0" name="Freeform 398">
                <a:extLst>
                  <a:ext uri="{FF2B5EF4-FFF2-40B4-BE49-F238E27FC236}">
                    <a16:creationId xmlns:a16="http://schemas.microsoft.com/office/drawing/2014/main" xmlns="" id="{7A547400-68E7-4AFB-B5FE-1C14A0355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793"/>
                <a:ext cx="101" cy="96"/>
              </a:xfrm>
              <a:custGeom>
                <a:avLst/>
                <a:gdLst>
                  <a:gd name="T0" fmla="*/ 244 w 244"/>
                  <a:gd name="T1" fmla="*/ 34 h 214"/>
                  <a:gd name="T2" fmla="*/ 244 w 244"/>
                  <a:gd name="T3" fmla="*/ 34 h 214"/>
                  <a:gd name="T4" fmla="*/ 132 w 244"/>
                  <a:gd name="T5" fmla="*/ 214 h 214"/>
                  <a:gd name="T6" fmla="*/ 0 w 244"/>
                  <a:gd name="T7" fmla="*/ 0 h 214"/>
                  <a:gd name="T8" fmla="*/ 132 w 244"/>
                  <a:gd name="T9" fmla="*/ 0 h 214"/>
                  <a:gd name="T10" fmla="*/ 224 w 244"/>
                  <a:gd name="T11" fmla="*/ 0 h 214"/>
                  <a:gd name="T12" fmla="*/ 244 w 244"/>
                  <a:gd name="T13" fmla="*/ 3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4" h="214">
                    <a:moveTo>
                      <a:pt x="244" y="34"/>
                    </a:moveTo>
                    <a:lnTo>
                      <a:pt x="244" y="34"/>
                    </a:lnTo>
                    <a:lnTo>
                      <a:pt x="132" y="214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24" y="0"/>
                    </a:lnTo>
                    <a:cubicBezTo>
                      <a:pt x="231" y="11"/>
                      <a:pt x="238" y="22"/>
                      <a:pt x="244" y="34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1" name="Freeform 399">
                <a:extLst>
                  <a:ext uri="{FF2B5EF4-FFF2-40B4-BE49-F238E27FC236}">
                    <a16:creationId xmlns:a16="http://schemas.microsoft.com/office/drawing/2014/main" xmlns="" id="{8F7924A4-E3FD-4172-BDC9-A27DC1242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720"/>
                <a:ext cx="92" cy="73"/>
              </a:xfrm>
              <a:custGeom>
                <a:avLst/>
                <a:gdLst>
                  <a:gd name="T0" fmla="*/ 224 w 224"/>
                  <a:gd name="T1" fmla="*/ 164 h 164"/>
                  <a:gd name="T2" fmla="*/ 224 w 224"/>
                  <a:gd name="T3" fmla="*/ 164 h 164"/>
                  <a:gd name="T4" fmla="*/ 132 w 224"/>
                  <a:gd name="T5" fmla="*/ 164 h 164"/>
                  <a:gd name="T6" fmla="*/ 0 w 224"/>
                  <a:gd name="T7" fmla="*/ 164 h 164"/>
                  <a:gd name="T8" fmla="*/ 101 w 224"/>
                  <a:gd name="T9" fmla="*/ 0 h 164"/>
                  <a:gd name="T10" fmla="*/ 134 w 224"/>
                  <a:gd name="T11" fmla="*/ 58 h 164"/>
                  <a:gd name="T12" fmla="*/ 212 w 224"/>
                  <a:gd name="T13" fmla="*/ 145 h 164"/>
                  <a:gd name="T14" fmla="*/ 224 w 224"/>
                  <a:gd name="T15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4" h="164">
                    <a:moveTo>
                      <a:pt x="224" y="164"/>
                    </a:moveTo>
                    <a:lnTo>
                      <a:pt x="224" y="164"/>
                    </a:lnTo>
                    <a:lnTo>
                      <a:pt x="132" y="164"/>
                    </a:lnTo>
                    <a:lnTo>
                      <a:pt x="0" y="164"/>
                    </a:lnTo>
                    <a:lnTo>
                      <a:pt x="101" y="0"/>
                    </a:lnTo>
                    <a:lnTo>
                      <a:pt x="134" y="58"/>
                    </a:lnTo>
                    <a:cubicBezTo>
                      <a:pt x="158" y="91"/>
                      <a:pt x="185" y="98"/>
                      <a:pt x="212" y="145"/>
                    </a:cubicBezTo>
                    <a:cubicBezTo>
                      <a:pt x="216" y="152"/>
                      <a:pt x="220" y="158"/>
                      <a:pt x="224" y="164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2" name="Freeform 400">
                <a:extLst>
                  <a:ext uri="{FF2B5EF4-FFF2-40B4-BE49-F238E27FC236}">
                    <a16:creationId xmlns:a16="http://schemas.microsoft.com/office/drawing/2014/main" xmlns="" id="{CF3219F8-D553-4E52-A749-5F54DBF99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6" y="2985"/>
                <a:ext cx="61" cy="69"/>
              </a:xfrm>
              <a:custGeom>
                <a:avLst/>
                <a:gdLst>
                  <a:gd name="T0" fmla="*/ 56 w 149"/>
                  <a:gd name="T1" fmla="*/ 0 h 154"/>
                  <a:gd name="T2" fmla="*/ 56 w 149"/>
                  <a:gd name="T3" fmla="*/ 0 h 154"/>
                  <a:gd name="T4" fmla="*/ 149 w 149"/>
                  <a:gd name="T5" fmla="*/ 149 h 154"/>
                  <a:gd name="T6" fmla="*/ 82 w 149"/>
                  <a:gd name="T7" fmla="*/ 133 h 154"/>
                  <a:gd name="T8" fmla="*/ 30 w 149"/>
                  <a:gd name="T9" fmla="*/ 148 h 154"/>
                  <a:gd name="T10" fmla="*/ 21 w 149"/>
                  <a:gd name="T11" fmla="*/ 133 h 154"/>
                  <a:gd name="T12" fmla="*/ 33 w 149"/>
                  <a:gd name="T13" fmla="*/ 110 h 154"/>
                  <a:gd name="T14" fmla="*/ 0 w 149"/>
                  <a:gd name="T15" fmla="*/ 89 h 154"/>
                  <a:gd name="T16" fmla="*/ 56 w 149"/>
                  <a:gd name="T17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" h="154">
                    <a:moveTo>
                      <a:pt x="56" y="0"/>
                    </a:moveTo>
                    <a:lnTo>
                      <a:pt x="56" y="0"/>
                    </a:lnTo>
                    <a:lnTo>
                      <a:pt x="149" y="149"/>
                    </a:lnTo>
                    <a:cubicBezTo>
                      <a:pt x="140" y="150"/>
                      <a:pt x="123" y="148"/>
                      <a:pt x="82" y="133"/>
                    </a:cubicBezTo>
                    <a:cubicBezTo>
                      <a:pt x="41" y="154"/>
                      <a:pt x="65" y="153"/>
                      <a:pt x="30" y="148"/>
                    </a:cubicBezTo>
                    <a:lnTo>
                      <a:pt x="21" y="133"/>
                    </a:lnTo>
                    <a:cubicBezTo>
                      <a:pt x="34" y="120"/>
                      <a:pt x="31" y="127"/>
                      <a:pt x="33" y="110"/>
                    </a:cubicBezTo>
                    <a:cubicBezTo>
                      <a:pt x="13" y="93"/>
                      <a:pt x="19" y="95"/>
                      <a:pt x="0" y="89"/>
                    </a:cubicBez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3" name="Freeform 401">
                <a:extLst>
                  <a:ext uri="{FF2B5EF4-FFF2-40B4-BE49-F238E27FC236}">
                    <a16:creationId xmlns:a16="http://schemas.microsoft.com/office/drawing/2014/main" xmlns="" id="{5FDD485A-05A4-404D-846B-2C6ED89BE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" y="2985"/>
                <a:ext cx="80" cy="39"/>
              </a:xfrm>
              <a:custGeom>
                <a:avLst/>
                <a:gdLst>
                  <a:gd name="T0" fmla="*/ 195 w 195"/>
                  <a:gd name="T1" fmla="*/ 0 h 89"/>
                  <a:gd name="T2" fmla="*/ 195 w 195"/>
                  <a:gd name="T3" fmla="*/ 0 h 89"/>
                  <a:gd name="T4" fmla="*/ 139 w 195"/>
                  <a:gd name="T5" fmla="*/ 89 h 89"/>
                  <a:gd name="T6" fmla="*/ 132 w 195"/>
                  <a:gd name="T7" fmla="*/ 87 h 89"/>
                  <a:gd name="T8" fmla="*/ 141 w 195"/>
                  <a:gd name="T9" fmla="*/ 37 h 89"/>
                  <a:gd name="T10" fmla="*/ 132 w 195"/>
                  <a:gd name="T11" fmla="*/ 3 h 89"/>
                  <a:gd name="T12" fmla="*/ 94 w 195"/>
                  <a:gd name="T13" fmla="*/ 19 h 89"/>
                  <a:gd name="T14" fmla="*/ 88 w 195"/>
                  <a:gd name="T15" fmla="*/ 39 h 89"/>
                  <a:gd name="T16" fmla="*/ 74 w 195"/>
                  <a:gd name="T17" fmla="*/ 44 h 89"/>
                  <a:gd name="T18" fmla="*/ 0 w 195"/>
                  <a:gd name="T19" fmla="*/ 0 h 89"/>
                  <a:gd name="T20" fmla="*/ 63 w 195"/>
                  <a:gd name="T21" fmla="*/ 0 h 89"/>
                  <a:gd name="T22" fmla="*/ 195 w 195"/>
                  <a:gd name="T23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89">
                    <a:moveTo>
                      <a:pt x="195" y="0"/>
                    </a:moveTo>
                    <a:lnTo>
                      <a:pt x="195" y="0"/>
                    </a:lnTo>
                    <a:lnTo>
                      <a:pt x="139" y="89"/>
                    </a:lnTo>
                    <a:cubicBezTo>
                      <a:pt x="137" y="89"/>
                      <a:pt x="135" y="88"/>
                      <a:pt x="132" y="87"/>
                    </a:cubicBezTo>
                    <a:cubicBezTo>
                      <a:pt x="116" y="67"/>
                      <a:pt x="126" y="54"/>
                      <a:pt x="141" y="37"/>
                    </a:cubicBezTo>
                    <a:lnTo>
                      <a:pt x="132" y="3"/>
                    </a:lnTo>
                    <a:lnTo>
                      <a:pt x="94" y="19"/>
                    </a:lnTo>
                    <a:lnTo>
                      <a:pt x="88" y="39"/>
                    </a:lnTo>
                    <a:lnTo>
                      <a:pt x="74" y="44"/>
                    </a:lnTo>
                    <a:cubicBezTo>
                      <a:pt x="50" y="26"/>
                      <a:pt x="22" y="20"/>
                      <a:pt x="0" y="0"/>
                    </a:cubicBezTo>
                    <a:lnTo>
                      <a:pt x="63" y="0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4" name="Freeform 402">
                <a:extLst>
                  <a:ext uri="{FF2B5EF4-FFF2-40B4-BE49-F238E27FC236}">
                    <a16:creationId xmlns:a16="http://schemas.microsoft.com/office/drawing/2014/main" xmlns="" id="{862DA05C-C7E2-4295-BFE7-C98B10B7D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2889"/>
                <a:ext cx="109" cy="96"/>
              </a:xfrm>
              <a:custGeom>
                <a:avLst/>
                <a:gdLst>
                  <a:gd name="T0" fmla="*/ 132 w 264"/>
                  <a:gd name="T1" fmla="*/ 213 h 213"/>
                  <a:gd name="T2" fmla="*/ 132 w 264"/>
                  <a:gd name="T3" fmla="*/ 213 h 213"/>
                  <a:gd name="T4" fmla="*/ 0 w 264"/>
                  <a:gd name="T5" fmla="*/ 0 h 213"/>
                  <a:gd name="T6" fmla="*/ 264 w 264"/>
                  <a:gd name="T7" fmla="*/ 0 h 213"/>
                  <a:gd name="T8" fmla="*/ 132 w 264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5" name="Freeform 403">
                <a:extLst>
                  <a:ext uri="{FF2B5EF4-FFF2-40B4-BE49-F238E27FC236}">
                    <a16:creationId xmlns:a16="http://schemas.microsoft.com/office/drawing/2014/main" xmlns="" id="{B80923D0-807A-4B77-BD05-587FCF7CB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0" y="2985"/>
                <a:ext cx="66" cy="74"/>
              </a:xfrm>
              <a:custGeom>
                <a:avLst/>
                <a:gdLst>
                  <a:gd name="T0" fmla="*/ 92 w 159"/>
                  <a:gd name="T1" fmla="*/ 0 h 167"/>
                  <a:gd name="T2" fmla="*/ 92 w 159"/>
                  <a:gd name="T3" fmla="*/ 0 h 167"/>
                  <a:gd name="T4" fmla="*/ 159 w 159"/>
                  <a:gd name="T5" fmla="*/ 108 h 167"/>
                  <a:gd name="T6" fmla="*/ 100 w 159"/>
                  <a:gd name="T7" fmla="*/ 130 h 167"/>
                  <a:gd name="T8" fmla="*/ 98 w 159"/>
                  <a:gd name="T9" fmla="*/ 144 h 167"/>
                  <a:gd name="T10" fmla="*/ 0 w 159"/>
                  <a:gd name="T11" fmla="*/ 148 h 167"/>
                  <a:gd name="T12" fmla="*/ 0 w 159"/>
                  <a:gd name="T13" fmla="*/ 148 h 167"/>
                  <a:gd name="T14" fmla="*/ 92 w 159"/>
                  <a:gd name="T1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" h="167">
                    <a:moveTo>
                      <a:pt x="92" y="0"/>
                    </a:moveTo>
                    <a:lnTo>
                      <a:pt x="92" y="0"/>
                    </a:lnTo>
                    <a:lnTo>
                      <a:pt x="159" y="108"/>
                    </a:lnTo>
                    <a:cubicBezTo>
                      <a:pt x="153" y="121"/>
                      <a:pt x="146" y="136"/>
                      <a:pt x="100" y="130"/>
                    </a:cubicBezTo>
                    <a:lnTo>
                      <a:pt x="98" y="144"/>
                    </a:lnTo>
                    <a:cubicBezTo>
                      <a:pt x="39" y="167"/>
                      <a:pt x="72" y="120"/>
                      <a:pt x="0" y="148"/>
                    </a:cubicBezTo>
                    <a:lnTo>
                      <a:pt x="0" y="148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6" name="Freeform 404">
                <a:extLst>
                  <a:ext uri="{FF2B5EF4-FFF2-40B4-BE49-F238E27FC236}">
                    <a16:creationId xmlns:a16="http://schemas.microsoft.com/office/drawing/2014/main" xmlns="" id="{5A472A52-1448-43D1-A7BA-148F005F9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985"/>
                <a:ext cx="109" cy="73"/>
              </a:xfrm>
              <a:custGeom>
                <a:avLst/>
                <a:gdLst>
                  <a:gd name="T0" fmla="*/ 265 w 265"/>
                  <a:gd name="T1" fmla="*/ 0 h 165"/>
                  <a:gd name="T2" fmla="*/ 265 w 265"/>
                  <a:gd name="T3" fmla="*/ 0 h 165"/>
                  <a:gd name="T4" fmla="*/ 173 w 265"/>
                  <a:gd name="T5" fmla="*/ 148 h 165"/>
                  <a:gd name="T6" fmla="*/ 115 w 265"/>
                  <a:gd name="T7" fmla="*/ 144 h 165"/>
                  <a:gd name="T8" fmla="*/ 93 w 265"/>
                  <a:gd name="T9" fmla="*/ 149 h 165"/>
                  <a:gd name="T10" fmla="*/ 0 w 265"/>
                  <a:gd name="T11" fmla="*/ 0 h 165"/>
                  <a:gd name="T12" fmla="*/ 132 w 265"/>
                  <a:gd name="T13" fmla="*/ 0 h 165"/>
                  <a:gd name="T14" fmla="*/ 265 w 265"/>
                  <a:gd name="T15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165">
                    <a:moveTo>
                      <a:pt x="265" y="0"/>
                    </a:moveTo>
                    <a:lnTo>
                      <a:pt x="265" y="0"/>
                    </a:lnTo>
                    <a:lnTo>
                      <a:pt x="173" y="148"/>
                    </a:lnTo>
                    <a:cubicBezTo>
                      <a:pt x="130" y="165"/>
                      <a:pt x="145" y="149"/>
                      <a:pt x="115" y="144"/>
                    </a:cubicBezTo>
                    <a:cubicBezTo>
                      <a:pt x="103" y="142"/>
                      <a:pt x="103" y="148"/>
                      <a:pt x="93" y="149"/>
                    </a:cubicBezTo>
                    <a:lnTo>
                      <a:pt x="0" y="0"/>
                    </a:lnTo>
                    <a:lnTo>
                      <a:pt x="132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527" name="Freeform 405">
                <a:extLst>
                  <a:ext uri="{FF2B5EF4-FFF2-40B4-BE49-F238E27FC236}">
                    <a16:creationId xmlns:a16="http://schemas.microsoft.com/office/drawing/2014/main" xmlns="" id="{DE9CC12F-64BF-4DD1-B087-F7A9F7D5C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2889"/>
                <a:ext cx="109" cy="96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2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grpSp>
          <p:nvGrpSpPr>
            <p:cNvPr id="10" name="Group 607">
              <a:extLst>
                <a:ext uri="{FF2B5EF4-FFF2-40B4-BE49-F238E27FC236}">
                  <a16:creationId xmlns:a16="http://schemas.microsoft.com/office/drawing/2014/main" xmlns="" id="{51DBB0B2-B548-4E11-A4B2-E151B2493D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0" y="2447"/>
              <a:ext cx="1875" cy="1245"/>
              <a:chOff x="3950" y="2447"/>
              <a:chExt cx="1875" cy="1245"/>
            </a:xfrm>
          </p:grpSpPr>
          <p:sp>
            <p:nvSpPr>
              <p:cNvPr id="128" name="Freeform 407">
                <a:extLst>
                  <a:ext uri="{FF2B5EF4-FFF2-40B4-BE49-F238E27FC236}">
                    <a16:creationId xmlns:a16="http://schemas.microsoft.com/office/drawing/2014/main" xmlns="" id="{5A1B1250-8976-4268-85FD-901184AB93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2889"/>
                <a:ext cx="109" cy="96"/>
              </a:xfrm>
              <a:custGeom>
                <a:avLst/>
                <a:gdLst>
                  <a:gd name="T0" fmla="*/ 133 w 265"/>
                  <a:gd name="T1" fmla="*/ 213 h 213"/>
                  <a:gd name="T2" fmla="*/ 133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3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3" y="213"/>
                    </a:moveTo>
                    <a:lnTo>
                      <a:pt x="133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3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29" name="Freeform 408">
                <a:extLst>
                  <a:ext uri="{FF2B5EF4-FFF2-40B4-BE49-F238E27FC236}">
                    <a16:creationId xmlns:a16="http://schemas.microsoft.com/office/drawing/2014/main" xmlns="" id="{1A0C6B62-C971-42BD-B620-4CEA702F6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2985"/>
                <a:ext cx="43" cy="43"/>
              </a:xfrm>
              <a:custGeom>
                <a:avLst/>
                <a:gdLst>
                  <a:gd name="T0" fmla="*/ 43 w 105"/>
                  <a:gd name="T1" fmla="*/ 0 h 98"/>
                  <a:gd name="T2" fmla="*/ 43 w 105"/>
                  <a:gd name="T3" fmla="*/ 0 h 98"/>
                  <a:gd name="T4" fmla="*/ 105 w 105"/>
                  <a:gd name="T5" fmla="*/ 98 h 98"/>
                  <a:gd name="T6" fmla="*/ 44 w 105"/>
                  <a:gd name="T7" fmla="*/ 71 h 98"/>
                  <a:gd name="T8" fmla="*/ 3 w 105"/>
                  <a:gd name="T9" fmla="*/ 71 h 98"/>
                  <a:gd name="T10" fmla="*/ 0 w 105"/>
                  <a:gd name="T11" fmla="*/ 69 h 98"/>
                  <a:gd name="T12" fmla="*/ 43 w 105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8">
                    <a:moveTo>
                      <a:pt x="43" y="0"/>
                    </a:moveTo>
                    <a:lnTo>
                      <a:pt x="43" y="0"/>
                    </a:lnTo>
                    <a:lnTo>
                      <a:pt x="105" y="98"/>
                    </a:lnTo>
                    <a:cubicBezTo>
                      <a:pt x="77" y="94"/>
                      <a:pt x="91" y="67"/>
                      <a:pt x="44" y="71"/>
                    </a:cubicBezTo>
                    <a:cubicBezTo>
                      <a:pt x="43" y="71"/>
                      <a:pt x="23" y="81"/>
                      <a:pt x="3" y="71"/>
                    </a:cubicBezTo>
                    <a:cubicBezTo>
                      <a:pt x="2" y="70"/>
                      <a:pt x="1" y="70"/>
                      <a:pt x="0" y="69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DF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0" name="Freeform 409">
                <a:extLst>
                  <a:ext uri="{FF2B5EF4-FFF2-40B4-BE49-F238E27FC236}">
                    <a16:creationId xmlns:a16="http://schemas.microsoft.com/office/drawing/2014/main" xmlns="" id="{D6C7C764-D1E9-4E85-8562-5C4677654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2889"/>
                <a:ext cx="109" cy="96"/>
              </a:xfrm>
              <a:custGeom>
                <a:avLst/>
                <a:gdLst>
                  <a:gd name="T0" fmla="*/ 264 w 264"/>
                  <a:gd name="T1" fmla="*/ 213 h 213"/>
                  <a:gd name="T2" fmla="*/ 264 w 264"/>
                  <a:gd name="T3" fmla="*/ 213 h 213"/>
                  <a:gd name="T4" fmla="*/ 132 w 264"/>
                  <a:gd name="T5" fmla="*/ 213 h 213"/>
                  <a:gd name="T6" fmla="*/ 0 w 264"/>
                  <a:gd name="T7" fmla="*/ 213 h 213"/>
                  <a:gd name="T8" fmla="*/ 132 w 264"/>
                  <a:gd name="T9" fmla="*/ 0 h 213"/>
                  <a:gd name="T10" fmla="*/ 264 w 264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4" h="213">
                    <a:moveTo>
                      <a:pt x="264" y="213"/>
                    </a:moveTo>
                    <a:lnTo>
                      <a:pt x="264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4" y="213"/>
                    </a:lnTo>
                    <a:close/>
                  </a:path>
                </a:pathLst>
              </a:custGeom>
              <a:solidFill>
                <a:srgbClr val="FFDF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1" name="Freeform 410">
                <a:extLst>
                  <a:ext uri="{FF2B5EF4-FFF2-40B4-BE49-F238E27FC236}">
                    <a16:creationId xmlns:a16="http://schemas.microsoft.com/office/drawing/2014/main" xmlns="" id="{46AC206C-2B90-4907-8D1F-192A56541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2889"/>
                <a:ext cx="97" cy="96"/>
              </a:xfrm>
              <a:custGeom>
                <a:avLst/>
                <a:gdLst>
                  <a:gd name="T0" fmla="*/ 132 w 237"/>
                  <a:gd name="T1" fmla="*/ 213 h 213"/>
                  <a:gd name="T2" fmla="*/ 132 w 237"/>
                  <a:gd name="T3" fmla="*/ 213 h 213"/>
                  <a:gd name="T4" fmla="*/ 0 w 237"/>
                  <a:gd name="T5" fmla="*/ 0 h 213"/>
                  <a:gd name="T6" fmla="*/ 136 w 237"/>
                  <a:gd name="T7" fmla="*/ 0 h 213"/>
                  <a:gd name="T8" fmla="*/ 168 w 237"/>
                  <a:gd name="T9" fmla="*/ 55 h 213"/>
                  <a:gd name="T10" fmla="*/ 218 w 237"/>
                  <a:gd name="T11" fmla="*/ 53 h 213"/>
                  <a:gd name="T12" fmla="*/ 237 w 237"/>
                  <a:gd name="T13" fmla="*/ 45 h 213"/>
                  <a:gd name="T14" fmla="*/ 132 w 237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7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136" y="0"/>
                    </a:lnTo>
                    <a:cubicBezTo>
                      <a:pt x="140" y="15"/>
                      <a:pt x="149" y="32"/>
                      <a:pt x="168" y="55"/>
                    </a:cubicBezTo>
                    <a:cubicBezTo>
                      <a:pt x="184" y="55"/>
                      <a:pt x="203" y="57"/>
                      <a:pt x="218" y="53"/>
                    </a:cubicBezTo>
                    <a:cubicBezTo>
                      <a:pt x="224" y="52"/>
                      <a:pt x="230" y="49"/>
                      <a:pt x="237" y="45"/>
                    </a:cubicBez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2" name="Freeform 411">
                <a:extLst>
                  <a:ext uri="{FF2B5EF4-FFF2-40B4-BE49-F238E27FC236}">
                    <a16:creationId xmlns:a16="http://schemas.microsoft.com/office/drawing/2014/main" xmlns="" id="{64B73B57-5BC4-4AA4-A17C-991A2B6DD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985"/>
                <a:ext cx="40" cy="44"/>
              </a:xfrm>
              <a:custGeom>
                <a:avLst/>
                <a:gdLst>
                  <a:gd name="T0" fmla="*/ 62 w 97"/>
                  <a:gd name="T1" fmla="*/ 98 h 99"/>
                  <a:gd name="T2" fmla="*/ 62 w 97"/>
                  <a:gd name="T3" fmla="*/ 98 h 99"/>
                  <a:gd name="T4" fmla="*/ 0 w 97"/>
                  <a:gd name="T5" fmla="*/ 0 h 99"/>
                  <a:gd name="T6" fmla="*/ 94 w 97"/>
                  <a:gd name="T7" fmla="*/ 0 h 99"/>
                  <a:gd name="T8" fmla="*/ 93 w 97"/>
                  <a:gd name="T9" fmla="*/ 3 h 99"/>
                  <a:gd name="T10" fmla="*/ 97 w 97"/>
                  <a:gd name="T11" fmla="*/ 19 h 99"/>
                  <a:gd name="T12" fmla="*/ 85 w 97"/>
                  <a:gd name="T13" fmla="*/ 49 h 99"/>
                  <a:gd name="T14" fmla="*/ 90 w 97"/>
                  <a:gd name="T15" fmla="*/ 97 h 99"/>
                  <a:gd name="T16" fmla="*/ 62 w 97"/>
                  <a:gd name="T17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9">
                    <a:moveTo>
                      <a:pt x="62" y="98"/>
                    </a:moveTo>
                    <a:lnTo>
                      <a:pt x="62" y="98"/>
                    </a:lnTo>
                    <a:lnTo>
                      <a:pt x="0" y="0"/>
                    </a:lnTo>
                    <a:lnTo>
                      <a:pt x="94" y="0"/>
                    </a:lnTo>
                    <a:cubicBezTo>
                      <a:pt x="93" y="1"/>
                      <a:pt x="93" y="2"/>
                      <a:pt x="93" y="3"/>
                    </a:cubicBezTo>
                    <a:lnTo>
                      <a:pt x="97" y="19"/>
                    </a:lnTo>
                    <a:lnTo>
                      <a:pt x="85" y="49"/>
                    </a:lnTo>
                    <a:cubicBezTo>
                      <a:pt x="83" y="63"/>
                      <a:pt x="86" y="80"/>
                      <a:pt x="90" y="97"/>
                    </a:cubicBezTo>
                    <a:cubicBezTo>
                      <a:pt x="77" y="99"/>
                      <a:pt x="68" y="99"/>
                      <a:pt x="62" y="98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3" name="Freeform 412">
                <a:extLst>
                  <a:ext uri="{FF2B5EF4-FFF2-40B4-BE49-F238E27FC236}">
                    <a16:creationId xmlns:a16="http://schemas.microsoft.com/office/drawing/2014/main" xmlns="" id="{597C0D8E-E3E8-413A-9014-FDF6F6CA8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" y="2898"/>
                <a:ext cx="74" cy="87"/>
              </a:xfrm>
              <a:custGeom>
                <a:avLst/>
                <a:gdLst>
                  <a:gd name="T0" fmla="*/ 94 w 181"/>
                  <a:gd name="T1" fmla="*/ 192 h 192"/>
                  <a:gd name="T2" fmla="*/ 94 w 181"/>
                  <a:gd name="T3" fmla="*/ 192 h 192"/>
                  <a:gd name="T4" fmla="*/ 0 w 181"/>
                  <a:gd name="T5" fmla="*/ 192 h 192"/>
                  <a:gd name="T6" fmla="*/ 105 w 181"/>
                  <a:gd name="T7" fmla="*/ 24 h 192"/>
                  <a:gd name="T8" fmla="*/ 146 w 181"/>
                  <a:gd name="T9" fmla="*/ 0 h 192"/>
                  <a:gd name="T10" fmla="*/ 174 w 181"/>
                  <a:gd name="T11" fmla="*/ 46 h 192"/>
                  <a:gd name="T12" fmla="*/ 181 w 181"/>
                  <a:gd name="T13" fmla="*/ 93 h 192"/>
                  <a:gd name="T14" fmla="*/ 137 w 181"/>
                  <a:gd name="T15" fmla="*/ 106 h 192"/>
                  <a:gd name="T16" fmla="*/ 127 w 181"/>
                  <a:gd name="T17" fmla="*/ 79 h 192"/>
                  <a:gd name="T18" fmla="*/ 113 w 181"/>
                  <a:gd name="T19" fmla="*/ 70 h 192"/>
                  <a:gd name="T20" fmla="*/ 100 w 181"/>
                  <a:gd name="T21" fmla="*/ 79 h 192"/>
                  <a:gd name="T22" fmla="*/ 88 w 181"/>
                  <a:gd name="T23" fmla="*/ 118 h 192"/>
                  <a:gd name="T24" fmla="*/ 95 w 181"/>
                  <a:gd name="T25" fmla="*/ 140 h 192"/>
                  <a:gd name="T26" fmla="*/ 94 w 181"/>
                  <a:gd name="T27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1" h="192">
                    <a:moveTo>
                      <a:pt x="94" y="192"/>
                    </a:moveTo>
                    <a:lnTo>
                      <a:pt x="94" y="192"/>
                    </a:lnTo>
                    <a:lnTo>
                      <a:pt x="0" y="192"/>
                    </a:lnTo>
                    <a:lnTo>
                      <a:pt x="105" y="24"/>
                    </a:lnTo>
                    <a:cubicBezTo>
                      <a:pt x="118" y="16"/>
                      <a:pt x="133" y="5"/>
                      <a:pt x="146" y="0"/>
                    </a:cubicBezTo>
                    <a:lnTo>
                      <a:pt x="174" y="46"/>
                    </a:lnTo>
                    <a:cubicBezTo>
                      <a:pt x="175" y="61"/>
                      <a:pt x="179" y="77"/>
                      <a:pt x="181" y="93"/>
                    </a:cubicBezTo>
                    <a:cubicBezTo>
                      <a:pt x="164" y="105"/>
                      <a:pt x="157" y="107"/>
                      <a:pt x="137" y="106"/>
                    </a:cubicBezTo>
                    <a:cubicBezTo>
                      <a:pt x="131" y="96"/>
                      <a:pt x="128" y="90"/>
                      <a:pt x="127" y="79"/>
                    </a:cubicBezTo>
                    <a:lnTo>
                      <a:pt x="113" y="70"/>
                    </a:lnTo>
                    <a:lnTo>
                      <a:pt x="100" y="79"/>
                    </a:lnTo>
                    <a:cubicBezTo>
                      <a:pt x="100" y="96"/>
                      <a:pt x="96" y="104"/>
                      <a:pt x="88" y="118"/>
                    </a:cubicBezTo>
                    <a:lnTo>
                      <a:pt x="95" y="140"/>
                    </a:lnTo>
                    <a:cubicBezTo>
                      <a:pt x="107" y="162"/>
                      <a:pt x="96" y="170"/>
                      <a:pt x="94" y="192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4" name="Freeform 413">
                <a:extLst>
                  <a:ext uri="{FF2B5EF4-FFF2-40B4-BE49-F238E27FC236}">
                    <a16:creationId xmlns:a16="http://schemas.microsoft.com/office/drawing/2014/main" xmlns="" id="{926EDB04-84EA-4582-B3A3-C2A2BACBE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3" y="3002"/>
                <a:ext cx="304" cy="234"/>
              </a:xfrm>
              <a:custGeom>
                <a:avLst/>
                <a:gdLst>
                  <a:gd name="T0" fmla="*/ 138 w 738"/>
                  <a:gd name="T1" fmla="*/ 95 h 522"/>
                  <a:gd name="T2" fmla="*/ 138 w 738"/>
                  <a:gd name="T3" fmla="*/ 95 h 522"/>
                  <a:gd name="T4" fmla="*/ 86 w 738"/>
                  <a:gd name="T5" fmla="*/ 110 h 522"/>
                  <a:gd name="T6" fmla="*/ 77 w 738"/>
                  <a:gd name="T7" fmla="*/ 95 h 522"/>
                  <a:gd name="T8" fmla="*/ 89 w 738"/>
                  <a:gd name="T9" fmla="*/ 72 h 522"/>
                  <a:gd name="T10" fmla="*/ 49 w 738"/>
                  <a:gd name="T11" fmla="*/ 49 h 522"/>
                  <a:gd name="T12" fmla="*/ 32 w 738"/>
                  <a:gd name="T13" fmla="*/ 154 h 522"/>
                  <a:gd name="T14" fmla="*/ 98 w 738"/>
                  <a:gd name="T15" fmla="*/ 201 h 522"/>
                  <a:gd name="T16" fmla="*/ 61 w 738"/>
                  <a:gd name="T17" fmla="*/ 287 h 522"/>
                  <a:gd name="T18" fmla="*/ 49 w 738"/>
                  <a:gd name="T19" fmla="*/ 369 h 522"/>
                  <a:gd name="T20" fmla="*/ 72 w 738"/>
                  <a:gd name="T21" fmla="*/ 406 h 522"/>
                  <a:gd name="T22" fmla="*/ 98 w 738"/>
                  <a:gd name="T23" fmla="*/ 410 h 522"/>
                  <a:gd name="T24" fmla="*/ 116 w 738"/>
                  <a:gd name="T25" fmla="*/ 515 h 522"/>
                  <a:gd name="T26" fmla="*/ 132 w 738"/>
                  <a:gd name="T27" fmla="*/ 522 h 522"/>
                  <a:gd name="T28" fmla="*/ 161 w 738"/>
                  <a:gd name="T29" fmla="*/ 517 h 522"/>
                  <a:gd name="T30" fmla="*/ 199 w 738"/>
                  <a:gd name="T31" fmla="*/ 497 h 522"/>
                  <a:gd name="T32" fmla="*/ 246 w 738"/>
                  <a:gd name="T33" fmla="*/ 486 h 522"/>
                  <a:gd name="T34" fmla="*/ 348 w 738"/>
                  <a:gd name="T35" fmla="*/ 501 h 522"/>
                  <a:gd name="T36" fmla="*/ 403 w 738"/>
                  <a:gd name="T37" fmla="*/ 495 h 522"/>
                  <a:gd name="T38" fmla="*/ 472 w 738"/>
                  <a:gd name="T39" fmla="*/ 487 h 522"/>
                  <a:gd name="T40" fmla="*/ 504 w 738"/>
                  <a:gd name="T41" fmla="*/ 453 h 522"/>
                  <a:gd name="T42" fmla="*/ 486 w 738"/>
                  <a:gd name="T43" fmla="*/ 423 h 522"/>
                  <a:gd name="T44" fmla="*/ 497 w 738"/>
                  <a:gd name="T45" fmla="*/ 415 h 522"/>
                  <a:gd name="T46" fmla="*/ 505 w 738"/>
                  <a:gd name="T47" fmla="*/ 403 h 522"/>
                  <a:gd name="T48" fmla="*/ 532 w 738"/>
                  <a:gd name="T49" fmla="*/ 401 h 522"/>
                  <a:gd name="T50" fmla="*/ 551 w 738"/>
                  <a:gd name="T51" fmla="*/ 371 h 522"/>
                  <a:gd name="T52" fmla="*/ 629 w 738"/>
                  <a:gd name="T53" fmla="*/ 349 h 522"/>
                  <a:gd name="T54" fmla="*/ 656 w 738"/>
                  <a:gd name="T55" fmla="*/ 365 h 522"/>
                  <a:gd name="T56" fmla="*/ 706 w 738"/>
                  <a:gd name="T57" fmla="*/ 349 h 522"/>
                  <a:gd name="T58" fmla="*/ 615 w 738"/>
                  <a:gd name="T59" fmla="*/ 278 h 522"/>
                  <a:gd name="T60" fmla="*/ 678 w 738"/>
                  <a:gd name="T61" fmla="*/ 188 h 522"/>
                  <a:gd name="T62" fmla="*/ 705 w 738"/>
                  <a:gd name="T63" fmla="*/ 111 h 522"/>
                  <a:gd name="T64" fmla="*/ 738 w 738"/>
                  <a:gd name="T65" fmla="*/ 106 h 522"/>
                  <a:gd name="T66" fmla="*/ 731 w 738"/>
                  <a:gd name="T67" fmla="*/ 59 h 522"/>
                  <a:gd name="T68" fmla="*/ 642 w 738"/>
                  <a:gd name="T69" fmla="*/ 33 h 522"/>
                  <a:gd name="T70" fmla="*/ 601 w 738"/>
                  <a:gd name="T71" fmla="*/ 33 h 522"/>
                  <a:gd name="T72" fmla="*/ 540 w 738"/>
                  <a:gd name="T73" fmla="*/ 22 h 522"/>
                  <a:gd name="T74" fmla="*/ 449 w 738"/>
                  <a:gd name="T75" fmla="*/ 58 h 522"/>
                  <a:gd name="T76" fmla="*/ 385 w 738"/>
                  <a:gd name="T77" fmla="*/ 92 h 522"/>
                  <a:gd name="T78" fmla="*/ 383 w 738"/>
                  <a:gd name="T79" fmla="*/ 106 h 522"/>
                  <a:gd name="T80" fmla="*/ 285 w 738"/>
                  <a:gd name="T81" fmla="*/ 110 h 522"/>
                  <a:gd name="T82" fmla="*/ 227 w 738"/>
                  <a:gd name="T83" fmla="*/ 106 h 522"/>
                  <a:gd name="T84" fmla="*/ 138 w 738"/>
                  <a:gd name="T85" fmla="*/ 95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8" h="522">
                    <a:moveTo>
                      <a:pt x="138" y="95"/>
                    </a:moveTo>
                    <a:lnTo>
                      <a:pt x="138" y="95"/>
                    </a:lnTo>
                    <a:cubicBezTo>
                      <a:pt x="97" y="116"/>
                      <a:pt x="121" y="115"/>
                      <a:pt x="86" y="110"/>
                    </a:cubicBezTo>
                    <a:lnTo>
                      <a:pt x="77" y="95"/>
                    </a:lnTo>
                    <a:cubicBezTo>
                      <a:pt x="90" y="82"/>
                      <a:pt x="87" y="89"/>
                      <a:pt x="89" y="72"/>
                    </a:cubicBezTo>
                    <a:cubicBezTo>
                      <a:pt x="66" y="53"/>
                      <a:pt x="76" y="58"/>
                      <a:pt x="49" y="49"/>
                    </a:cubicBezTo>
                    <a:cubicBezTo>
                      <a:pt x="33" y="82"/>
                      <a:pt x="0" y="118"/>
                      <a:pt x="32" y="154"/>
                    </a:cubicBezTo>
                    <a:cubicBezTo>
                      <a:pt x="40" y="164"/>
                      <a:pt x="85" y="190"/>
                      <a:pt x="98" y="201"/>
                    </a:cubicBezTo>
                    <a:cubicBezTo>
                      <a:pt x="92" y="267"/>
                      <a:pt x="78" y="240"/>
                      <a:pt x="61" y="287"/>
                    </a:cubicBezTo>
                    <a:cubicBezTo>
                      <a:pt x="50" y="318"/>
                      <a:pt x="73" y="324"/>
                      <a:pt x="49" y="369"/>
                    </a:cubicBezTo>
                    <a:lnTo>
                      <a:pt x="72" y="406"/>
                    </a:lnTo>
                    <a:lnTo>
                      <a:pt x="98" y="410"/>
                    </a:lnTo>
                    <a:cubicBezTo>
                      <a:pt x="111" y="466"/>
                      <a:pt x="118" y="457"/>
                      <a:pt x="116" y="515"/>
                    </a:cubicBezTo>
                    <a:lnTo>
                      <a:pt x="132" y="522"/>
                    </a:lnTo>
                    <a:lnTo>
                      <a:pt x="161" y="517"/>
                    </a:lnTo>
                    <a:cubicBezTo>
                      <a:pt x="176" y="509"/>
                      <a:pt x="177" y="497"/>
                      <a:pt x="199" y="497"/>
                    </a:cubicBezTo>
                    <a:cubicBezTo>
                      <a:pt x="242" y="499"/>
                      <a:pt x="227" y="500"/>
                      <a:pt x="246" y="486"/>
                    </a:cubicBezTo>
                    <a:cubicBezTo>
                      <a:pt x="286" y="456"/>
                      <a:pt x="278" y="503"/>
                      <a:pt x="348" y="501"/>
                    </a:cubicBezTo>
                    <a:cubicBezTo>
                      <a:pt x="375" y="500"/>
                      <a:pt x="368" y="490"/>
                      <a:pt x="403" y="495"/>
                    </a:cubicBezTo>
                    <a:cubicBezTo>
                      <a:pt x="438" y="499"/>
                      <a:pt x="436" y="511"/>
                      <a:pt x="472" y="487"/>
                    </a:cubicBezTo>
                    <a:cubicBezTo>
                      <a:pt x="502" y="467"/>
                      <a:pt x="494" y="477"/>
                      <a:pt x="504" y="453"/>
                    </a:cubicBezTo>
                    <a:cubicBezTo>
                      <a:pt x="489" y="425"/>
                      <a:pt x="490" y="438"/>
                      <a:pt x="486" y="423"/>
                    </a:cubicBezTo>
                    <a:lnTo>
                      <a:pt x="497" y="415"/>
                    </a:lnTo>
                    <a:lnTo>
                      <a:pt x="505" y="403"/>
                    </a:lnTo>
                    <a:lnTo>
                      <a:pt x="532" y="401"/>
                    </a:lnTo>
                    <a:lnTo>
                      <a:pt x="551" y="371"/>
                    </a:lnTo>
                    <a:cubicBezTo>
                      <a:pt x="578" y="371"/>
                      <a:pt x="599" y="332"/>
                      <a:pt x="629" y="349"/>
                    </a:cubicBezTo>
                    <a:cubicBezTo>
                      <a:pt x="639" y="355"/>
                      <a:pt x="643" y="365"/>
                      <a:pt x="656" y="365"/>
                    </a:cubicBezTo>
                    <a:cubicBezTo>
                      <a:pt x="671" y="365"/>
                      <a:pt x="695" y="360"/>
                      <a:pt x="706" y="349"/>
                    </a:cubicBezTo>
                    <a:cubicBezTo>
                      <a:pt x="691" y="280"/>
                      <a:pt x="647" y="288"/>
                      <a:pt x="615" y="278"/>
                    </a:cubicBezTo>
                    <a:cubicBezTo>
                      <a:pt x="629" y="256"/>
                      <a:pt x="679" y="210"/>
                      <a:pt x="678" y="188"/>
                    </a:cubicBezTo>
                    <a:cubicBezTo>
                      <a:pt x="678" y="187"/>
                      <a:pt x="654" y="129"/>
                      <a:pt x="705" y="111"/>
                    </a:cubicBezTo>
                    <a:cubicBezTo>
                      <a:pt x="715" y="108"/>
                      <a:pt x="727" y="110"/>
                      <a:pt x="738" y="106"/>
                    </a:cubicBezTo>
                    <a:cubicBezTo>
                      <a:pt x="738" y="91"/>
                      <a:pt x="734" y="75"/>
                      <a:pt x="731" y="59"/>
                    </a:cubicBezTo>
                    <a:cubicBezTo>
                      <a:pt x="665" y="71"/>
                      <a:pt x="701" y="28"/>
                      <a:pt x="642" y="33"/>
                    </a:cubicBezTo>
                    <a:cubicBezTo>
                      <a:pt x="641" y="33"/>
                      <a:pt x="621" y="43"/>
                      <a:pt x="601" y="33"/>
                    </a:cubicBezTo>
                    <a:cubicBezTo>
                      <a:pt x="576" y="20"/>
                      <a:pt x="589" y="0"/>
                      <a:pt x="540" y="22"/>
                    </a:cubicBezTo>
                    <a:cubicBezTo>
                      <a:pt x="512" y="35"/>
                      <a:pt x="470" y="30"/>
                      <a:pt x="449" y="58"/>
                    </a:cubicBezTo>
                    <a:cubicBezTo>
                      <a:pt x="439" y="72"/>
                      <a:pt x="446" y="100"/>
                      <a:pt x="385" y="92"/>
                    </a:cubicBezTo>
                    <a:lnTo>
                      <a:pt x="383" y="106"/>
                    </a:lnTo>
                    <a:cubicBezTo>
                      <a:pt x="324" y="129"/>
                      <a:pt x="357" y="82"/>
                      <a:pt x="285" y="110"/>
                    </a:cubicBezTo>
                    <a:cubicBezTo>
                      <a:pt x="242" y="127"/>
                      <a:pt x="258" y="111"/>
                      <a:pt x="227" y="106"/>
                    </a:cubicBezTo>
                    <a:cubicBezTo>
                      <a:pt x="204" y="103"/>
                      <a:pt x="225" y="126"/>
                      <a:pt x="138" y="9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5" name="Freeform 414">
                <a:extLst>
                  <a:ext uri="{FF2B5EF4-FFF2-40B4-BE49-F238E27FC236}">
                    <a16:creationId xmlns:a16="http://schemas.microsoft.com/office/drawing/2014/main" xmlns="" id="{77E90F67-F6C1-43B7-BFB1-C1C8DD7959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0" y="3024"/>
                <a:ext cx="94" cy="56"/>
              </a:xfrm>
              <a:custGeom>
                <a:avLst/>
                <a:gdLst>
                  <a:gd name="T0" fmla="*/ 188 w 227"/>
                  <a:gd name="T1" fmla="*/ 60 h 124"/>
                  <a:gd name="T2" fmla="*/ 188 w 227"/>
                  <a:gd name="T3" fmla="*/ 60 h 124"/>
                  <a:gd name="T4" fmla="*/ 227 w 227"/>
                  <a:gd name="T5" fmla="*/ 124 h 124"/>
                  <a:gd name="T6" fmla="*/ 43 w 227"/>
                  <a:gd name="T7" fmla="*/ 124 h 124"/>
                  <a:gd name="T8" fmla="*/ 15 w 227"/>
                  <a:gd name="T9" fmla="*/ 103 h 124"/>
                  <a:gd name="T10" fmla="*/ 3 w 227"/>
                  <a:gd name="T11" fmla="*/ 60 h 124"/>
                  <a:gd name="T12" fmla="*/ 39 w 227"/>
                  <a:gd name="T13" fmla="*/ 0 h 124"/>
                  <a:gd name="T14" fmla="*/ 72 w 227"/>
                  <a:gd name="T15" fmla="*/ 21 h 124"/>
                  <a:gd name="T16" fmla="*/ 60 w 227"/>
                  <a:gd name="T17" fmla="*/ 44 h 124"/>
                  <a:gd name="T18" fmla="*/ 69 w 227"/>
                  <a:gd name="T19" fmla="*/ 59 h 124"/>
                  <a:gd name="T20" fmla="*/ 121 w 227"/>
                  <a:gd name="T21" fmla="*/ 44 h 124"/>
                  <a:gd name="T22" fmla="*/ 188 w 227"/>
                  <a:gd name="T23" fmla="*/ 6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24">
                    <a:moveTo>
                      <a:pt x="188" y="60"/>
                    </a:moveTo>
                    <a:lnTo>
                      <a:pt x="188" y="60"/>
                    </a:lnTo>
                    <a:lnTo>
                      <a:pt x="227" y="124"/>
                    </a:lnTo>
                    <a:lnTo>
                      <a:pt x="43" y="124"/>
                    </a:lnTo>
                    <a:cubicBezTo>
                      <a:pt x="30" y="116"/>
                      <a:pt x="18" y="108"/>
                      <a:pt x="15" y="103"/>
                    </a:cubicBezTo>
                    <a:cubicBezTo>
                      <a:pt x="2" y="89"/>
                      <a:pt x="0" y="74"/>
                      <a:pt x="3" y="60"/>
                    </a:cubicBezTo>
                    <a:lnTo>
                      <a:pt x="39" y="0"/>
                    </a:lnTo>
                    <a:cubicBezTo>
                      <a:pt x="58" y="6"/>
                      <a:pt x="52" y="4"/>
                      <a:pt x="72" y="21"/>
                    </a:cubicBezTo>
                    <a:cubicBezTo>
                      <a:pt x="70" y="38"/>
                      <a:pt x="73" y="31"/>
                      <a:pt x="60" y="44"/>
                    </a:cubicBezTo>
                    <a:lnTo>
                      <a:pt x="69" y="59"/>
                    </a:lnTo>
                    <a:cubicBezTo>
                      <a:pt x="104" y="64"/>
                      <a:pt x="80" y="65"/>
                      <a:pt x="121" y="44"/>
                    </a:cubicBezTo>
                    <a:cubicBezTo>
                      <a:pt x="162" y="59"/>
                      <a:pt x="179" y="61"/>
                      <a:pt x="188" y="6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6" name="Freeform 415">
                <a:extLst>
                  <a:ext uri="{FF2B5EF4-FFF2-40B4-BE49-F238E27FC236}">
                    <a16:creationId xmlns:a16="http://schemas.microsoft.com/office/drawing/2014/main" xmlns="" id="{6B4AFB27-B694-4F44-9BBE-0BDEB1080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" y="3024"/>
                <a:ext cx="15" cy="27"/>
              </a:xfrm>
              <a:custGeom>
                <a:avLst/>
                <a:gdLst>
                  <a:gd name="T0" fmla="*/ 36 w 36"/>
                  <a:gd name="T1" fmla="*/ 2 h 62"/>
                  <a:gd name="T2" fmla="*/ 36 w 36"/>
                  <a:gd name="T3" fmla="*/ 2 h 62"/>
                  <a:gd name="T4" fmla="*/ 0 w 36"/>
                  <a:gd name="T5" fmla="*/ 62 h 62"/>
                  <a:gd name="T6" fmla="*/ 29 w 36"/>
                  <a:gd name="T7" fmla="*/ 0 h 62"/>
                  <a:gd name="T8" fmla="*/ 36 w 36"/>
                  <a:gd name="T9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2">
                    <a:moveTo>
                      <a:pt x="36" y="2"/>
                    </a:moveTo>
                    <a:lnTo>
                      <a:pt x="36" y="2"/>
                    </a:lnTo>
                    <a:lnTo>
                      <a:pt x="0" y="62"/>
                    </a:lnTo>
                    <a:cubicBezTo>
                      <a:pt x="4" y="40"/>
                      <a:pt x="20" y="20"/>
                      <a:pt x="29" y="0"/>
                    </a:cubicBezTo>
                    <a:cubicBezTo>
                      <a:pt x="32" y="1"/>
                      <a:pt x="34" y="2"/>
                      <a:pt x="36" y="2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7" name="Freeform 416">
                <a:extLst>
                  <a:ext uri="{FF2B5EF4-FFF2-40B4-BE49-F238E27FC236}">
                    <a16:creationId xmlns:a16="http://schemas.microsoft.com/office/drawing/2014/main" xmlns="" id="{6B2764B1-A561-43FA-9FF3-029972733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033"/>
                <a:ext cx="109" cy="47"/>
              </a:xfrm>
              <a:custGeom>
                <a:avLst/>
                <a:gdLst>
                  <a:gd name="T0" fmla="*/ 200 w 265"/>
                  <a:gd name="T1" fmla="*/ 0 h 105"/>
                  <a:gd name="T2" fmla="*/ 200 w 265"/>
                  <a:gd name="T3" fmla="*/ 0 h 105"/>
                  <a:gd name="T4" fmla="*/ 265 w 265"/>
                  <a:gd name="T5" fmla="*/ 105 h 105"/>
                  <a:gd name="T6" fmla="*/ 0 w 265"/>
                  <a:gd name="T7" fmla="*/ 105 h 105"/>
                  <a:gd name="T8" fmla="*/ 41 w 265"/>
                  <a:gd name="T9" fmla="*/ 40 h 105"/>
                  <a:gd name="T10" fmla="*/ 41 w 265"/>
                  <a:gd name="T11" fmla="*/ 40 h 105"/>
                  <a:gd name="T12" fmla="*/ 139 w 265"/>
                  <a:gd name="T13" fmla="*/ 36 h 105"/>
                  <a:gd name="T14" fmla="*/ 141 w 265"/>
                  <a:gd name="T15" fmla="*/ 22 h 105"/>
                  <a:gd name="T16" fmla="*/ 200 w 265"/>
                  <a:gd name="T1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105">
                    <a:moveTo>
                      <a:pt x="200" y="0"/>
                    </a:moveTo>
                    <a:lnTo>
                      <a:pt x="200" y="0"/>
                    </a:lnTo>
                    <a:lnTo>
                      <a:pt x="265" y="105"/>
                    </a:lnTo>
                    <a:lnTo>
                      <a:pt x="0" y="105"/>
                    </a:lnTo>
                    <a:lnTo>
                      <a:pt x="41" y="40"/>
                    </a:lnTo>
                    <a:lnTo>
                      <a:pt x="41" y="40"/>
                    </a:lnTo>
                    <a:cubicBezTo>
                      <a:pt x="113" y="12"/>
                      <a:pt x="80" y="59"/>
                      <a:pt x="139" y="36"/>
                    </a:cubicBezTo>
                    <a:lnTo>
                      <a:pt x="141" y="22"/>
                    </a:lnTo>
                    <a:cubicBezTo>
                      <a:pt x="187" y="28"/>
                      <a:pt x="194" y="13"/>
                      <a:pt x="200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8" name="Freeform 417">
                <a:extLst>
                  <a:ext uri="{FF2B5EF4-FFF2-40B4-BE49-F238E27FC236}">
                    <a16:creationId xmlns:a16="http://schemas.microsoft.com/office/drawing/2014/main" xmlns="" id="{90AD7994-3D47-48D0-963C-AE9C4FE51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3048"/>
                <a:ext cx="33" cy="32"/>
              </a:xfrm>
              <a:custGeom>
                <a:avLst/>
                <a:gdLst>
                  <a:gd name="T0" fmla="*/ 80 w 80"/>
                  <a:gd name="T1" fmla="*/ 6 h 71"/>
                  <a:gd name="T2" fmla="*/ 80 w 80"/>
                  <a:gd name="T3" fmla="*/ 6 h 71"/>
                  <a:gd name="T4" fmla="*/ 39 w 80"/>
                  <a:gd name="T5" fmla="*/ 71 h 71"/>
                  <a:gd name="T6" fmla="*/ 0 w 80"/>
                  <a:gd name="T7" fmla="*/ 7 h 71"/>
                  <a:gd name="T8" fmla="*/ 22 w 80"/>
                  <a:gd name="T9" fmla="*/ 2 h 71"/>
                  <a:gd name="T10" fmla="*/ 80 w 80"/>
                  <a:gd name="T11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71">
                    <a:moveTo>
                      <a:pt x="80" y="6"/>
                    </a:moveTo>
                    <a:lnTo>
                      <a:pt x="80" y="6"/>
                    </a:lnTo>
                    <a:lnTo>
                      <a:pt x="39" y="71"/>
                    </a:lnTo>
                    <a:lnTo>
                      <a:pt x="0" y="7"/>
                    </a:lnTo>
                    <a:cubicBezTo>
                      <a:pt x="10" y="6"/>
                      <a:pt x="10" y="0"/>
                      <a:pt x="22" y="2"/>
                    </a:cubicBezTo>
                    <a:cubicBezTo>
                      <a:pt x="52" y="7"/>
                      <a:pt x="37" y="23"/>
                      <a:pt x="80" y="6"/>
                    </a:cubicBezTo>
                    <a:close/>
                  </a:path>
                </a:pathLst>
              </a:custGeom>
              <a:solidFill>
                <a:srgbClr val="B1D8B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39" name="Freeform 418">
                <a:extLst>
                  <a:ext uri="{FF2B5EF4-FFF2-40B4-BE49-F238E27FC236}">
                    <a16:creationId xmlns:a16="http://schemas.microsoft.com/office/drawing/2014/main" xmlns="" id="{23BE2548-C6F9-4D8F-857C-83E296FAA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3015"/>
                <a:ext cx="91" cy="65"/>
              </a:xfrm>
              <a:custGeom>
                <a:avLst/>
                <a:gdLst>
                  <a:gd name="T0" fmla="*/ 194 w 223"/>
                  <a:gd name="T1" fmla="*/ 31 h 146"/>
                  <a:gd name="T2" fmla="*/ 194 w 223"/>
                  <a:gd name="T3" fmla="*/ 31 h 146"/>
                  <a:gd name="T4" fmla="*/ 223 w 223"/>
                  <a:gd name="T5" fmla="*/ 79 h 146"/>
                  <a:gd name="T6" fmla="*/ 196 w 223"/>
                  <a:gd name="T7" fmla="*/ 82 h 146"/>
                  <a:gd name="T8" fmla="*/ 166 w 223"/>
                  <a:gd name="T9" fmla="*/ 146 h 146"/>
                  <a:gd name="T10" fmla="*/ 0 w 223"/>
                  <a:gd name="T11" fmla="*/ 146 h 146"/>
                  <a:gd name="T12" fmla="*/ 89 w 223"/>
                  <a:gd name="T13" fmla="*/ 2 h 146"/>
                  <a:gd name="T14" fmla="*/ 92 w 223"/>
                  <a:gd name="T15" fmla="*/ 4 h 146"/>
                  <a:gd name="T16" fmla="*/ 133 w 223"/>
                  <a:gd name="T17" fmla="*/ 4 h 146"/>
                  <a:gd name="T18" fmla="*/ 194 w 223"/>
                  <a:gd name="T19" fmla="*/ 3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3" h="146">
                    <a:moveTo>
                      <a:pt x="194" y="31"/>
                    </a:moveTo>
                    <a:lnTo>
                      <a:pt x="194" y="31"/>
                    </a:lnTo>
                    <a:lnTo>
                      <a:pt x="223" y="79"/>
                    </a:lnTo>
                    <a:cubicBezTo>
                      <a:pt x="214" y="80"/>
                      <a:pt x="204" y="80"/>
                      <a:pt x="196" y="82"/>
                    </a:cubicBezTo>
                    <a:cubicBezTo>
                      <a:pt x="160" y="95"/>
                      <a:pt x="161" y="127"/>
                      <a:pt x="166" y="146"/>
                    </a:cubicBezTo>
                    <a:lnTo>
                      <a:pt x="0" y="146"/>
                    </a:lnTo>
                    <a:lnTo>
                      <a:pt x="89" y="2"/>
                    </a:lnTo>
                    <a:cubicBezTo>
                      <a:pt x="90" y="3"/>
                      <a:pt x="91" y="3"/>
                      <a:pt x="92" y="4"/>
                    </a:cubicBezTo>
                    <a:cubicBezTo>
                      <a:pt x="112" y="14"/>
                      <a:pt x="132" y="4"/>
                      <a:pt x="133" y="4"/>
                    </a:cubicBezTo>
                    <a:cubicBezTo>
                      <a:pt x="180" y="0"/>
                      <a:pt x="166" y="27"/>
                      <a:pt x="194" y="31"/>
                    </a:cubicBezTo>
                    <a:close/>
                  </a:path>
                </a:pathLst>
              </a:custGeom>
              <a:solidFill>
                <a:srgbClr val="FFDF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0" name="Freeform 419">
                <a:extLst>
                  <a:ext uri="{FF2B5EF4-FFF2-40B4-BE49-F238E27FC236}">
                    <a16:creationId xmlns:a16="http://schemas.microsoft.com/office/drawing/2014/main" xmlns="" id="{8E9357F1-A5C1-40A6-8E3D-86AB947E0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" y="3056"/>
                <a:ext cx="79" cy="54"/>
              </a:xfrm>
              <a:custGeom>
                <a:avLst/>
                <a:gdLst>
                  <a:gd name="T0" fmla="*/ 185 w 191"/>
                  <a:gd name="T1" fmla="*/ 0 h 121"/>
                  <a:gd name="T2" fmla="*/ 191 w 191"/>
                  <a:gd name="T3" fmla="*/ 10 h 121"/>
                  <a:gd name="T4" fmla="*/ 6 w 191"/>
                  <a:gd name="T5" fmla="*/ 121 h 121"/>
                  <a:gd name="T6" fmla="*/ 0 w 191"/>
                  <a:gd name="T7" fmla="*/ 111 h 121"/>
                  <a:gd name="T8" fmla="*/ 0 w 191"/>
                  <a:gd name="T9" fmla="*/ 111 h 121"/>
                  <a:gd name="T10" fmla="*/ 185 w 191"/>
                  <a:gd name="T1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1" h="121">
                    <a:moveTo>
                      <a:pt x="185" y="0"/>
                    </a:moveTo>
                    <a:lnTo>
                      <a:pt x="191" y="10"/>
                    </a:lnTo>
                    <a:lnTo>
                      <a:pt x="6" y="12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1" name="Freeform 420">
                <a:extLst>
                  <a:ext uri="{FF2B5EF4-FFF2-40B4-BE49-F238E27FC236}">
                    <a16:creationId xmlns:a16="http://schemas.microsoft.com/office/drawing/2014/main" xmlns="" id="{821B90C8-8495-43C1-BBF9-E531304B9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" y="3028"/>
                <a:ext cx="15" cy="22"/>
              </a:xfrm>
              <a:custGeom>
                <a:avLst/>
                <a:gdLst>
                  <a:gd name="T0" fmla="*/ 29 w 35"/>
                  <a:gd name="T1" fmla="*/ 49 h 49"/>
                  <a:gd name="T2" fmla="*/ 29 w 35"/>
                  <a:gd name="T3" fmla="*/ 49 h 49"/>
                  <a:gd name="T4" fmla="*/ 0 w 35"/>
                  <a:gd name="T5" fmla="*/ 1 h 49"/>
                  <a:gd name="T6" fmla="*/ 28 w 35"/>
                  <a:gd name="T7" fmla="*/ 0 h 49"/>
                  <a:gd name="T8" fmla="*/ 35 w 35"/>
                  <a:gd name="T9" fmla="*/ 47 h 49"/>
                  <a:gd name="T10" fmla="*/ 29 w 35"/>
                  <a:gd name="T1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49">
                    <a:moveTo>
                      <a:pt x="29" y="49"/>
                    </a:moveTo>
                    <a:lnTo>
                      <a:pt x="29" y="49"/>
                    </a:lnTo>
                    <a:lnTo>
                      <a:pt x="0" y="1"/>
                    </a:lnTo>
                    <a:cubicBezTo>
                      <a:pt x="6" y="2"/>
                      <a:pt x="15" y="2"/>
                      <a:pt x="28" y="0"/>
                    </a:cubicBezTo>
                    <a:cubicBezTo>
                      <a:pt x="31" y="16"/>
                      <a:pt x="35" y="32"/>
                      <a:pt x="35" y="47"/>
                    </a:cubicBezTo>
                    <a:cubicBezTo>
                      <a:pt x="33" y="48"/>
                      <a:pt x="31" y="48"/>
                      <a:pt x="29" y="49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2" name="Freeform 421">
                <a:extLst>
                  <a:ext uri="{FF2B5EF4-FFF2-40B4-BE49-F238E27FC236}">
                    <a16:creationId xmlns:a16="http://schemas.microsoft.com/office/drawing/2014/main" xmlns="" id="{90F11642-E0E2-4C31-82A4-C8D602233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3" y="3175"/>
                <a:ext cx="35" cy="61"/>
              </a:xfrm>
              <a:custGeom>
                <a:avLst/>
                <a:gdLst>
                  <a:gd name="T0" fmla="*/ 14 w 84"/>
                  <a:gd name="T1" fmla="*/ 0 h 134"/>
                  <a:gd name="T2" fmla="*/ 14 w 84"/>
                  <a:gd name="T3" fmla="*/ 0 h 134"/>
                  <a:gd name="T4" fmla="*/ 84 w 84"/>
                  <a:gd name="T5" fmla="*/ 113 h 134"/>
                  <a:gd name="T6" fmla="*/ 63 w 84"/>
                  <a:gd name="T7" fmla="*/ 129 h 134"/>
                  <a:gd name="T8" fmla="*/ 34 w 84"/>
                  <a:gd name="T9" fmla="*/ 134 h 134"/>
                  <a:gd name="T10" fmla="*/ 18 w 84"/>
                  <a:gd name="T11" fmla="*/ 127 h 134"/>
                  <a:gd name="T12" fmla="*/ 0 w 84"/>
                  <a:gd name="T13" fmla="*/ 22 h 134"/>
                  <a:gd name="T14" fmla="*/ 14 w 84"/>
                  <a:gd name="T15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134">
                    <a:moveTo>
                      <a:pt x="14" y="0"/>
                    </a:moveTo>
                    <a:lnTo>
                      <a:pt x="14" y="0"/>
                    </a:lnTo>
                    <a:lnTo>
                      <a:pt x="84" y="113"/>
                    </a:lnTo>
                    <a:cubicBezTo>
                      <a:pt x="76" y="117"/>
                      <a:pt x="72" y="124"/>
                      <a:pt x="63" y="129"/>
                    </a:cubicBezTo>
                    <a:lnTo>
                      <a:pt x="34" y="134"/>
                    </a:lnTo>
                    <a:lnTo>
                      <a:pt x="18" y="127"/>
                    </a:lnTo>
                    <a:cubicBezTo>
                      <a:pt x="20" y="69"/>
                      <a:pt x="13" y="77"/>
                      <a:pt x="0" y="22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3" name="Freeform 422">
                <a:extLst>
                  <a:ext uri="{FF2B5EF4-FFF2-40B4-BE49-F238E27FC236}">
                    <a16:creationId xmlns:a16="http://schemas.microsoft.com/office/drawing/2014/main" xmlns="" id="{F514E5B5-A684-46BE-B3FD-4ED076A7A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3" y="3137"/>
                <a:ext cx="26" cy="38"/>
              </a:xfrm>
              <a:custGeom>
                <a:avLst/>
                <a:gdLst>
                  <a:gd name="T0" fmla="*/ 63 w 63"/>
                  <a:gd name="T1" fmla="*/ 86 h 86"/>
                  <a:gd name="T2" fmla="*/ 63 w 63"/>
                  <a:gd name="T3" fmla="*/ 86 h 86"/>
                  <a:gd name="T4" fmla="*/ 12 w 63"/>
                  <a:gd name="T5" fmla="*/ 86 h 86"/>
                  <a:gd name="T6" fmla="*/ 0 w 63"/>
                  <a:gd name="T7" fmla="*/ 67 h 86"/>
                  <a:gd name="T8" fmla="*/ 9 w 63"/>
                  <a:gd name="T9" fmla="*/ 0 h 86"/>
                  <a:gd name="T10" fmla="*/ 63 w 63"/>
                  <a:gd name="T1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86">
                    <a:moveTo>
                      <a:pt x="63" y="86"/>
                    </a:moveTo>
                    <a:lnTo>
                      <a:pt x="63" y="86"/>
                    </a:lnTo>
                    <a:lnTo>
                      <a:pt x="12" y="86"/>
                    </a:lnTo>
                    <a:lnTo>
                      <a:pt x="0" y="67"/>
                    </a:lnTo>
                    <a:cubicBezTo>
                      <a:pt x="20" y="31"/>
                      <a:pt x="8" y="19"/>
                      <a:pt x="9" y="0"/>
                    </a:cubicBezTo>
                    <a:lnTo>
                      <a:pt x="63" y="86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4" name="Freeform 423">
                <a:extLst>
                  <a:ext uri="{FF2B5EF4-FFF2-40B4-BE49-F238E27FC236}">
                    <a16:creationId xmlns:a16="http://schemas.microsoft.com/office/drawing/2014/main" xmlns="" id="{BC68ACCC-6E5F-4AE2-93BB-44CE39C51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3080"/>
                <a:ext cx="77" cy="95"/>
              </a:xfrm>
              <a:custGeom>
                <a:avLst/>
                <a:gdLst>
                  <a:gd name="T0" fmla="*/ 54 w 186"/>
                  <a:gd name="T1" fmla="*/ 213 h 213"/>
                  <a:gd name="T2" fmla="*/ 54 w 186"/>
                  <a:gd name="T3" fmla="*/ 213 h 213"/>
                  <a:gd name="T4" fmla="*/ 0 w 186"/>
                  <a:gd name="T5" fmla="*/ 127 h 213"/>
                  <a:gd name="T6" fmla="*/ 3 w 186"/>
                  <a:gd name="T7" fmla="*/ 112 h 213"/>
                  <a:gd name="T8" fmla="*/ 40 w 186"/>
                  <a:gd name="T9" fmla="*/ 26 h 213"/>
                  <a:gd name="T10" fmla="*/ 2 w 186"/>
                  <a:gd name="T11" fmla="*/ 0 h 213"/>
                  <a:gd name="T12" fmla="*/ 186 w 186"/>
                  <a:gd name="T13" fmla="*/ 0 h 213"/>
                  <a:gd name="T14" fmla="*/ 54 w 186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6" h="213">
                    <a:moveTo>
                      <a:pt x="54" y="213"/>
                    </a:moveTo>
                    <a:lnTo>
                      <a:pt x="54" y="213"/>
                    </a:lnTo>
                    <a:lnTo>
                      <a:pt x="0" y="127"/>
                    </a:lnTo>
                    <a:cubicBezTo>
                      <a:pt x="0" y="122"/>
                      <a:pt x="1" y="117"/>
                      <a:pt x="3" y="112"/>
                    </a:cubicBezTo>
                    <a:cubicBezTo>
                      <a:pt x="20" y="65"/>
                      <a:pt x="34" y="92"/>
                      <a:pt x="40" y="26"/>
                    </a:cubicBezTo>
                    <a:cubicBezTo>
                      <a:pt x="33" y="20"/>
                      <a:pt x="16" y="10"/>
                      <a:pt x="2" y="0"/>
                    </a:cubicBezTo>
                    <a:lnTo>
                      <a:pt x="186" y="0"/>
                    </a:lnTo>
                    <a:lnTo>
                      <a:pt x="54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5" name="Freeform 424">
                <a:extLst>
                  <a:ext uri="{FF2B5EF4-FFF2-40B4-BE49-F238E27FC236}">
                    <a16:creationId xmlns:a16="http://schemas.microsoft.com/office/drawing/2014/main" xmlns="" id="{8C875995-8915-4BFD-8811-3935D0345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1" y="3175"/>
                <a:ext cx="56" cy="53"/>
              </a:xfrm>
              <a:custGeom>
                <a:avLst/>
                <a:gdLst>
                  <a:gd name="T0" fmla="*/ 67 w 136"/>
                  <a:gd name="T1" fmla="*/ 0 h 116"/>
                  <a:gd name="T2" fmla="*/ 67 w 136"/>
                  <a:gd name="T3" fmla="*/ 0 h 116"/>
                  <a:gd name="T4" fmla="*/ 136 w 136"/>
                  <a:gd name="T5" fmla="*/ 113 h 116"/>
                  <a:gd name="T6" fmla="*/ 93 w 136"/>
                  <a:gd name="T7" fmla="*/ 107 h 116"/>
                  <a:gd name="T8" fmla="*/ 38 w 136"/>
                  <a:gd name="T9" fmla="*/ 113 h 116"/>
                  <a:gd name="T10" fmla="*/ 0 w 136"/>
                  <a:gd name="T11" fmla="*/ 108 h 116"/>
                  <a:gd name="T12" fmla="*/ 67 w 136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16">
                    <a:moveTo>
                      <a:pt x="67" y="0"/>
                    </a:moveTo>
                    <a:lnTo>
                      <a:pt x="67" y="0"/>
                    </a:lnTo>
                    <a:lnTo>
                      <a:pt x="136" y="113"/>
                    </a:lnTo>
                    <a:cubicBezTo>
                      <a:pt x="123" y="116"/>
                      <a:pt x="116" y="110"/>
                      <a:pt x="93" y="107"/>
                    </a:cubicBezTo>
                    <a:cubicBezTo>
                      <a:pt x="58" y="102"/>
                      <a:pt x="65" y="112"/>
                      <a:pt x="38" y="113"/>
                    </a:cubicBezTo>
                    <a:cubicBezTo>
                      <a:pt x="21" y="113"/>
                      <a:pt x="9" y="111"/>
                      <a:pt x="0" y="108"/>
                    </a:cubicBez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6" name="Freeform 425">
                <a:extLst>
                  <a:ext uri="{FF2B5EF4-FFF2-40B4-BE49-F238E27FC236}">
                    <a16:creationId xmlns:a16="http://schemas.microsoft.com/office/drawing/2014/main" xmlns="" id="{FF9D3BBB-C233-4A90-AD77-EFDFA3BF3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3175"/>
                <a:ext cx="109" cy="51"/>
              </a:xfrm>
              <a:custGeom>
                <a:avLst/>
                <a:gdLst>
                  <a:gd name="T0" fmla="*/ 265 w 265"/>
                  <a:gd name="T1" fmla="*/ 0 h 113"/>
                  <a:gd name="T2" fmla="*/ 265 w 265"/>
                  <a:gd name="T3" fmla="*/ 0 h 113"/>
                  <a:gd name="T4" fmla="*/ 198 w 265"/>
                  <a:gd name="T5" fmla="*/ 108 h 113"/>
                  <a:gd name="T6" fmla="*/ 134 w 265"/>
                  <a:gd name="T7" fmla="*/ 98 h 113"/>
                  <a:gd name="T8" fmla="*/ 87 w 265"/>
                  <a:gd name="T9" fmla="*/ 109 h 113"/>
                  <a:gd name="T10" fmla="*/ 70 w 265"/>
                  <a:gd name="T11" fmla="*/ 113 h 113"/>
                  <a:gd name="T12" fmla="*/ 0 w 265"/>
                  <a:gd name="T13" fmla="*/ 0 h 113"/>
                  <a:gd name="T14" fmla="*/ 132 w 265"/>
                  <a:gd name="T15" fmla="*/ 0 h 113"/>
                  <a:gd name="T16" fmla="*/ 265 w 265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113">
                    <a:moveTo>
                      <a:pt x="265" y="0"/>
                    </a:moveTo>
                    <a:lnTo>
                      <a:pt x="265" y="0"/>
                    </a:lnTo>
                    <a:lnTo>
                      <a:pt x="198" y="108"/>
                    </a:lnTo>
                    <a:cubicBezTo>
                      <a:pt x="167" y="97"/>
                      <a:pt x="164" y="75"/>
                      <a:pt x="134" y="98"/>
                    </a:cubicBezTo>
                    <a:cubicBezTo>
                      <a:pt x="115" y="112"/>
                      <a:pt x="130" y="111"/>
                      <a:pt x="87" y="109"/>
                    </a:cubicBezTo>
                    <a:cubicBezTo>
                      <a:pt x="79" y="109"/>
                      <a:pt x="74" y="111"/>
                      <a:pt x="70" y="113"/>
                    </a:cubicBezTo>
                    <a:lnTo>
                      <a:pt x="0" y="0"/>
                    </a:lnTo>
                    <a:lnTo>
                      <a:pt x="132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7" name="Freeform 426">
                <a:extLst>
                  <a:ext uri="{FF2B5EF4-FFF2-40B4-BE49-F238E27FC236}">
                    <a16:creationId xmlns:a16="http://schemas.microsoft.com/office/drawing/2014/main" xmlns="" id="{4FA908A3-1BE2-47EC-BBD4-CDC7CFD9C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3080"/>
                <a:ext cx="109" cy="95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2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8" name="Freeform 427">
                <a:extLst>
                  <a:ext uri="{FF2B5EF4-FFF2-40B4-BE49-F238E27FC236}">
                    <a16:creationId xmlns:a16="http://schemas.microsoft.com/office/drawing/2014/main" xmlns="" id="{244CCDE3-3371-4D32-9C10-799B481AC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4" y="3080"/>
                <a:ext cx="109" cy="95"/>
              </a:xfrm>
              <a:custGeom>
                <a:avLst/>
                <a:gdLst>
                  <a:gd name="T0" fmla="*/ 133 w 265"/>
                  <a:gd name="T1" fmla="*/ 213 h 213"/>
                  <a:gd name="T2" fmla="*/ 133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3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3" y="213"/>
                    </a:moveTo>
                    <a:lnTo>
                      <a:pt x="133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3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49" name="Freeform 428">
                <a:extLst>
                  <a:ext uri="{FF2B5EF4-FFF2-40B4-BE49-F238E27FC236}">
                    <a16:creationId xmlns:a16="http://schemas.microsoft.com/office/drawing/2014/main" xmlns="" id="{72868DB7-B469-4AB8-97BA-DA0001EBA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3175"/>
                <a:ext cx="67" cy="51"/>
              </a:xfrm>
              <a:custGeom>
                <a:avLst/>
                <a:gdLst>
                  <a:gd name="T0" fmla="*/ 69 w 163"/>
                  <a:gd name="T1" fmla="*/ 113 h 113"/>
                  <a:gd name="T2" fmla="*/ 69 w 163"/>
                  <a:gd name="T3" fmla="*/ 113 h 113"/>
                  <a:gd name="T4" fmla="*/ 0 w 163"/>
                  <a:gd name="T5" fmla="*/ 0 h 113"/>
                  <a:gd name="T6" fmla="*/ 132 w 163"/>
                  <a:gd name="T7" fmla="*/ 0 h 113"/>
                  <a:gd name="T8" fmla="*/ 163 w 163"/>
                  <a:gd name="T9" fmla="*/ 0 h 113"/>
                  <a:gd name="T10" fmla="*/ 155 w 163"/>
                  <a:gd name="T11" fmla="*/ 13 h 113"/>
                  <a:gd name="T12" fmla="*/ 128 w 163"/>
                  <a:gd name="T13" fmla="*/ 15 h 113"/>
                  <a:gd name="T14" fmla="*/ 120 w 163"/>
                  <a:gd name="T15" fmla="*/ 27 h 113"/>
                  <a:gd name="T16" fmla="*/ 109 w 163"/>
                  <a:gd name="T17" fmla="*/ 35 h 113"/>
                  <a:gd name="T18" fmla="*/ 127 w 163"/>
                  <a:gd name="T19" fmla="*/ 65 h 113"/>
                  <a:gd name="T20" fmla="*/ 95 w 163"/>
                  <a:gd name="T21" fmla="*/ 99 h 113"/>
                  <a:gd name="T22" fmla="*/ 69 w 163"/>
                  <a:gd name="T2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3" h="113">
                    <a:moveTo>
                      <a:pt x="69" y="113"/>
                    </a:moveTo>
                    <a:lnTo>
                      <a:pt x="69" y="113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163" y="0"/>
                    </a:lnTo>
                    <a:lnTo>
                      <a:pt x="155" y="13"/>
                    </a:lnTo>
                    <a:lnTo>
                      <a:pt x="128" y="15"/>
                    </a:lnTo>
                    <a:lnTo>
                      <a:pt x="120" y="27"/>
                    </a:lnTo>
                    <a:lnTo>
                      <a:pt x="109" y="35"/>
                    </a:lnTo>
                    <a:cubicBezTo>
                      <a:pt x="113" y="50"/>
                      <a:pt x="112" y="37"/>
                      <a:pt x="127" y="65"/>
                    </a:cubicBezTo>
                    <a:cubicBezTo>
                      <a:pt x="117" y="89"/>
                      <a:pt x="125" y="79"/>
                      <a:pt x="95" y="99"/>
                    </a:cubicBezTo>
                    <a:cubicBezTo>
                      <a:pt x="84" y="107"/>
                      <a:pt x="76" y="111"/>
                      <a:pt x="69" y="113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0" name="Freeform 429">
                <a:extLst>
                  <a:ext uri="{FF2B5EF4-FFF2-40B4-BE49-F238E27FC236}">
                    <a16:creationId xmlns:a16="http://schemas.microsoft.com/office/drawing/2014/main" xmlns="" id="{EF900D47-2D41-4D3B-AC05-D77A1FB00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3080"/>
                <a:ext cx="98" cy="95"/>
              </a:xfrm>
              <a:custGeom>
                <a:avLst/>
                <a:gdLst>
                  <a:gd name="T0" fmla="*/ 163 w 238"/>
                  <a:gd name="T1" fmla="*/ 213 h 213"/>
                  <a:gd name="T2" fmla="*/ 163 w 238"/>
                  <a:gd name="T3" fmla="*/ 213 h 213"/>
                  <a:gd name="T4" fmla="*/ 132 w 238"/>
                  <a:gd name="T5" fmla="*/ 213 h 213"/>
                  <a:gd name="T6" fmla="*/ 0 w 238"/>
                  <a:gd name="T7" fmla="*/ 213 h 213"/>
                  <a:gd name="T8" fmla="*/ 132 w 238"/>
                  <a:gd name="T9" fmla="*/ 0 h 213"/>
                  <a:gd name="T10" fmla="*/ 238 w 238"/>
                  <a:gd name="T11" fmla="*/ 170 h 213"/>
                  <a:gd name="T12" fmla="*/ 174 w 238"/>
                  <a:gd name="T13" fmla="*/ 196 h 213"/>
                  <a:gd name="T14" fmla="*/ 163 w 238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8" h="213">
                    <a:moveTo>
                      <a:pt x="163" y="213"/>
                    </a:moveTo>
                    <a:lnTo>
                      <a:pt x="163" y="213"/>
                    </a:lnTo>
                    <a:lnTo>
                      <a:pt x="132" y="213"/>
                    </a:lnTo>
                    <a:lnTo>
                      <a:pt x="0" y="213"/>
                    </a:lnTo>
                    <a:lnTo>
                      <a:pt x="132" y="0"/>
                    </a:lnTo>
                    <a:lnTo>
                      <a:pt x="238" y="170"/>
                    </a:lnTo>
                    <a:cubicBezTo>
                      <a:pt x="215" y="169"/>
                      <a:pt x="197" y="196"/>
                      <a:pt x="174" y="196"/>
                    </a:cubicBezTo>
                    <a:lnTo>
                      <a:pt x="163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1" name="Freeform 430">
                <a:extLst>
                  <a:ext uri="{FF2B5EF4-FFF2-40B4-BE49-F238E27FC236}">
                    <a16:creationId xmlns:a16="http://schemas.microsoft.com/office/drawing/2014/main" xmlns="" id="{C7A583B6-1CA6-4C66-824D-5C87A1203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" y="3080"/>
                <a:ext cx="74" cy="85"/>
              </a:xfrm>
              <a:custGeom>
                <a:avLst/>
                <a:gdLst>
                  <a:gd name="T0" fmla="*/ 106 w 181"/>
                  <a:gd name="T1" fmla="*/ 170 h 190"/>
                  <a:gd name="T2" fmla="*/ 106 w 181"/>
                  <a:gd name="T3" fmla="*/ 170 h 190"/>
                  <a:gd name="T4" fmla="*/ 0 w 181"/>
                  <a:gd name="T5" fmla="*/ 0 h 190"/>
                  <a:gd name="T6" fmla="*/ 166 w 181"/>
                  <a:gd name="T7" fmla="*/ 0 h 190"/>
                  <a:gd name="T8" fmla="*/ 169 w 181"/>
                  <a:gd name="T9" fmla="*/ 13 h 190"/>
                  <a:gd name="T10" fmla="*/ 106 w 181"/>
                  <a:gd name="T11" fmla="*/ 103 h 190"/>
                  <a:gd name="T12" fmla="*/ 181 w 181"/>
                  <a:gd name="T13" fmla="*/ 135 h 190"/>
                  <a:gd name="T14" fmla="*/ 147 w 181"/>
                  <a:gd name="T15" fmla="*/ 190 h 190"/>
                  <a:gd name="T16" fmla="*/ 120 w 181"/>
                  <a:gd name="T17" fmla="*/ 174 h 190"/>
                  <a:gd name="T18" fmla="*/ 106 w 181"/>
                  <a:gd name="T19" fmla="*/ 17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1" h="190">
                    <a:moveTo>
                      <a:pt x="106" y="170"/>
                    </a:moveTo>
                    <a:lnTo>
                      <a:pt x="106" y="170"/>
                    </a:lnTo>
                    <a:lnTo>
                      <a:pt x="0" y="0"/>
                    </a:lnTo>
                    <a:lnTo>
                      <a:pt x="166" y="0"/>
                    </a:lnTo>
                    <a:cubicBezTo>
                      <a:pt x="167" y="8"/>
                      <a:pt x="169" y="13"/>
                      <a:pt x="169" y="13"/>
                    </a:cubicBezTo>
                    <a:cubicBezTo>
                      <a:pt x="170" y="35"/>
                      <a:pt x="120" y="81"/>
                      <a:pt x="106" y="103"/>
                    </a:cubicBezTo>
                    <a:cubicBezTo>
                      <a:pt x="130" y="111"/>
                      <a:pt x="160" y="108"/>
                      <a:pt x="181" y="135"/>
                    </a:cubicBezTo>
                    <a:lnTo>
                      <a:pt x="147" y="190"/>
                    </a:lnTo>
                    <a:cubicBezTo>
                      <a:pt x="134" y="190"/>
                      <a:pt x="130" y="180"/>
                      <a:pt x="120" y="174"/>
                    </a:cubicBezTo>
                    <a:cubicBezTo>
                      <a:pt x="115" y="171"/>
                      <a:pt x="110" y="170"/>
                      <a:pt x="106" y="17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2" name="Freeform 431">
                <a:extLst>
                  <a:ext uri="{FF2B5EF4-FFF2-40B4-BE49-F238E27FC236}">
                    <a16:creationId xmlns:a16="http://schemas.microsoft.com/office/drawing/2014/main" xmlns="" id="{35BFB647-6B02-4CF6-AD1C-2F840E1F4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3" y="3141"/>
                <a:ext cx="21" cy="24"/>
              </a:xfrm>
              <a:custGeom>
                <a:avLst/>
                <a:gdLst>
                  <a:gd name="T0" fmla="*/ 0 w 50"/>
                  <a:gd name="T1" fmla="*/ 55 h 55"/>
                  <a:gd name="T2" fmla="*/ 0 w 50"/>
                  <a:gd name="T3" fmla="*/ 55 h 55"/>
                  <a:gd name="T4" fmla="*/ 34 w 50"/>
                  <a:gd name="T5" fmla="*/ 0 h 55"/>
                  <a:gd name="T6" fmla="*/ 50 w 50"/>
                  <a:gd name="T7" fmla="*/ 39 h 55"/>
                  <a:gd name="T8" fmla="*/ 0 w 50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5">
                    <a:moveTo>
                      <a:pt x="0" y="55"/>
                    </a:moveTo>
                    <a:lnTo>
                      <a:pt x="0" y="55"/>
                    </a:lnTo>
                    <a:lnTo>
                      <a:pt x="34" y="0"/>
                    </a:lnTo>
                    <a:cubicBezTo>
                      <a:pt x="41" y="9"/>
                      <a:pt x="46" y="22"/>
                      <a:pt x="50" y="39"/>
                    </a:cubicBezTo>
                    <a:cubicBezTo>
                      <a:pt x="39" y="50"/>
                      <a:pt x="15" y="55"/>
                      <a:pt x="0" y="55"/>
                    </a:cubicBezTo>
                    <a:close/>
                  </a:path>
                </a:pathLst>
              </a:custGeom>
              <a:solidFill>
                <a:srgbClr val="FFDF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3" name="Freeform 432">
                <a:extLst>
                  <a:ext uri="{FF2B5EF4-FFF2-40B4-BE49-F238E27FC236}">
                    <a16:creationId xmlns:a16="http://schemas.microsoft.com/office/drawing/2014/main" xmlns="" id="{A3B8C1C7-25CE-44FC-8027-9CA0CA9CC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0" y="3188"/>
                <a:ext cx="315" cy="400"/>
              </a:xfrm>
              <a:custGeom>
                <a:avLst/>
                <a:gdLst>
                  <a:gd name="T0" fmla="*/ 426 w 767"/>
                  <a:gd name="T1" fmla="*/ 82 h 892"/>
                  <a:gd name="T2" fmla="*/ 359 w 767"/>
                  <a:gd name="T3" fmla="*/ 107 h 892"/>
                  <a:gd name="T4" fmla="*/ 297 w 767"/>
                  <a:gd name="T5" fmla="*/ 138 h 892"/>
                  <a:gd name="T6" fmla="*/ 143 w 767"/>
                  <a:gd name="T7" fmla="*/ 184 h 892"/>
                  <a:gd name="T8" fmla="*/ 87 w 767"/>
                  <a:gd name="T9" fmla="*/ 275 h 892"/>
                  <a:gd name="T10" fmla="*/ 0 w 767"/>
                  <a:gd name="T11" fmla="*/ 390 h 892"/>
                  <a:gd name="T12" fmla="*/ 115 w 767"/>
                  <a:gd name="T13" fmla="*/ 481 h 892"/>
                  <a:gd name="T14" fmla="*/ 108 w 767"/>
                  <a:gd name="T15" fmla="*/ 511 h 892"/>
                  <a:gd name="T16" fmla="*/ 159 w 767"/>
                  <a:gd name="T17" fmla="*/ 585 h 892"/>
                  <a:gd name="T18" fmla="*/ 320 w 767"/>
                  <a:gd name="T19" fmla="*/ 570 h 892"/>
                  <a:gd name="T20" fmla="*/ 355 w 767"/>
                  <a:gd name="T21" fmla="*/ 592 h 892"/>
                  <a:gd name="T22" fmla="*/ 365 w 767"/>
                  <a:gd name="T23" fmla="*/ 649 h 892"/>
                  <a:gd name="T24" fmla="*/ 259 w 767"/>
                  <a:gd name="T25" fmla="*/ 617 h 892"/>
                  <a:gd name="T26" fmla="*/ 238 w 767"/>
                  <a:gd name="T27" fmla="*/ 608 h 892"/>
                  <a:gd name="T28" fmla="*/ 168 w 767"/>
                  <a:gd name="T29" fmla="*/ 645 h 892"/>
                  <a:gd name="T30" fmla="*/ 190 w 767"/>
                  <a:gd name="T31" fmla="*/ 708 h 892"/>
                  <a:gd name="T32" fmla="*/ 222 w 767"/>
                  <a:gd name="T33" fmla="*/ 860 h 892"/>
                  <a:gd name="T34" fmla="*/ 304 w 767"/>
                  <a:gd name="T35" fmla="*/ 890 h 892"/>
                  <a:gd name="T36" fmla="*/ 339 w 767"/>
                  <a:gd name="T37" fmla="*/ 840 h 892"/>
                  <a:gd name="T38" fmla="*/ 404 w 767"/>
                  <a:gd name="T39" fmla="*/ 888 h 892"/>
                  <a:gd name="T40" fmla="*/ 329 w 767"/>
                  <a:gd name="T41" fmla="*/ 733 h 892"/>
                  <a:gd name="T42" fmla="*/ 371 w 767"/>
                  <a:gd name="T43" fmla="*/ 717 h 892"/>
                  <a:gd name="T44" fmla="*/ 418 w 767"/>
                  <a:gd name="T45" fmla="*/ 733 h 892"/>
                  <a:gd name="T46" fmla="*/ 446 w 767"/>
                  <a:gd name="T47" fmla="*/ 626 h 892"/>
                  <a:gd name="T48" fmla="*/ 458 w 767"/>
                  <a:gd name="T49" fmla="*/ 645 h 892"/>
                  <a:gd name="T50" fmla="*/ 514 w 767"/>
                  <a:gd name="T51" fmla="*/ 679 h 892"/>
                  <a:gd name="T52" fmla="*/ 495 w 767"/>
                  <a:gd name="T53" fmla="*/ 597 h 892"/>
                  <a:gd name="T54" fmla="*/ 432 w 767"/>
                  <a:gd name="T55" fmla="*/ 558 h 892"/>
                  <a:gd name="T56" fmla="*/ 551 w 767"/>
                  <a:gd name="T57" fmla="*/ 622 h 892"/>
                  <a:gd name="T58" fmla="*/ 558 w 767"/>
                  <a:gd name="T59" fmla="*/ 602 h 892"/>
                  <a:gd name="T60" fmla="*/ 383 w 767"/>
                  <a:gd name="T61" fmla="*/ 477 h 892"/>
                  <a:gd name="T62" fmla="*/ 419 w 767"/>
                  <a:gd name="T63" fmla="*/ 547 h 892"/>
                  <a:gd name="T64" fmla="*/ 365 w 767"/>
                  <a:gd name="T65" fmla="*/ 520 h 892"/>
                  <a:gd name="T66" fmla="*/ 313 w 767"/>
                  <a:gd name="T67" fmla="*/ 504 h 892"/>
                  <a:gd name="T68" fmla="*/ 336 w 767"/>
                  <a:gd name="T69" fmla="*/ 434 h 892"/>
                  <a:gd name="T70" fmla="*/ 362 w 767"/>
                  <a:gd name="T71" fmla="*/ 413 h 892"/>
                  <a:gd name="T72" fmla="*/ 414 w 767"/>
                  <a:gd name="T73" fmla="*/ 445 h 892"/>
                  <a:gd name="T74" fmla="*/ 308 w 767"/>
                  <a:gd name="T75" fmla="*/ 216 h 892"/>
                  <a:gd name="T76" fmla="*/ 346 w 767"/>
                  <a:gd name="T77" fmla="*/ 259 h 892"/>
                  <a:gd name="T78" fmla="*/ 400 w 767"/>
                  <a:gd name="T79" fmla="*/ 283 h 892"/>
                  <a:gd name="T80" fmla="*/ 460 w 767"/>
                  <a:gd name="T81" fmla="*/ 200 h 892"/>
                  <a:gd name="T82" fmla="*/ 421 w 767"/>
                  <a:gd name="T83" fmla="*/ 158 h 892"/>
                  <a:gd name="T84" fmla="*/ 531 w 767"/>
                  <a:gd name="T85" fmla="*/ 141 h 892"/>
                  <a:gd name="T86" fmla="*/ 710 w 767"/>
                  <a:gd name="T87" fmla="*/ 165 h 892"/>
                  <a:gd name="T88" fmla="*/ 732 w 767"/>
                  <a:gd name="T89" fmla="*/ 82 h 892"/>
                  <a:gd name="T90" fmla="*/ 760 w 767"/>
                  <a:gd name="T91" fmla="*/ 15 h 892"/>
                  <a:gd name="T92" fmla="*/ 713 w 767"/>
                  <a:gd name="T93" fmla="*/ 8 h 892"/>
                  <a:gd name="T94" fmla="*/ 699 w 767"/>
                  <a:gd name="T95" fmla="*/ 72 h 892"/>
                  <a:gd name="T96" fmla="*/ 575 w 767"/>
                  <a:gd name="T97" fmla="*/ 86 h 892"/>
                  <a:gd name="T98" fmla="*/ 426 w 767"/>
                  <a:gd name="T99" fmla="*/ 82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67" h="892">
                    <a:moveTo>
                      <a:pt x="426" y="82"/>
                    </a:moveTo>
                    <a:lnTo>
                      <a:pt x="426" y="82"/>
                    </a:lnTo>
                    <a:cubicBezTo>
                      <a:pt x="404" y="82"/>
                      <a:pt x="403" y="94"/>
                      <a:pt x="388" y="102"/>
                    </a:cubicBezTo>
                    <a:lnTo>
                      <a:pt x="359" y="107"/>
                    </a:lnTo>
                    <a:lnTo>
                      <a:pt x="343" y="100"/>
                    </a:lnTo>
                    <a:cubicBezTo>
                      <a:pt x="325" y="112"/>
                      <a:pt x="311" y="122"/>
                      <a:pt x="297" y="138"/>
                    </a:cubicBezTo>
                    <a:cubicBezTo>
                      <a:pt x="231" y="115"/>
                      <a:pt x="265" y="156"/>
                      <a:pt x="201" y="168"/>
                    </a:cubicBezTo>
                    <a:cubicBezTo>
                      <a:pt x="180" y="172"/>
                      <a:pt x="167" y="182"/>
                      <a:pt x="143" y="184"/>
                    </a:cubicBezTo>
                    <a:cubicBezTo>
                      <a:pt x="126" y="186"/>
                      <a:pt x="118" y="197"/>
                      <a:pt x="107" y="209"/>
                    </a:cubicBezTo>
                    <a:cubicBezTo>
                      <a:pt x="107" y="255"/>
                      <a:pt x="98" y="224"/>
                      <a:pt x="87" y="275"/>
                    </a:cubicBezTo>
                    <a:cubicBezTo>
                      <a:pt x="81" y="308"/>
                      <a:pt x="66" y="314"/>
                      <a:pt x="37" y="322"/>
                    </a:cubicBezTo>
                    <a:cubicBezTo>
                      <a:pt x="34" y="357"/>
                      <a:pt x="31" y="373"/>
                      <a:pt x="0" y="390"/>
                    </a:cubicBezTo>
                    <a:cubicBezTo>
                      <a:pt x="14" y="410"/>
                      <a:pt x="17" y="426"/>
                      <a:pt x="35" y="452"/>
                    </a:cubicBezTo>
                    <a:cubicBezTo>
                      <a:pt x="72" y="457"/>
                      <a:pt x="41" y="481"/>
                      <a:pt x="115" y="481"/>
                    </a:cubicBezTo>
                    <a:lnTo>
                      <a:pt x="138" y="504"/>
                    </a:lnTo>
                    <a:lnTo>
                      <a:pt x="108" y="511"/>
                    </a:lnTo>
                    <a:lnTo>
                      <a:pt x="107" y="529"/>
                    </a:lnTo>
                    <a:cubicBezTo>
                      <a:pt x="140" y="538"/>
                      <a:pt x="154" y="550"/>
                      <a:pt x="159" y="585"/>
                    </a:cubicBezTo>
                    <a:cubicBezTo>
                      <a:pt x="187" y="594"/>
                      <a:pt x="275" y="583"/>
                      <a:pt x="309" y="583"/>
                    </a:cubicBezTo>
                    <a:lnTo>
                      <a:pt x="320" y="570"/>
                    </a:lnTo>
                    <a:lnTo>
                      <a:pt x="344" y="568"/>
                    </a:lnTo>
                    <a:lnTo>
                      <a:pt x="355" y="592"/>
                    </a:lnTo>
                    <a:lnTo>
                      <a:pt x="390" y="599"/>
                    </a:lnTo>
                    <a:cubicBezTo>
                      <a:pt x="390" y="621"/>
                      <a:pt x="380" y="632"/>
                      <a:pt x="365" y="649"/>
                    </a:cubicBezTo>
                    <a:cubicBezTo>
                      <a:pt x="338" y="647"/>
                      <a:pt x="336" y="648"/>
                      <a:pt x="318" y="627"/>
                    </a:cubicBezTo>
                    <a:cubicBezTo>
                      <a:pt x="293" y="636"/>
                      <a:pt x="282" y="622"/>
                      <a:pt x="259" y="617"/>
                    </a:cubicBezTo>
                    <a:lnTo>
                      <a:pt x="252" y="602"/>
                    </a:lnTo>
                    <a:cubicBezTo>
                      <a:pt x="245" y="602"/>
                      <a:pt x="243" y="604"/>
                      <a:pt x="238" y="608"/>
                    </a:cubicBezTo>
                    <a:lnTo>
                      <a:pt x="238" y="617"/>
                    </a:lnTo>
                    <a:cubicBezTo>
                      <a:pt x="220" y="635"/>
                      <a:pt x="183" y="622"/>
                      <a:pt x="168" y="645"/>
                    </a:cubicBezTo>
                    <a:cubicBezTo>
                      <a:pt x="156" y="663"/>
                      <a:pt x="163" y="665"/>
                      <a:pt x="142" y="676"/>
                    </a:cubicBezTo>
                    <a:cubicBezTo>
                      <a:pt x="157" y="691"/>
                      <a:pt x="170" y="701"/>
                      <a:pt x="190" y="708"/>
                    </a:cubicBezTo>
                    <a:cubicBezTo>
                      <a:pt x="209" y="752"/>
                      <a:pt x="190" y="784"/>
                      <a:pt x="206" y="810"/>
                    </a:cubicBezTo>
                    <a:cubicBezTo>
                      <a:pt x="224" y="839"/>
                      <a:pt x="212" y="830"/>
                      <a:pt x="222" y="860"/>
                    </a:cubicBezTo>
                    <a:cubicBezTo>
                      <a:pt x="229" y="855"/>
                      <a:pt x="240" y="781"/>
                      <a:pt x="285" y="820"/>
                    </a:cubicBezTo>
                    <a:cubicBezTo>
                      <a:pt x="304" y="837"/>
                      <a:pt x="305" y="868"/>
                      <a:pt x="304" y="890"/>
                    </a:cubicBezTo>
                    <a:lnTo>
                      <a:pt x="313" y="892"/>
                    </a:lnTo>
                    <a:cubicBezTo>
                      <a:pt x="318" y="870"/>
                      <a:pt x="316" y="848"/>
                      <a:pt x="339" y="840"/>
                    </a:cubicBezTo>
                    <a:cubicBezTo>
                      <a:pt x="362" y="854"/>
                      <a:pt x="375" y="874"/>
                      <a:pt x="393" y="892"/>
                    </a:cubicBezTo>
                    <a:lnTo>
                      <a:pt x="404" y="888"/>
                    </a:lnTo>
                    <a:cubicBezTo>
                      <a:pt x="382" y="857"/>
                      <a:pt x="378" y="822"/>
                      <a:pt x="374" y="785"/>
                    </a:cubicBezTo>
                    <a:cubicBezTo>
                      <a:pt x="349" y="765"/>
                      <a:pt x="336" y="767"/>
                      <a:pt x="329" y="733"/>
                    </a:cubicBezTo>
                    <a:lnTo>
                      <a:pt x="343" y="717"/>
                    </a:lnTo>
                    <a:lnTo>
                      <a:pt x="371" y="717"/>
                    </a:lnTo>
                    <a:lnTo>
                      <a:pt x="391" y="753"/>
                    </a:lnTo>
                    <a:cubicBezTo>
                      <a:pt x="403" y="747"/>
                      <a:pt x="410" y="744"/>
                      <a:pt x="418" y="733"/>
                    </a:cubicBezTo>
                    <a:cubicBezTo>
                      <a:pt x="401" y="698"/>
                      <a:pt x="415" y="691"/>
                      <a:pt x="364" y="658"/>
                    </a:cubicBezTo>
                    <a:cubicBezTo>
                      <a:pt x="374" y="649"/>
                      <a:pt x="436" y="622"/>
                      <a:pt x="446" y="626"/>
                    </a:cubicBezTo>
                    <a:lnTo>
                      <a:pt x="458" y="636"/>
                    </a:lnTo>
                    <a:lnTo>
                      <a:pt x="458" y="645"/>
                    </a:lnTo>
                    <a:cubicBezTo>
                      <a:pt x="482" y="661"/>
                      <a:pt x="491" y="687"/>
                      <a:pt x="507" y="690"/>
                    </a:cubicBezTo>
                    <a:lnTo>
                      <a:pt x="514" y="679"/>
                    </a:lnTo>
                    <a:cubicBezTo>
                      <a:pt x="509" y="662"/>
                      <a:pt x="498" y="645"/>
                      <a:pt x="498" y="627"/>
                    </a:cubicBezTo>
                    <a:cubicBezTo>
                      <a:pt x="498" y="616"/>
                      <a:pt x="498" y="608"/>
                      <a:pt x="495" y="597"/>
                    </a:cubicBezTo>
                    <a:cubicBezTo>
                      <a:pt x="478" y="593"/>
                      <a:pt x="463" y="594"/>
                      <a:pt x="446" y="594"/>
                    </a:cubicBezTo>
                    <a:cubicBezTo>
                      <a:pt x="438" y="582"/>
                      <a:pt x="435" y="571"/>
                      <a:pt x="432" y="558"/>
                    </a:cubicBezTo>
                    <a:cubicBezTo>
                      <a:pt x="457" y="558"/>
                      <a:pt x="497" y="563"/>
                      <a:pt x="516" y="579"/>
                    </a:cubicBezTo>
                    <a:cubicBezTo>
                      <a:pt x="516" y="606"/>
                      <a:pt x="528" y="612"/>
                      <a:pt x="551" y="622"/>
                    </a:cubicBezTo>
                    <a:lnTo>
                      <a:pt x="563" y="615"/>
                    </a:lnTo>
                    <a:lnTo>
                      <a:pt x="558" y="602"/>
                    </a:lnTo>
                    <a:cubicBezTo>
                      <a:pt x="507" y="585"/>
                      <a:pt x="542" y="580"/>
                      <a:pt x="503" y="526"/>
                    </a:cubicBezTo>
                    <a:cubicBezTo>
                      <a:pt x="392" y="526"/>
                      <a:pt x="424" y="477"/>
                      <a:pt x="383" y="477"/>
                    </a:cubicBezTo>
                    <a:lnTo>
                      <a:pt x="378" y="488"/>
                    </a:lnTo>
                    <a:cubicBezTo>
                      <a:pt x="392" y="517"/>
                      <a:pt x="404" y="503"/>
                      <a:pt x="419" y="547"/>
                    </a:cubicBezTo>
                    <a:lnTo>
                      <a:pt x="405" y="556"/>
                    </a:lnTo>
                    <a:cubicBezTo>
                      <a:pt x="388" y="546"/>
                      <a:pt x="379" y="534"/>
                      <a:pt x="365" y="520"/>
                    </a:cubicBezTo>
                    <a:cubicBezTo>
                      <a:pt x="349" y="520"/>
                      <a:pt x="334" y="520"/>
                      <a:pt x="318" y="517"/>
                    </a:cubicBezTo>
                    <a:lnTo>
                      <a:pt x="313" y="504"/>
                    </a:lnTo>
                    <a:cubicBezTo>
                      <a:pt x="333" y="489"/>
                      <a:pt x="341" y="506"/>
                      <a:pt x="355" y="477"/>
                    </a:cubicBezTo>
                    <a:lnTo>
                      <a:pt x="336" y="434"/>
                    </a:lnTo>
                    <a:lnTo>
                      <a:pt x="341" y="417"/>
                    </a:lnTo>
                    <a:lnTo>
                      <a:pt x="362" y="413"/>
                    </a:lnTo>
                    <a:cubicBezTo>
                      <a:pt x="378" y="425"/>
                      <a:pt x="392" y="434"/>
                      <a:pt x="402" y="452"/>
                    </a:cubicBezTo>
                    <a:lnTo>
                      <a:pt x="414" y="445"/>
                    </a:lnTo>
                    <a:cubicBezTo>
                      <a:pt x="386" y="409"/>
                      <a:pt x="362" y="375"/>
                      <a:pt x="327" y="345"/>
                    </a:cubicBezTo>
                    <a:cubicBezTo>
                      <a:pt x="279" y="304"/>
                      <a:pt x="290" y="227"/>
                      <a:pt x="308" y="216"/>
                    </a:cubicBezTo>
                    <a:cubicBezTo>
                      <a:pt x="315" y="212"/>
                      <a:pt x="326" y="211"/>
                      <a:pt x="334" y="211"/>
                    </a:cubicBezTo>
                    <a:cubicBezTo>
                      <a:pt x="346" y="226"/>
                      <a:pt x="346" y="241"/>
                      <a:pt x="346" y="259"/>
                    </a:cubicBezTo>
                    <a:cubicBezTo>
                      <a:pt x="364" y="268"/>
                      <a:pt x="372" y="272"/>
                      <a:pt x="391" y="268"/>
                    </a:cubicBezTo>
                    <a:lnTo>
                      <a:pt x="400" y="283"/>
                    </a:lnTo>
                    <a:cubicBezTo>
                      <a:pt x="418" y="265"/>
                      <a:pt x="429" y="265"/>
                      <a:pt x="447" y="250"/>
                    </a:cubicBezTo>
                    <a:cubicBezTo>
                      <a:pt x="449" y="233"/>
                      <a:pt x="454" y="217"/>
                      <a:pt x="460" y="200"/>
                    </a:cubicBezTo>
                    <a:cubicBezTo>
                      <a:pt x="444" y="194"/>
                      <a:pt x="432" y="187"/>
                      <a:pt x="418" y="177"/>
                    </a:cubicBezTo>
                    <a:lnTo>
                      <a:pt x="421" y="158"/>
                    </a:lnTo>
                    <a:cubicBezTo>
                      <a:pt x="445" y="152"/>
                      <a:pt x="459" y="162"/>
                      <a:pt x="477" y="177"/>
                    </a:cubicBezTo>
                    <a:cubicBezTo>
                      <a:pt x="495" y="161"/>
                      <a:pt x="509" y="150"/>
                      <a:pt x="531" y="141"/>
                    </a:cubicBezTo>
                    <a:cubicBezTo>
                      <a:pt x="563" y="158"/>
                      <a:pt x="611" y="129"/>
                      <a:pt x="680" y="140"/>
                    </a:cubicBezTo>
                    <a:cubicBezTo>
                      <a:pt x="697" y="142"/>
                      <a:pt x="701" y="151"/>
                      <a:pt x="710" y="165"/>
                    </a:cubicBezTo>
                    <a:cubicBezTo>
                      <a:pt x="725" y="154"/>
                      <a:pt x="734" y="137"/>
                      <a:pt x="743" y="120"/>
                    </a:cubicBezTo>
                    <a:lnTo>
                      <a:pt x="732" y="82"/>
                    </a:lnTo>
                    <a:cubicBezTo>
                      <a:pt x="742" y="68"/>
                      <a:pt x="751" y="68"/>
                      <a:pt x="767" y="65"/>
                    </a:cubicBezTo>
                    <a:lnTo>
                      <a:pt x="760" y="15"/>
                    </a:lnTo>
                    <a:lnTo>
                      <a:pt x="724" y="0"/>
                    </a:lnTo>
                    <a:lnTo>
                      <a:pt x="713" y="8"/>
                    </a:lnTo>
                    <a:cubicBezTo>
                      <a:pt x="717" y="23"/>
                      <a:pt x="716" y="10"/>
                      <a:pt x="731" y="38"/>
                    </a:cubicBezTo>
                    <a:cubicBezTo>
                      <a:pt x="721" y="62"/>
                      <a:pt x="729" y="52"/>
                      <a:pt x="699" y="72"/>
                    </a:cubicBezTo>
                    <a:cubicBezTo>
                      <a:pt x="663" y="96"/>
                      <a:pt x="665" y="84"/>
                      <a:pt x="630" y="80"/>
                    </a:cubicBezTo>
                    <a:cubicBezTo>
                      <a:pt x="595" y="75"/>
                      <a:pt x="602" y="85"/>
                      <a:pt x="575" y="86"/>
                    </a:cubicBezTo>
                    <a:cubicBezTo>
                      <a:pt x="505" y="88"/>
                      <a:pt x="513" y="41"/>
                      <a:pt x="473" y="71"/>
                    </a:cubicBezTo>
                    <a:cubicBezTo>
                      <a:pt x="454" y="84"/>
                      <a:pt x="469" y="84"/>
                      <a:pt x="426" y="8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4" name="Freeform 433">
                <a:extLst>
                  <a:ext uri="{FF2B5EF4-FFF2-40B4-BE49-F238E27FC236}">
                    <a16:creationId xmlns:a16="http://schemas.microsoft.com/office/drawing/2014/main" xmlns="" id="{DA1C9A35-E553-444E-8DBC-E283C031D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5" y="3263"/>
                <a:ext cx="30" cy="8"/>
              </a:xfrm>
              <a:custGeom>
                <a:avLst/>
                <a:gdLst>
                  <a:gd name="T0" fmla="*/ 62 w 73"/>
                  <a:gd name="T1" fmla="*/ 0 h 17"/>
                  <a:gd name="T2" fmla="*/ 62 w 73"/>
                  <a:gd name="T3" fmla="*/ 0 h 17"/>
                  <a:gd name="T4" fmla="*/ 73 w 73"/>
                  <a:gd name="T5" fmla="*/ 17 h 17"/>
                  <a:gd name="T6" fmla="*/ 0 w 73"/>
                  <a:gd name="T7" fmla="*/ 17 h 17"/>
                  <a:gd name="T8" fmla="*/ 9 w 73"/>
                  <a:gd name="T9" fmla="*/ 15 h 17"/>
                  <a:gd name="T10" fmla="*/ 62 w 73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17">
                    <a:moveTo>
                      <a:pt x="62" y="0"/>
                    </a:moveTo>
                    <a:lnTo>
                      <a:pt x="62" y="0"/>
                    </a:lnTo>
                    <a:lnTo>
                      <a:pt x="73" y="17"/>
                    </a:lnTo>
                    <a:lnTo>
                      <a:pt x="0" y="17"/>
                    </a:lnTo>
                    <a:cubicBezTo>
                      <a:pt x="3" y="16"/>
                      <a:pt x="6" y="16"/>
                      <a:pt x="9" y="15"/>
                    </a:cubicBezTo>
                    <a:cubicBezTo>
                      <a:pt x="31" y="13"/>
                      <a:pt x="44" y="5"/>
                      <a:pt x="62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5" name="Freeform 434">
                <a:extLst>
                  <a:ext uri="{FF2B5EF4-FFF2-40B4-BE49-F238E27FC236}">
                    <a16:creationId xmlns:a16="http://schemas.microsoft.com/office/drawing/2014/main" xmlns="" id="{AF30DE1D-A885-4FA4-8233-2A3DA14C3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3226"/>
                <a:ext cx="102" cy="45"/>
              </a:xfrm>
              <a:custGeom>
                <a:avLst/>
                <a:gdLst>
                  <a:gd name="T0" fmla="*/ 202 w 249"/>
                  <a:gd name="T1" fmla="*/ 0 h 100"/>
                  <a:gd name="T2" fmla="*/ 202 w 249"/>
                  <a:gd name="T3" fmla="*/ 0 h 100"/>
                  <a:gd name="T4" fmla="*/ 249 w 249"/>
                  <a:gd name="T5" fmla="*/ 76 h 100"/>
                  <a:gd name="T6" fmla="*/ 214 w 249"/>
                  <a:gd name="T7" fmla="*/ 72 h 100"/>
                  <a:gd name="T8" fmla="*/ 211 w 249"/>
                  <a:gd name="T9" fmla="*/ 91 h 100"/>
                  <a:gd name="T10" fmla="*/ 224 w 249"/>
                  <a:gd name="T11" fmla="*/ 100 h 100"/>
                  <a:gd name="T12" fmla="*/ 0 w 249"/>
                  <a:gd name="T13" fmla="*/ 100 h 100"/>
                  <a:gd name="T14" fmla="*/ 15 w 249"/>
                  <a:gd name="T15" fmla="*/ 76 h 100"/>
                  <a:gd name="T16" fmla="*/ 90 w 249"/>
                  <a:gd name="T17" fmla="*/ 52 h 100"/>
                  <a:gd name="T18" fmla="*/ 136 w 249"/>
                  <a:gd name="T19" fmla="*/ 14 h 100"/>
                  <a:gd name="T20" fmla="*/ 152 w 249"/>
                  <a:gd name="T21" fmla="*/ 21 h 100"/>
                  <a:gd name="T22" fmla="*/ 181 w 249"/>
                  <a:gd name="T23" fmla="*/ 16 h 100"/>
                  <a:gd name="T24" fmla="*/ 202 w 249"/>
                  <a:gd name="T2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9" h="100">
                    <a:moveTo>
                      <a:pt x="202" y="0"/>
                    </a:moveTo>
                    <a:lnTo>
                      <a:pt x="202" y="0"/>
                    </a:lnTo>
                    <a:lnTo>
                      <a:pt x="249" y="76"/>
                    </a:lnTo>
                    <a:cubicBezTo>
                      <a:pt x="239" y="70"/>
                      <a:pt x="228" y="68"/>
                      <a:pt x="214" y="72"/>
                    </a:cubicBezTo>
                    <a:lnTo>
                      <a:pt x="211" y="91"/>
                    </a:lnTo>
                    <a:cubicBezTo>
                      <a:pt x="215" y="94"/>
                      <a:pt x="220" y="98"/>
                      <a:pt x="224" y="100"/>
                    </a:cubicBezTo>
                    <a:lnTo>
                      <a:pt x="0" y="100"/>
                    </a:lnTo>
                    <a:lnTo>
                      <a:pt x="15" y="76"/>
                    </a:lnTo>
                    <a:cubicBezTo>
                      <a:pt x="51" y="60"/>
                      <a:pt x="33" y="32"/>
                      <a:pt x="90" y="52"/>
                    </a:cubicBezTo>
                    <a:cubicBezTo>
                      <a:pt x="104" y="36"/>
                      <a:pt x="118" y="26"/>
                      <a:pt x="136" y="14"/>
                    </a:cubicBezTo>
                    <a:lnTo>
                      <a:pt x="152" y="21"/>
                    </a:lnTo>
                    <a:lnTo>
                      <a:pt x="181" y="16"/>
                    </a:lnTo>
                    <a:cubicBezTo>
                      <a:pt x="190" y="11"/>
                      <a:pt x="194" y="4"/>
                      <a:pt x="202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6" name="Freeform 435">
                <a:extLst>
                  <a:ext uri="{FF2B5EF4-FFF2-40B4-BE49-F238E27FC236}">
                    <a16:creationId xmlns:a16="http://schemas.microsoft.com/office/drawing/2014/main" xmlns="" id="{CD4CE804-209C-43CC-B62E-71D10C4F1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6" y="3221"/>
                <a:ext cx="99" cy="46"/>
              </a:xfrm>
              <a:custGeom>
                <a:avLst/>
                <a:gdLst>
                  <a:gd name="T0" fmla="*/ 196 w 241"/>
                  <a:gd name="T1" fmla="*/ 11 h 102"/>
                  <a:gd name="T2" fmla="*/ 196 w 241"/>
                  <a:gd name="T3" fmla="*/ 11 h 102"/>
                  <a:gd name="T4" fmla="*/ 241 w 241"/>
                  <a:gd name="T5" fmla="*/ 83 h 102"/>
                  <a:gd name="T6" fmla="*/ 233 w 241"/>
                  <a:gd name="T7" fmla="*/ 90 h 102"/>
                  <a:gd name="T8" fmla="*/ 203 w 241"/>
                  <a:gd name="T9" fmla="*/ 65 h 102"/>
                  <a:gd name="T10" fmla="*/ 54 w 241"/>
                  <a:gd name="T11" fmla="*/ 66 h 102"/>
                  <a:gd name="T12" fmla="*/ 0 w 241"/>
                  <a:gd name="T13" fmla="*/ 102 h 102"/>
                  <a:gd name="T14" fmla="*/ 0 w 241"/>
                  <a:gd name="T15" fmla="*/ 102 h 102"/>
                  <a:gd name="T16" fmla="*/ 60 w 241"/>
                  <a:gd name="T17" fmla="*/ 6 h 102"/>
                  <a:gd name="T18" fmla="*/ 98 w 241"/>
                  <a:gd name="T19" fmla="*/ 11 h 102"/>
                  <a:gd name="T20" fmla="*/ 153 w 241"/>
                  <a:gd name="T21" fmla="*/ 5 h 102"/>
                  <a:gd name="T22" fmla="*/ 196 w 241"/>
                  <a:gd name="T23" fmla="*/ 1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1" h="102">
                    <a:moveTo>
                      <a:pt x="196" y="11"/>
                    </a:moveTo>
                    <a:lnTo>
                      <a:pt x="196" y="11"/>
                    </a:lnTo>
                    <a:lnTo>
                      <a:pt x="241" y="83"/>
                    </a:lnTo>
                    <a:cubicBezTo>
                      <a:pt x="239" y="85"/>
                      <a:pt x="236" y="88"/>
                      <a:pt x="233" y="90"/>
                    </a:cubicBezTo>
                    <a:cubicBezTo>
                      <a:pt x="224" y="76"/>
                      <a:pt x="220" y="67"/>
                      <a:pt x="203" y="65"/>
                    </a:cubicBezTo>
                    <a:cubicBezTo>
                      <a:pt x="134" y="54"/>
                      <a:pt x="86" y="83"/>
                      <a:pt x="54" y="66"/>
                    </a:cubicBezTo>
                    <a:cubicBezTo>
                      <a:pt x="32" y="75"/>
                      <a:pt x="18" y="86"/>
                      <a:pt x="0" y="102"/>
                    </a:cubicBezTo>
                    <a:lnTo>
                      <a:pt x="0" y="102"/>
                    </a:lnTo>
                    <a:lnTo>
                      <a:pt x="60" y="6"/>
                    </a:lnTo>
                    <a:cubicBezTo>
                      <a:pt x="69" y="9"/>
                      <a:pt x="81" y="11"/>
                      <a:pt x="98" y="11"/>
                    </a:cubicBezTo>
                    <a:cubicBezTo>
                      <a:pt x="125" y="10"/>
                      <a:pt x="118" y="0"/>
                      <a:pt x="153" y="5"/>
                    </a:cubicBezTo>
                    <a:cubicBezTo>
                      <a:pt x="176" y="8"/>
                      <a:pt x="183" y="14"/>
                      <a:pt x="196" y="11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7" name="Freeform 436">
                <a:extLst>
                  <a:ext uri="{FF2B5EF4-FFF2-40B4-BE49-F238E27FC236}">
                    <a16:creationId xmlns:a16="http://schemas.microsoft.com/office/drawing/2014/main" xmlns="" id="{65070369-9FB4-46C6-AFAB-AFA7398C0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3209"/>
                <a:ext cx="53" cy="58"/>
              </a:xfrm>
              <a:custGeom>
                <a:avLst/>
                <a:gdLst>
                  <a:gd name="T0" fmla="*/ 128 w 128"/>
                  <a:gd name="T1" fmla="*/ 33 h 129"/>
                  <a:gd name="T2" fmla="*/ 128 w 128"/>
                  <a:gd name="T3" fmla="*/ 33 h 129"/>
                  <a:gd name="T4" fmla="*/ 68 w 128"/>
                  <a:gd name="T5" fmla="*/ 129 h 129"/>
                  <a:gd name="T6" fmla="*/ 47 w 128"/>
                  <a:gd name="T7" fmla="*/ 114 h 129"/>
                  <a:gd name="T8" fmla="*/ 0 w 128"/>
                  <a:gd name="T9" fmla="*/ 38 h 129"/>
                  <a:gd name="T10" fmla="*/ 17 w 128"/>
                  <a:gd name="T11" fmla="*/ 34 h 129"/>
                  <a:gd name="T12" fmla="*/ 64 w 128"/>
                  <a:gd name="T13" fmla="*/ 23 h 129"/>
                  <a:gd name="T14" fmla="*/ 128 w 128"/>
                  <a:gd name="T15" fmla="*/ 3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" h="129">
                    <a:moveTo>
                      <a:pt x="128" y="33"/>
                    </a:moveTo>
                    <a:lnTo>
                      <a:pt x="128" y="33"/>
                    </a:lnTo>
                    <a:lnTo>
                      <a:pt x="68" y="129"/>
                    </a:lnTo>
                    <a:cubicBezTo>
                      <a:pt x="61" y="123"/>
                      <a:pt x="54" y="118"/>
                      <a:pt x="47" y="114"/>
                    </a:cubicBezTo>
                    <a:lnTo>
                      <a:pt x="0" y="38"/>
                    </a:lnTo>
                    <a:cubicBezTo>
                      <a:pt x="4" y="36"/>
                      <a:pt x="9" y="34"/>
                      <a:pt x="17" y="34"/>
                    </a:cubicBezTo>
                    <a:cubicBezTo>
                      <a:pt x="60" y="36"/>
                      <a:pt x="45" y="37"/>
                      <a:pt x="64" y="23"/>
                    </a:cubicBezTo>
                    <a:cubicBezTo>
                      <a:pt x="94" y="0"/>
                      <a:pt x="97" y="22"/>
                      <a:pt x="128" y="3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8" name="Freeform 437">
                <a:extLst>
                  <a:ext uri="{FF2B5EF4-FFF2-40B4-BE49-F238E27FC236}">
                    <a16:creationId xmlns:a16="http://schemas.microsoft.com/office/drawing/2014/main" xmlns="" id="{E086A468-A84C-4B9D-8B56-8C0400236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7" y="3188"/>
                <a:ext cx="38" cy="70"/>
              </a:xfrm>
              <a:custGeom>
                <a:avLst/>
                <a:gdLst>
                  <a:gd name="T0" fmla="*/ 45 w 94"/>
                  <a:gd name="T1" fmla="*/ 158 h 158"/>
                  <a:gd name="T2" fmla="*/ 45 w 94"/>
                  <a:gd name="T3" fmla="*/ 158 h 158"/>
                  <a:gd name="T4" fmla="*/ 0 w 94"/>
                  <a:gd name="T5" fmla="*/ 86 h 158"/>
                  <a:gd name="T6" fmla="*/ 26 w 94"/>
                  <a:gd name="T7" fmla="*/ 72 h 158"/>
                  <a:gd name="T8" fmla="*/ 58 w 94"/>
                  <a:gd name="T9" fmla="*/ 38 h 158"/>
                  <a:gd name="T10" fmla="*/ 40 w 94"/>
                  <a:gd name="T11" fmla="*/ 8 h 158"/>
                  <a:gd name="T12" fmla="*/ 51 w 94"/>
                  <a:gd name="T13" fmla="*/ 0 h 158"/>
                  <a:gd name="T14" fmla="*/ 87 w 94"/>
                  <a:gd name="T15" fmla="*/ 15 h 158"/>
                  <a:gd name="T16" fmla="*/ 94 w 94"/>
                  <a:gd name="T17" fmla="*/ 65 h 158"/>
                  <a:gd name="T18" fmla="*/ 59 w 94"/>
                  <a:gd name="T19" fmla="*/ 82 h 158"/>
                  <a:gd name="T20" fmla="*/ 70 w 94"/>
                  <a:gd name="T21" fmla="*/ 120 h 158"/>
                  <a:gd name="T22" fmla="*/ 45 w 94"/>
                  <a:gd name="T2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4" h="158">
                    <a:moveTo>
                      <a:pt x="45" y="158"/>
                    </a:moveTo>
                    <a:lnTo>
                      <a:pt x="45" y="158"/>
                    </a:lnTo>
                    <a:lnTo>
                      <a:pt x="0" y="86"/>
                    </a:lnTo>
                    <a:cubicBezTo>
                      <a:pt x="7" y="84"/>
                      <a:pt x="15" y="80"/>
                      <a:pt x="26" y="72"/>
                    </a:cubicBezTo>
                    <a:cubicBezTo>
                      <a:pt x="56" y="52"/>
                      <a:pt x="48" y="62"/>
                      <a:pt x="58" y="38"/>
                    </a:cubicBezTo>
                    <a:cubicBezTo>
                      <a:pt x="43" y="10"/>
                      <a:pt x="44" y="23"/>
                      <a:pt x="40" y="8"/>
                    </a:cubicBezTo>
                    <a:lnTo>
                      <a:pt x="51" y="0"/>
                    </a:lnTo>
                    <a:lnTo>
                      <a:pt x="87" y="15"/>
                    </a:lnTo>
                    <a:lnTo>
                      <a:pt x="94" y="65"/>
                    </a:lnTo>
                    <a:cubicBezTo>
                      <a:pt x="78" y="68"/>
                      <a:pt x="69" y="68"/>
                      <a:pt x="59" y="82"/>
                    </a:cubicBezTo>
                    <a:lnTo>
                      <a:pt x="70" y="120"/>
                    </a:lnTo>
                    <a:cubicBezTo>
                      <a:pt x="62" y="134"/>
                      <a:pt x="56" y="147"/>
                      <a:pt x="45" y="158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59" name="Freeform 438">
                <a:extLst>
                  <a:ext uri="{FF2B5EF4-FFF2-40B4-BE49-F238E27FC236}">
                    <a16:creationId xmlns:a16="http://schemas.microsoft.com/office/drawing/2014/main" xmlns="" id="{7EC7E57B-B18A-43F5-9AAE-7918C4311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7" y="3367"/>
                <a:ext cx="61" cy="84"/>
              </a:xfrm>
              <a:custGeom>
                <a:avLst/>
                <a:gdLst>
                  <a:gd name="T0" fmla="*/ 33 w 150"/>
                  <a:gd name="T1" fmla="*/ 0 h 188"/>
                  <a:gd name="T2" fmla="*/ 33 w 150"/>
                  <a:gd name="T3" fmla="*/ 0 h 188"/>
                  <a:gd name="T4" fmla="*/ 150 w 150"/>
                  <a:gd name="T5" fmla="*/ 188 h 188"/>
                  <a:gd name="T6" fmla="*/ 118 w 150"/>
                  <a:gd name="T7" fmla="*/ 185 h 188"/>
                  <a:gd name="T8" fmla="*/ 66 w 150"/>
                  <a:gd name="T9" fmla="*/ 129 h 188"/>
                  <a:gd name="T10" fmla="*/ 67 w 150"/>
                  <a:gd name="T11" fmla="*/ 111 h 188"/>
                  <a:gd name="T12" fmla="*/ 97 w 150"/>
                  <a:gd name="T13" fmla="*/ 104 h 188"/>
                  <a:gd name="T14" fmla="*/ 74 w 150"/>
                  <a:gd name="T15" fmla="*/ 81 h 188"/>
                  <a:gd name="T16" fmla="*/ 0 w 150"/>
                  <a:gd name="T17" fmla="*/ 53 h 188"/>
                  <a:gd name="T18" fmla="*/ 33 w 150"/>
                  <a:gd name="T19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188">
                    <a:moveTo>
                      <a:pt x="33" y="0"/>
                    </a:moveTo>
                    <a:lnTo>
                      <a:pt x="33" y="0"/>
                    </a:lnTo>
                    <a:lnTo>
                      <a:pt x="150" y="188"/>
                    </a:lnTo>
                    <a:cubicBezTo>
                      <a:pt x="137" y="188"/>
                      <a:pt x="125" y="187"/>
                      <a:pt x="118" y="185"/>
                    </a:cubicBezTo>
                    <a:cubicBezTo>
                      <a:pt x="113" y="150"/>
                      <a:pt x="99" y="138"/>
                      <a:pt x="66" y="129"/>
                    </a:cubicBezTo>
                    <a:lnTo>
                      <a:pt x="67" y="111"/>
                    </a:lnTo>
                    <a:lnTo>
                      <a:pt x="97" y="104"/>
                    </a:lnTo>
                    <a:lnTo>
                      <a:pt x="74" y="81"/>
                    </a:lnTo>
                    <a:cubicBezTo>
                      <a:pt x="5" y="81"/>
                      <a:pt x="28" y="60"/>
                      <a:pt x="0" y="53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99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0" name="Freeform 439">
                <a:extLst>
                  <a:ext uri="{FF2B5EF4-FFF2-40B4-BE49-F238E27FC236}">
                    <a16:creationId xmlns:a16="http://schemas.microsoft.com/office/drawing/2014/main" xmlns="" id="{88C66072-3F67-4884-8722-370CC059B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2" y="3367"/>
                <a:ext cx="28" cy="24"/>
              </a:xfrm>
              <a:custGeom>
                <a:avLst/>
                <a:gdLst>
                  <a:gd name="T0" fmla="*/ 68 w 68"/>
                  <a:gd name="T1" fmla="*/ 0 h 53"/>
                  <a:gd name="T2" fmla="*/ 68 w 68"/>
                  <a:gd name="T3" fmla="*/ 0 h 53"/>
                  <a:gd name="T4" fmla="*/ 35 w 68"/>
                  <a:gd name="T5" fmla="*/ 53 h 53"/>
                  <a:gd name="T6" fmla="*/ 29 w 68"/>
                  <a:gd name="T7" fmla="*/ 52 h 53"/>
                  <a:gd name="T8" fmla="*/ 0 w 68"/>
                  <a:gd name="T9" fmla="*/ 0 h 53"/>
                  <a:gd name="T10" fmla="*/ 68 w 68"/>
                  <a:gd name="T1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53">
                    <a:moveTo>
                      <a:pt x="68" y="0"/>
                    </a:moveTo>
                    <a:lnTo>
                      <a:pt x="68" y="0"/>
                    </a:lnTo>
                    <a:lnTo>
                      <a:pt x="35" y="53"/>
                    </a:lnTo>
                    <a:cubicBezTo>
                      <a:pt x="33" y="53"/>
                      <a:pt x="31" y="53"/>
                      <a:pt x="29" y="52"/>
                    </a:cubicBezTo>
                    <a:cubicBezTo>
                      <a:pt x="14" y="30"/>
                      <a:pt x="9" y="16"/>
                      <a:pt x="0" y="0"/>
                    </a:cubicBez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1" name="Freeform 440">
                <a:extLst>
                  <a:ext uri="{FF2B5EF4-FFF2-40B4-BE49-F238E27FC236}">
                    <a16:creationId xmlns:a16="http://schemas.microsoft.com/office/drawing/2014/main" xmlns="" id="{FC1406D8-9C97-4A6E-9658-7E198C656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0" y="3339"/>
                <a:ext cx="30" cy="28"/>
              </a:xfrm>
              <a:custGeom>
                <a:avLst/>
                <a:gdLst>
                  <a:gd name="T0" fmla="*/ 74 w 74"/>
                  <a:gd name="T1" fmla="*/ 63 h 63"/>
                  <a:gd name="T2" fmla="*/ 74 w 74"/>
                  <a:gd name="T3" fmla="*/ 63 h 63"/>
                  <a:gd name="T4" fmla="*/ 6 w 74"/>
                  <a:gd name="T5" fmla="*/ 63 h 63"/>
                  <a:gd name="T6" fmla="*/ 0 w 74"/>
                  <a:gd name="T7" fmla="*/ 53 h 63"/>
                  <a:gd name="T8" fmla="*/ 35 w 74"/>
                  <a:gd name="T9" fmla="*/ 0 h 63"/>
                  <a:gd name="T10" fmla="*/ 74 w 74"/>
                  <a:gd name="T11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3">
                    <a:moveTo>
                      <a:pt x="74" y="63"/>
                    </a:moveTo>
                    <a:lnTo>
                      <a:pt x="74" y="63"/>
                    </a:lnTo>
                    <a:lnTo>
                      <a:pt x="6" y="63"/>
                    </a:lnTo>
                    <a:cubicBezTo>
                      <a:pt x="4" y="59"/>
                      <a:pt x="2" y="56"/>
                      <a:pt x="0" y="53"/>
                    </a:cubicBezTo>
                    <a:cubicBezTo>
                      <a:pt x="26" y="38"/>
                      <a:pt x="32" y="25"/>
                      <a:pt x="35" y="0"/>
                    </a:cubicBezTo>
                    <a:lnTo>
                      <a:pt x="74" y="6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2" name="Freeform 441">
                <a:extLst>
                  <a:ext uri="{FF2B5EF4-FFF2-40B4-BE49-F238E27FC236}">
                    <a16:creationId xmlns:a16="http://schemas.microsoft.com/office/drawing/2014/main" xmlns="" id="{72B4CA55-A8C7-4E8E-B430-C0EBEEEF3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" y="3271"/>
                <a:ext cx="71" cy="96"/>
              </a:xfrm>
              <a:custGeom>
                <a:avLst/>
                <a:gdLst>
                  <a:gd name="T0" fmla="*/ 39 w 172"/>
                  <a:gd name="T1" fmla="*/ 214 h 214"/>
                  <a:gd name="T2" fmla="*/ 39 w 172"/>
                  <a:gd name="T3" fmla="*/ 214 h 214"/>
                  <a:gd name="T4" fmla="*/ 0 w 172"/>
                  <a:gd name="T5" fmla="*/ 151 h 214"/>
                  <a:gd name="T6" fmla="*/ 2 w 172"/>
                  <a:gd name="T7" fmla="*/ 136 h 214"/>
                  <a:gd name="T8" fmla="*/ 52 w 172"/>
                  <a:gd name="T9" fmla="*/ 89 h 214"/>
                  <a:gd name="T10" fmla="*/ 72 w 172"/>
                  <a:gd name="T11" fmla="*/ 23 h 214"/>
                  <a:gd name="T12" fmla="*/ 99 w 172"/>
                  <a:gd name="T13" fmla="*/ 0 h 214"/>
                  <a:gd name="T14" fmla="*/ 172 w 172"/>
                  <a:gd name="T15" fmla="*/ 0 h 214"/>
                  <a:gd name="T16" fmla="*/ 39 w 172"/>
                  <a:gd name="T1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214">
                    <a:moveTo>
                      <a:pt x="39" y="214"/>
                    </a:moveTo>
                    <a:lnTo>
                      <a:pt x="39" y="214"/>
                    </a:lnTo>
                    <a:lnTo>
                      <a:pt x="0" y="151"/>
                    </a:lnTo>
                    <a:cubicBezTo>
                      <a:pt x="1" y="146"/>
                      <a:pt x="1" y="141"/>
                      <a:pt x="2" y="136"/>
                    </a:cubicBezTo>
                    <a:cubicBezTo>
                      <a:pt x="31" y="128"/>
                      <a:pt x="46" y="122"/>
                      <a:pt x="52" y="89"/>
                    </a:cubicBezTo>
                    <a:cubicBezTo>
                      <a:pt x="63" y="38"/>
                      <a:pt x="72" y="69"/>
                      <a:pt x="72" y="23"/>
                    </a:cubicBezTo>
                    <a:cubicBezTo>
                      <a:pt x="81" y="14"/>
                      <a:pt x="88" y="5"/>
                      <a:pt x="99" y="0"/>
                    </a:cubicBezTo>
                    <a:lnTo>
                      <a:pt x="172" y="0"/>
                    </a:lnTo>
                    <a:lnTo>
                      <a:pt x="39" y="214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3" name="Freeform 442">
                <a:extLst>
                  <a:ext uri="{FF2B5EF4-FFF2-40B4-BE49-F238E27FC236}">
                    <a16:creationId xmlns:a16="http://schemas.microsoft.com/office/drawing/2014/main" xmlns="" id="{C4C569C9-0372-411F-AB5D-DDD0EEC6D1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1" y="3367"/>
                <a:ext cx="103" cy="95"/>
              </a:xfrm>
              <a:custGeom>
                <a:avLst/>
                <a:gdLst>
                  <a:gd name="T0" fmla="*/ 35 w 249"/>
                  <a:gd name="T1" fmla="*/ 213 h 213"/>
                  <a:gd name="T2" fmla="*/ 35 w 249"/>
                  <a:gd name="T3" fmla="*/ 213 h 213"/>
                  <a:gd name="T4" fmla="*/ 30 w 249"/>
                  <a:gd name="T5" fmla="*/ 202 h 213"/>
                  <a:gd name="T6" fmla="*/ 16 w 249"/>
                  <a:gd name="T7" fmla="*/ 208 h 213"/>
                  <a:gd name="T8" fmla="*/ 16 w 249"/>
                  <a:gd name="T9" fmla="*/ 213 h 213"/>
                  <a:gd name="T10" fmla="*/ 35 w 249"/>
                  <a:gd name="T11" fmla="*/ 213 h 213"/>
                  <a:gd name="T12" fmla="*/ 117 w 249"/>
                  <a:gd name="T13" fmla="*/ 0 h 213"/>
                  <a:gd name="T14" fmla="*/ 117 w 249"/>
                  <a:gd name="T15" fmla="*/ 0 h 213"/>
                  <a:gd name="T16" fmla="*/ 127 w 249"/>
                  <a:gd name="T17" fmla="*/ 15 h 213"/>
                  <a:gd name="T18" fmla="*/ 119 w 249"/>
                  <a:gd name="T19" fmla="*/ 17 h 213"/>
                  <a:gd name="T20" fmla="*/ 114 w 249"/>
                  <a:gd name="T21" fmla="*/ 34 h 213"/>
                  <a:gd name="T22" fmla="*/ 133 w 249"/>
                  <a:gd name="T23" fmla="*/ 77 h 213"/>
                  <a:gd name="T24" fmla="*/ 91 w 249"/>
                  <a:gd name="T25" fmla="*/ 104 h 213"/>
                  <a:gd name="T26" fmla="*/ 96 w 249"/>
                  <a:gd name="T27" fmla="*/ 117 h 213"/>
                  <a:gd name="T28" fmla="*/ 143 w 249"/>
                  <a:gd name="T29" fmla="*/ 120 h 213"/>
                  <a:gd name="T30" fmla="*/ 183 w 249"/>
                  <a:gd name="T31" fmla="*/ 156 h 213"/>
                  <a:gd name="T32" fmla="*/ 197 w 249"/>
                  <a:gd name="T33" fmla="*/ 147 h 213"/>
                  <a:gd name="T34" fmla="*/ 156 w 249"/>
                  <a:gd name="T35" fmla="*/ 88 h 213"/>
                  <a:gd name="T36" fmla="*/ 161 w 249"/>
                  <a:gd name="T37" fmla="*/ 77 h 213"/>
                  <a:gd name="T38" fmla="*/ 165 w 249"/>
                  <a:gd name="T39" fmla="*/ 78 h 213"/>
                  <a:gd name="T40" fmla="*/ 215 w 249"/>
                  <a:gd name="T41" fmla="*/ 158 h 213"/>
                  <a:gd name="T42" fmla="*/ 210 w 249"/>
                  <a:gd name="T43" fmla="*/ 158 h 213"/>
                  <a:gd name="T44" fmla="*/ 224 w 249"/>
                  <a:gd name="T45" fmla="*/ 194 h 213"/>
                  <a:gd name="T46" fmla="*/ 237 w 249"/>
                  <a:gd name="T47" fmla="*/ 193 h 213"/>
                  <a:gd name="T48" fmla="*/ 249 w 249"/>
                  <a:gd name="T49" fmla="*/ 213 h 213"/>
                  <a:gd name="T50" fmla="*/ 166 w 249"/>
                  <a:gd name="T51" fmla="*/ 213 h 213"/>
                  <a:gd name="T52" fmla="*/ 168 w 249"/>
                  <a:gd name="T53" fmla="*/ 199 h 213"/>
                  <a:gd name="T54" fmla="*/ 133 w 249"/>
                  <a:gd name="T55" fmla="*/ 192 h 213"/>
                  <a:gd name="T56" fmla="*/ 122 w 249"/>
                  <a:gd name="T57" fmla="*/ 169 h 213"/>
                  <a:gd name="T58" fmla="*/ 98 w 249"/>
                  <a:gd name="T59" fmla="*/ 170 h 213"/>
                  <a:gd name="T60" fmla="*/ 87 w 249"/>
                  <a:gd name="T61" fmla="*/ 183 h 213"/>
                  <a:gd name="T62" fmla="*/ 0 w 249"/>
                  <a:gd name="T63" fmla="*/ 188 h 213"/>
                  <a:gd name="T64" fmla="*/ 117 w 249"/>
                  <a:gd name="T6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213">
                    <a:moveTo>
                      <a:pt x="35" y="213"/>
                    </a:moveTo>
                    <a:lnTo>
                      <a:pt x="35" y="213"/>
                    </a:lnTo>
                    <a:lnTo>
                      <a:pt x="30" y="202"/>
                    </a:lnTo>
                    <a:cubicBezTo>
                      <a:pt x="23" y="202"/>
                      <a:pt x="21" y="204"/>
                      <a:pt x="16" y="208"/>
                    </a:cubicBezTo>
                    <a:lnTo>
                      <a:pt x="16" y="213"/>
                    </a:lnTo>
                    <a:lnTo>
                      <a:pt x="35" y="213"/>
                    </a:lnTo>
                    <a:close/>
                    <a:moveTo>
                      <a:pt x="117" y="0"/>
                    </a:moveTo>
                    <a:lnTo>
                      <a:pt x="117" y="0"/>
                    </a:lnTo>
                    <a:lnTo>
                      <a:pt x="127" y="15"/>
                    </a:lnTo>
                    <a:lnTo>
                      <a:pt x="119" y="17"/>
                    </a:lnTo>
                    <a:lnTo>
                      <a:pt x="114" y="34"/>
                    </a:lnTo>
                    <a:lnTo>
                      <a:pt x="133" y="77"/>
                    </a:lnTo>
                    <a:cubicBezTo>
                      <a:pt x="119" y="106"/>
                      <a:pt x="111" y="89"/>
                      <a:pt x="91" y="104"/>
                    </a:cubicBezTo>
                    <a:lnTo>
                      <a:pt x="96" y="117"/>
                    </a:lnTo>
                    <a:cubicBezTo>
                      <a:pt x="112" y="120"/>
                      <a:pt x="127" y="120"/>
                      <a:pt x="143" y="120"/>
                    </a:cubicBezTo>
                    <a:cubicBezTo>
                      <a:pt x="157" y="134"/>
                      <a:pt x="166" y="146"/>
                      <a:pt x="183" y="156"/>
                    </a:cubicBezTo>
                    <a:lnTo>
                      <a:pt x="197" y="147"/>
                    </a:lnTo>
                    <a:cubicBezTo>
                      <a:pt x="182" y="103"/>
                      <a:pt x="170" y="117"/>
                      <a:pt x="156" y="88"/>
                    </a:cubicBezTo>
                    <a:lnTo>
                      <a:pt x="161" y="77"/>
                    </a:lnTo>
                    <a:cubicBezTo>
                      <a:pt x="162" y="77"/>
                      <a:pt x="164" y="77"/>
                      <a:pt x="165" y="78"/>
                    </a:cubicBezTo>
                    <a:lnTo>
                      <a:pt x="215" y="158"/>
                    </a:lnTo>
                    <a:cubicBezTo>
                      <a:pt x="213" y="158"/>
                      <a:pt x="211" y="158"/>
                      <a:pt x="210" y="158"/>
                    </a:cubicBezTo>
                    <a:cubicBezTo>
                      <a:pt x="213" y="171"/>
                      <a:pt x="216" y="182"/>
                      <a:pt x="224" y="194"/>
                    </a:cubicBezTo>
                    <a:cubicBezTo>
                      <a:pt x="228" y="194"/>
                      <a:pt x="233" y="193"/>
                      <a:pt x="237" y="193"/>
                    </a:cubicBezTo>
                    <a:lnTo>
                      <a:pt x="249" y="213"/>
                    </a:lnTo>
                    <a:lnTo>
                      <a:pt x="166" y="213"/>
                    </a:lnTo>
                    <a:cubicBezTo>
                      <a:pt x="167" y="209"/>
                      <a:pt x="168" y="204"/>
                      <a:pt x="168" y="199"/>
                    </a:cubicBezTo>
                    <a:lnTo>
                      <a:pt x="133" y="192"/>
                    </a:lnTo>
                    <a:lnTo>
                      <a:pt x="122" y="169"/>
                    </a:lnTo>
                    <a:lnTo>
                      <a:pt x="98" y="170"/>
                    </a:lnTo>
                    <a:lnTo>
                      <a:pt x="87" y="183"/>
                    </a:lnTo>
                    <a:cubicBezTo>
                      <a:pt x="68" y="183"/>
                      <a:pt x="33" y="186"/>
                      <a:pt x="0" y="188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4" name="Freeform 443">
                <a:extLst>
                  <a:ext uri="{FF2B5EF4-FFF2-40B4-BE49-F238E27FC236}">
                    <a16:creationId xmlns:a16="http://schemas.microsoft.com/office/drawing/2014/main" xmlns="" id="{0C054327-184B-45FE-A135-92BB0C7AC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" y="3425"/>
                <a:ext cx="116" cy="79"/>
              </a:xfrm>
              <a:custGeom>
                <a:avLst/>
                <a:gdLst>
                  <a:gd name="T0" fmla="*/ 278 w 283"/>
                  <a:gd name="T1" fmla="*/ 0 h 175"/>
                  <a:gd name="T2" fmla="*/ 283 w 283"/>
                  <a:gd name="T3" fmla="*/ 8 h 175"/>
                  <a:gd name="T4" fmla="*/ 5 w 283"/>
                  <a:gd name="T5" fmla="*/ 175 h 175"/>
                  <a:gd name="T6" fmla="*/ 0 w 283"/>
                  <a:gd name="T7" fmla="*/ 167 h 175"/>
                  <a:gd name="T8" fmla="*/ 0 w 283"/>
                  <a:gd name="T9" fmla="*/ 167 h 175"/>
                  <a:gd name="T10" fmla="*/ 278 w 283"/>
                  <a:gd name="T1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3" h="175">
                    <a:moveTo>
                      <a:pt x="278" y="0"/>
                    </a:moveTo>
                    <a:lnTo>
                      <a:pt x="283" y="8"/>
                    </a:lnTo>
                    <a:lnTo>
                      <a:pt x="5" y="175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5" name="Freeform 444">
                <a:extLst>
                  <a:ext uri="{FF2B5EF4-FFF2-40B4-BE49-F238E27FC236}">
                    <a16:creationId xmlns:a16="http://schemas.microsoft.com/office/drawing/2014/main" xmlns="" id="{434ADBD6-6676-49F3-8A94-A764E21B74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5" y="3271"/>
                <a:ext cx="104" cy="96"/>
              </a:xfrm>
              <a:custGeom>
                <a:avLst/>
                <a:gdLst>
                  <a:gd name="T0" fmla="*/ 132 w 253"/>
                  <a:gd name="T1" fmla="*/ 214 h 214"/>
                  <a:gd name="T2" fmla="*/ 132 w 253"/>
                  <a:gd name="T3" fmla="*/ 214 h 214"/>
                  <a:gd name="T4" fmla="*/ 0 w 253"/>
                  <a:gd name="T5" fmla="*/ 0 h 214"/>
                  <a:gd name="T6" fmla="*/ 224 w 253"/>
                  <a:gd name="T7" fmla="*/ 0 h 214"/>
                  <a:gd name="T8" fmla="*/ 253 w 253"/>
                  <a:gd name="T9" fmla="*/ 14 h 214"/>
                  <a:gd name="T10" fmla="*/ 249 w 253"/>
                  <a:gd name="T11" fmla="*/ 24 h 214"/>
                  <a:gd name="T12" fmla="*/ 215 w 253"/>
                  <a:gd name="T13" fmla="*/ 80 h 214"/>
                  <a:gd name="T14" fmla="*/ 193 w 253"/>
                  <a:gd name="T15" fmla="*/ 97 h 214"/>
                  <a:gd name="T16" fmla="*/ 184 w 253"/>
                  <a:gd name="T17" fmla="*/ 82 h 214"/>
                  <a:gd name="T18" fmla="*/ 139 w 253"/>
                  <a:gd name="T19" fmla="*/ 73 h 214"/>
                  <a:gd name="T20" fmla="*/ 127 w 253"/>
                  <a:gd name="T21" fmla="*/ 25 h 214"/>
                  <a:gd name="T22" fmla="*/ 101 w 253"/>
                  <a:gd name="T23" fmla="*/ 30 h 214"/>
                  <a:gd name="T24" fmla="*/ 120 w 253"/>
                  <a:gd name="T25" fmla="*/ 159 h 214"/>
                  <a:gd name="T26" fmla="*/ 148 w 253"/>
                  <a:gd name="T27" fmla="*/ 187 h 214"/>
                  <a:gd name="T28" fmla="*/ 132 w 253"/>
                  <a:gd name="T2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3" h="214">
                    <a:moveTo>
                      <a:pt x="132" y="214"/>
                    </a:moveTo>
                    <a:lnTo>
                      <a:pt x="132" y="214"/>
                    </a:lnTo>
                    <a:lnTo>
                      <a:pt x="0" y="0"/>
                    </a:lnTo>
                    <a:lnTo>
                      <a:pt x="224" y="0"/>
                    </a:lnTo>
                    <a:cubicBezTo>
                      <a:pt x="233" y="6"/>
                      <a:pt x="242" y="10"/>
                      <a:pt x="253" y="14"/>
                    </a:cubicBezTo>
                    <a:cubicBezTo>
                      <a:pt x="252" y="18"/>
                      <a:pt x="251" y="21"/>
                      <a:pt x="249" y="24"/>
                    </a:cubicBezTo>
                    <a:lnTo>
                      <a:pt x="215" y="80"/>
                    </a:lnTo>
                    <a:cubicBezTo>
                      <a:pt x="208" y="84"/>
                      <a:pt x="201" y="88"/>
                      <a:pt x="193" y="97"/>
                    </a:cubicBezTo>
                    <a:lnTo>
                      <a:pt x="184" y="82"/>
                    </a:lnTo>
                    <a:cubicBezTo>
                      <a:pt x="165" y="86"/>
                      <a:pt x="157" y="82"/>
                      <a:pt x="139" y="73"/>
                    </a:cubicBezTo>
                    <a:cubicBezTo>
                      <a:pt x="139" y="55"/>
                      <a:pt x="139" y="40"/>
                      <a:pt x="127" y="25"/>
                    </a:cubicBezTo>
                    <a:cubicBezTo>
                      <a:pt x="119" y="25"/>
                      <a:pt x="108" y="26"/>
                      <a:pt x="101" y="30"/>
                    </a:cubicBezTo>
                    <a:cubicBezTo>
                      <a:pt x="83" y="41"/>
                      <a:pt x="72" y="118"/>
                      <a:pt x="120" y="159"/>
                    </a:cubicBezTo>
                    <a:cubicBezTo>
                      <a:pt x="130" y="168"/>
                      <a:pt x="140" y="177"/>
                      <a:pt x="148" y="187"/>
                    </a:cubicBezTo>
                    <a:lnTo>
                      <a:pt x="132" y="214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6" name="Freeform 445">
                <a:extLst>
                  <a:ext uri="{FF2B5EF4-FFF2-40B4-BE49-F238E27FC236}">
                    <a16:creationId xmlns:a16="http://schemas.microsoft.com/office/drawing/2014/main" xmlns="" id="{05E55BFE-225E-4331-A22D-166B2D54CC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4" y="3431"/>
                <a:ext cx="37" cy="31"/>
              </a:xfrm>
              <a:custGeom>
                <a:avLst/>
                <a:gdLst>
                  <a:gd name="T0" fmla="*/ 27 w 91"/>
                  <a:gd name="T1" fmla="*/ 70 h 70"/>
                  <a:gd name="T2" fmla="*/ 27 w 91"/>
                  <a:gd name="T3" fmla="*/ 70 h 70"/>
                  <a:gd name="T4" fmla="*/ 0 w 91"/>
                  <a:gd name="T5" fmla="*/ 70 h 70"/>
                  <a:gd name="T6" fmla="*/ 11 w 91"/>
                  <a:gd name="T7" fmla="*/ 52 h 70"/>
                  <a:gd name="T8" fmla="*/ 24 w 91"/>
                  <a:gd name="T9" fmla="*/ 54 h 70"/>
                  <a:gd name="T10" fmla="*/ 27 w 91"/>
                  <a:gd name="T11" fmla="*/ 70 h 70"/>
                  <a:gd name="T12" fmla="*/ 91 w 91"/>
                  <a:gd name="T13" fmla="*/ 70 h 70"/>
                  <a:gd name="T14" fmla="*/ 91 w 91"/>
                  <a:gd name="T15" fmla="*/ 70 h 70"/>
                  <a:gd name="T16" fmla="*/ 61 w 91"/>
                  <a:gd name="T17" fmla="*/ 70 h 70"/>
                  <a:gd name="T18" fmla="*/ 45 w 91"/>
                  <a:gd name="T19" fmla="*/ 36 h 70"/>
                  <a:gd name="T20" fmla="*/ 28 w 91"/>
                  <a:gd name="T21" fmla="*/ 26 h 70"/>
                  <a:gd name="T22" fmla="*/ 43 w 91"/>
                  <a:gd name="T23" fmla="*/ 0 h 70"/>
                  <a:gd name="T24" fmla="*/ 87 w 91"/>
                  <a:gd name="T25" fmla="*/ 59 h 70"/>
                  <a:gd name="T26" fmla="*/ 91 w 91"/>
                  <a:gd name="T27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1" h="70">
                    <a:moveTo>
                      <a:pt x="27" y="70"/>
                    </a:moveTo>
                    <a:lnTo>
                      <a:pt x="27" y="70"/>
                    </a:lnTo>
                    <a:lnTo>
                      <a:pt x="0" y="70"/>
                    </a:lnTo>
                    <a:lnTo>
                      <a:pt x="11" y="52"/>
                    </a:lnTo>
                    <a:cubicBezTo>
                      <a:pt x="15" y="52"/>
                      <a:pt x="20" y="53"/>
                      <a:pt x="24" y="54"/>
                    </a:cubicBezTo>
                    <a:cubicBezTo>
                      <a:pt x="25" y="60"/>
                      <a:pt x="26" y="65"/>
                      <a:pt x="27" y="70"/>
                    </a:cubicBezTo>
                    <a:close/>
                    <a:moveTo>
                      <a:pt x="91" y="70"/>
                    </a:moveTo>
                    <a:lnTo>
                      <a:pt x="91" y="70"/>
                    </a:lnTo>
                    <a:lnTo>
                      <a:pt x="61" y="70"/>
                    </a:lnTo>
                    <a:cubicBezTo>
                      <a:pt x="50" y="63"/>
                      <a:pt x="45" y="55"/>
                      <a:pt x="45" y="36"/>
                    </a:cubicBezTo>
                    <a:cubicBezTo>
                      <a:pt x="40" y="32"/>
                      <a:pt x="34" y="29"/>
                      <a:pt x="28" y="26"/>
                    </a:cubicBezTo>
                    <a:lnTo>
                      <a:pt x="43" y="0"/>
                    </a:lnTo>
                    <a:cubicBezTo>
                      <a:pt x="64" y="39"/>
                      <a:pt x="42" y="44"/>
                      <a:pt x="87" y="59"/>
                    </a:cubicBezTo>
                    <a:lnTo>
                      <a:pt x="91" y="70"/>
                    </a:ln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7" name="Freeform 446">
                <a:extLst>
                  <a:ext uri="{FF2B5EF4-FFF2-40B4-BE49-F238E27FC236}">
                    <a16:creationId xmlns:a16="http://schemas.microsoft.com/office/drawing/2014/main" xmlns="" id="{8B9CE949-F431-4690-950C-838B67507F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9" y="3367"/>
                <a:ext cx="72" cy="95"/>
              </a:xfrm>
              <a:custGeom>
                <a:avLst/>
                <a:gdLst>
                  <a:gd name="T0" fmla="*/ 10 w 175"/>
                  <a:gd name="T1" fmla="*/ 15 h 213"/>
                  <a:gd name="T2" fmla="*/ 10 w 175"/>
                  <a:gd name="T3" fmla="*/ 15 h 213"/>
                  <a:gd name="T4" fmla="*/ 0 w 175"/>
                  <a:gd name="T5" fmla="*/ 0 h 213"/>
                  <a:gd name="T6" fmla="*/ 39 w 175"/>
                  <a:gd name="T7" fmla="*/ 0 h 213"/>
                  <a:gd name="T8" fmla="*/ 75 w 175"/>
                  <a:gd name="T9" fmla="*/ 45 h 213"/>
                  <a:gd name="T10" fmla="*/ 63 w 175"/>
                  <a:gd name="T11" fmla="*/ 52 h 213"/>
                  <a:gd name="T12" fmla="*/ 23 w 175"/>
                  <a:gd name="T13" fmla="*/ 13 h 213"/>
                  <a:gd name="T14" fmla="*/ 10 w 175"/>
                  <a:gd name="T15" fmla="*/ 15 h 213"/>
                  <a:gd name="T16" fmla="*/ 143 w 175"/>
                  <a:gd name="T17" fmla="*/ 195 h 213"/>
                  <a:gd name="T18" fmla="*/ 143 w 175"/>
                  <a:gd name="T19" fmla="*/ 195 h 213"/>
                  <a:gd name="T20" fmla="*/ 132 w 175"/>
                  <a:gd name="T21" fmla="*/ 213 h 213"/>
                  <a:gd name="T22" fmla="*/ 120 w 175"/>
                  <a:gd name="T23" fmla="*/ 193 h 213"/>
                  <a:gd name="T24" fmla="*/ 143 w 175"/>
                  <a:gd name="T25" fmla="*/ 195 h 213"/>
                  <a:gd name="T26" fmla="*/ 175 w 175"/>
                  <a:gd name="T27" fmla="*/ 143 h 213"/>
                  <a:gd name="T28" fmla="*/ 175 w 175"/>
                  <a:gd name="T29" fmla="*/ 143 h 213"/>
                  <a:gd name="T30" fmla="*/ 159 w 175"/>
                  <a:gd name="T31" fmla="*/ 169 h 213"/>
                  <a:gd name="T32" fmla="*/ 98 w 175"/>
                  <a:gd name="T33" fmla="*/ 158 h 213"/>
                  <a:gd name="T34" fmla="*/ 48 w 175"/>
                  <a:gd name="T35" fmla="*/ 78 h 213"/>
                  <a:gd name="T36" fmla="*/ 164 w 175"/>
                  <a:gd name="T37" fmla="*/ 126 h 213"/>
                  <a:gd name="T38" fmla="*/ 175 w 175"/>
                  <a:gd name="T39" fmla="*/ 14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5" h="213">
                    <a:moveTo>
                      <a:pt x="10" y="15"/>
                    </a:moveTo>
                    <a:lnTo>
                      <a:pt x="10" y="15"/>
                    </a:lnTo>
                    <a:lnTo>
                      <a:pt x="0" y="0"/>
                    </a:lnTo>
                    <a:lnTo>
                      <a:pt x="39" y="0"/>
                    </a:lnTo>
                    <a:cubicBezTo>
                      <a:pt x="51" y="14"/>
                      <a:pt x="63" y="30"/>
                      <a:pt x="75" y="45"/>
                    </a:cubicBezTo>
                    <a:lnTo>
                      <a:pt x="63" y="52"/>
                    </a:lnTo>
                    <a:cubicBezTo>
                      <a:pt x="53" y="34"/>
                      <a:pt x="39" y="25"/>
                      <a:pt x="23" y="13"/>
                    </a:cubicBezTo>
                    <a:lnTo>
                      <a:pt x="10" y="15"/>
                    </a:lnTo>
                    <a:close/>
                    <a:moveTo>
                      <a:pt x="143" y="195"/>
                    </a:moveTo>
                    <a:lnTo>
                      <a:pt x="143" y="195"/>
                    </a:lnTo>
                    <a:lnTo>
                      <a:pt x="132" y="213"/>
                    </a:lnTo>
                    <a:lnTo>
                      <a:pt x="120" y="193"/>
                    </a:lnTo>
                    <a:cubicBezTo>
                      <a:pt x="128" y="194"/>
                      <a:pt x="136" y="194"/>
                      <a:pt x="143" y="195"/>
                    </a:cubicBezTo>
                    <a:close/>
                    <a:moveTo>
                      <a:pt x="175" y="143"/>
                    </a:moveTo>
                    <a:lnTo>
                      <a:pt x="175" y="143"/>
                    </a:lnTo>
                    <a:lnTo>
                      <a:pt x="159" y="169"/>
                    </a:lnTo>
                    <a:cubicBezTo>
                      <a:pt x="141" y="161"/>
                      <a:pt x="117" y="158"/>
                      <a:pt x="98" y="158"/>
                    </a:cubicBezTo>
                    <a:lnTo>
                      <a:pt x="48" y="78"/>
                    </a:lnTo>
                    <a:cubicBezTo>
                      <a:pt x="82" y="81"/>
                      <a:pt x="57" y="126"/>
                      <a:pt x="164" y="126"/>
                    </a:cubicBezTo>
                    <a:cubicBezTo>
                      <a:pt x="169" y="132"/>
                      <a:pt x="173" y="138"/>
                      <a:pt x="175" y="143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8" name="Freeform 447">
                <a:extLst>
                  <a:ext uri="{FF2B5EF4-FFF2-40B4-BE49-F238E27FC236}">
                    <a16:creationId xmlns:a16="http://schemas.microsoft.com/office/drawing/2014/main" xmlns="" id="{04C96277-7315-4450-B90E-BE8AB1893B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9" y="3282"/>
                <a:ext cx="48" cy="85"/>
              </a:xfrm>
              <a:custGeom>
                <a:avLst/>
                <a:gdLst>
                  <a:gd name="T0" fmla="*/ 83 w 117"/>
                  <a:gd name="T1" fmla="*/ 56 h 190"/>
                  <a:gd name="T2" fmla="*/ 83 w 117"/>
                  <a:gd name="T3" fmla="*/ 56 h 190"/>
                  <a:gd name="T4" fmla="*/ 117 w 117"/>
                  <a:gd name="T5" fmla="*/ 0 h 190"/>
                  <a:gd name="T6" fmla="*/ 108 w 117"/>
                  <a:gd name="T7" fmla="*/ 40 h 190"/>
                  <a:gd name="T8" fmla="*/ 83 w 117"/>
                  <a:gd name="T9" fmla="*/ 56 h 190"/>
                  <a:gd name="T10" fmla="*/ 40 w 117"/>
                  <a:gd name="T11" fmla="*/ 190 h 190"/>
                  <a:gd name="T12" fmla="*/ 40 w 117"/>
                  <a:gd name="T13" fmla="*/ 190 h 190"/>
                  <a:gd name="T14" fmla="*/ 0 w 117"/>
                  <a:gd name="T15" fmla="*/ 190 h 190"/>
                  <a:gd name="T16" fmla="*/ 16 w 117"/>
                  <a:gd name="T17" fmla="*/ 163 h 190"/>
                  <a:gd name="T18" fmla="*/ 40 w 117"/>
                  <a:gd name="T19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" h="190">
                    <a:moveTo>
                      <a:pt x="83" y="56"/>
                    </a:moveTo>
                    <a:lnTo>
                      <a:pt x="83" y="56"/>
                    </a:lnTo>
                    <a:lnTo>
                      <a:pt x="117" y="0"/>
                    </a:lnTo>
                    <a:cubicBezTo>
                      <a:pt x="113" y="13"/>
                      <a:pt x="110" y="26"/>
                      <a:pt x="108" y="40"/>
                    </a:cubicBezTo>
                    <a:cubicBezTo>
                      <a:pt x="98" y="48"/>
                      <a:pt x="91" y="52"/>
                      <a:pt x="83" y="56"/>
                    </a:cubicBez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0" y="190"/>
                    </a:lnTo>
                    <a:lnTo>
                      <a:pt x="16" y="163"/>
                    </a:lnTo>
                    <a:cubicBezTo>
                      <a:pt x="25" y="172"/>
                      <a:pt x="32" y="180"/>
                      <a:pt x="40" y="190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69" name="Freeform 448">
                <a:extLst>
                  <a:ext uri="{FF2B5EF4-FFF2-40B4-BE49-F238E27FC236}">
                    <a16:creationId xmlns:a16="http://schemas.microsoft.com/office/drawing/2014/main" xmlns="" id="{BB35084B-58B6-4EA3-B3E0-4CE60E71E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8" y="3470"/>
                <a:ext cx="22" cy="27"/>
              </a:xfrm>
              <a:custGeom>
                <a:avLst/>
                <a:gdLst>
                  <a:gd name="T0" fmla="*/ 54 w 54"/>
                  <a:gd name="T1" fmla="*/ 0 h 61"/>
                  <a:gd name="T2" fmla="*/ 54 w 54"/>
                  <a:gd name="T3" fmla="*/ 0 h 61"/>
                  <a:gd name="T4" fmla="*/ 16 w 54"/>
                  <a:gd name="T5" fmla="*/ 61 h 61"/>
                  <a:gd name="T6" fmla="*/ 0 w 54"/>
                  <a:gd name="T7" fmla="*/ 46 h 61"/>
                  <a:gd name="T8" fmla="*/ 26 w 54"/>
                  <a:gd name="T9" fmla="*/ 15 h 61"/>
                  <a:gd name="T10" fmla="*/ 54 w 54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61">
                    <a:moveTo>
                      <a:pt x="54" y="0"/>
                    </a:moveTo>
                    <a:lnTo>
                      <a:pt x="54" y="0"/>
                    </a:lnTo>
                    <a:lnTo>
                      <a:pt x="16" y="61"/>
                    </a:lnTo>
                    <a:cubicBezTo>
                      <a:pt x="11" y="56"/>
                      <a:pt x="5" y="52"/>
                      <a:pt x="0" y="46"/>
                    </a:cubicBezTo>
                    <a:cubicBezTo>
                      <a:pt x="21" y="35"/>
                      <a:pt x="14" y="33"/>
                      <a:pt x="26" y="15"/>
                    </a:cubicBezTo>
                    <a:cubicBezTo>
                      <a:pt x="32" y="6"/>
                      <a:pt x="43" y="2"/>
                      <a:pt x="54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0" name="Freeform 449">
                <a:extLst>
                  <a:ext uri="{FF2B5EF4-FFF2-40B4-BE49-F238E27FC236}">
                    <a16:creationId xmlns:a16="http://schemas.microsoft.com/office/drawing/2014/main" xmlns="" id="{26AF935C-E6BE-4870-86C1-BFA8065AF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3558"/>
                <a:ext cx="21" cy="30"/>
              </a:xfrm>
              <a:custGeom>
                <a:avLst/>
                <a:gdLst>
                  <a:gd name="T0" fmla="*/ 35 w 51"/>
                  <a:gd name="T1" fmla="*/ 0 h 66"/>
                  <a:gd name="T2" fmla="*/ 35 w 51"/>
                  <a:gd name="T3" fmla="*/ 0 h 66"/>
                  <a:gd name="T4" fmla="*/ 51 w 51"/>
                  <a:gd name="T5" fmla="*/ 26 h 66"/>
                  <a:gd name="T6" fmla="*/ 35 w 51"/>
                  <a:gd name="T7" fmla="*/ 14 h 66"/>
                  <a:gd name="T8" fmla="*/ 9 w 51"/>
                  <a:gd name="T9" fmla="*/ 66 h 66"/>
                  <a:gd name="T10" fmla="*/ 0 w 51"/>
                  <a:gd name="T11" fmla="*/ 64 h 66"/>
                  <a:gd name="T12" fmla="*/ 0 w 51"/>
                  <a:gd name="T13" fmla="*/ 55 h 66"/>
                  <a:gd name="T14" fmla="*/ 35 w 51"/>
                  <a:gd name="T1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6">
                    <a:moveTo>
                      <a:pt x="35" y="0"/>
                    </a:moveTo>
                    <a:lnTo>
                      <a:pt x="35" y="0"/>
                    </a:lnTo>
                    <a:lnTo>
                      <a:pt x="51" y="26"/>
                    </a:lnTo>
                    <a:cubicBezTo>
                      <a:pt x="46" y="22"/>
                      <a:pt x="41" y="18"/>
                      <a:pt x="35" y="14"/>
                    </a:cubicBezTo>
                    <a:cubicBezTo>
                      <a:pt x="12" y="22"/>
                      <a:pt x="14" y="44"/>
                      <a:pt x="9" y="66"/>
                    </a:cubicBezTo>
                    <a:lnTo>
                      <a:pt x="0" y="64"/>
                    </a:lnTo>
                    <a:cubicBezTo>
                      <a:pt x="0" y="61"/>
                      <a:pt x="0" y="58"/>
                      <a:pt x="0" y="55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1" name="Freeform 450">
                <a:extLst>
                  <a:ext uri="{FF2B5EF4-FFF2-40B4-BE49-F238E27FC236}">
                    <a16:creationId xmlns:a16="http://schemas.microsoft.com/office/drawing/2014/main" xmlns="" id="{74B75CCC-3A05-47A3-A972-A0BBAFCAE2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8" y="3462"/>
                <a:ext cx="106" cy="96"/>
              </a:xfrm>
              <a:custGeom>
                <a:avLst/>
                <a:gdLst>
                  <a:gd name="T0" fmla="*/ 124 w 256"/>
                  <a:gd name="T1" fmla="*/ 213 h 213"/>
                  <a:gd name="T2" fmla="*/ 124 w 256"/>
                  <a:gd name="T3" fmla="*/ 213 h 213"/>
                  <a:gd name="T4" fmla="*/ 0 w 256"/>
                  <a:gd name="T5" fmla="*/ 14 h 213"/>
                  <a:gd name="T6" fmla="*/ 23 w 256"/>
                  <a:gd name="T7" fmla="*/ 4 h 213"/>
                  <a:gd name="T8" fmla="*/ 23 w 256"/>
                  <a:gd name="T9" fmla="*/ 0 h 213"/>
                  <a:gd name="T10" fmla="*/ 42 w 256"/>
                  <a:gd name="T11" fmla="*/ 0 h 213"/>
                  <a:gd name="T12" fmla="*/ 44 w 256"/>
                  <a:gd name="T13" fmla="*/ 4 h 213"/>
                  <a:gd name="T14" fmla="*/ 103 w 256"/>
                  <a:gd name="T15" fmla="*/ 14 h 213"/>
                  <a:gd name="T16" fmla="*/ 150 w 256"/>
                  <a:gd name="T17" fmla="*/ 36 h 213"/>
                  <a:gd name="T18" fmla="*/ 173 w 256"/>
                  <a:gd name="T19" fmla="*/ 0 h 213"/>
                  <a:gd name="T20" fmla="*/ 256 w 256"/>
                  <a:gd name="T21" fmla="*/ 0 h 213"/>
                  <a:gd name="T22" fmla="*/ 242 w 256"/>
                  <a:gd name="T23" fmla="*/ 23 h 213"/>
                  <a:gd name="T24" fmla="*/ 231 w 256"/>
                  <a:gd name="T25" fmla="*/ 13 h 213"/>
                  <a:gd name="T26" fmla="*/ 149 w 256"/>
                  <a:gd name="T27" fmla="*/ 45 h 213"/>
                  <a:gd name="T28" fmla="*/ 195 w 256"/>
                  <a:gd name="T29" fmla="*/ 99 h 213"/>
                  <a:gd name="T30" fmla="*/ 173 w 256"/>
                  <a:gd name="T31" fmla="*/ 134 h 213"/>
                  <a:gd name="T32" fmla="*/ 156 w 256"/>
                  <a:gd name="T33" fmla="*/ 104 h 213"/>
                  <a:gd name="T34" fmla="*/ 128 w 256"/>
                  <a:gd name="T35" fmla="*/ 104 h 213"/>
                  <a:gd name="T36" fmla="*/ 114 w 256"/>
                  <a:gd name="T37" fmla="*/ 120 h 213"/>
                  <a:gd name="T38" fmla="*/ 153 w 256"/>
                  <a:gd name="T39" fmla="*/ 167 h 213"/>
                  <a:gd name="T40" fmla="*/ 124 w 256"/>
                  <a:gd name="T4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6" h="213">
                    <a:moveTo>
                      <a:pt x="124" y="213"/>
                    </a:moveTo>
                    <a:lnTo>
                      <a:pt x="124" y="213"/>
                    </a:lnTo>
                    <a:lnTo>
                      <a:pt x="0" y="14"/>
                    </a:lnTo>
                    <a:cubicBezTo>
                      <a:pt x="9" y="12"/>
                      <a:pt x="17" y="10"/>
                      <a:pt x="23" y="4"/>
                    </a:cubicBezTo>
                    <a:lnTo>
                      <a:pt x="23" y="0"/>
                    </a:lnTo>
                    <a:lnTo>
                      <a:pt x="42" y="0"/>
                    </a:lnTo>
                    <a:lnTo>
                      <a:pt x="44" y="4"/>
                    </a:lnTo>
                    <a:cubicBezTo>
                      <a:pt x="67" y="9"/>
                      <a:pt x="78" y="23"/>
                      <a:pt x="103" y="14"/>
                    </a:cubicBezTo>
                    <a:cubicBezTo>
                      <a:pt x="121" y="35"/>
                      <a:pt x="123" y="34"/>
                      <a:pt x="150" y="36"/>
                    </a:cubicBezTo>
                    <a:cubicBezTo>
                      <a:pt x="161" y="23"/>
                      <a:pt x="170" y="14"/>
                      <a:pt x="173" y="0"/>
                    </a:cubicBezTo>
                    <a:lnTo>
                      <a:pt x="256" y="0"/>
                    </a:lnTo>
                    <a:lnTo>
                      <a:pt x="242" y="23"/>
                    </a:lnTo>
                    <a:lnTo>
                      <a:pt x="231" y="13"/>
                    </a:lnTo>
                    <a:cubicBezTo>
                      <a:pt x="221" y="9"/>
                      <a:pt x="159" y="36"/>
                      <a:pt x="149" y="45"/>
                    </a:cubicBezTo>
                    <a:cubicBezTo>
                      <a:pt x="188" y="70"/>
                      <a:pt x="189" y="80"/>
                      <a:pt x="195" y="99"/>
                    </a:cubicBezTo>
                    <a:lnTo>
                      <a:pt x="173" y="134"/>
                    </a:lnTo>
                    <a:lnTo>
                      <a:pt x="156" y="104"/>
                    </a:lnTo>
                    <a:lnTo>
                      <a:pt x="128" y="104"/>
                    </a:lnTo>
                    <a:lnTo>
                      <a:pt x="114" y="120"/>
                    </a:lnTo>
                    <a:cubicBezTo>
                      <a:pt x="121" y="151"/>
                      <a:pt x="131" y="152"/>
                      <a:pt x="153" y="167"/>
                    </a:cubicBezTo>
                    <a:lnTo>
                      <a:pt x="124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2" name="Freeform 451">
                <a:extLst>
                  <a:ext uri="{FF2B5EF4-FFF2-40B4-BE49-F238E27FC236}">
                    <a16:creationId xmlns:a16="http://schemas.microsoft.com/office/drawing/2014/main" xmlns="" id="{5E104780-682A-4B9F-A280-D5B490D2A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3558"/>
                <a:ext cx="27" cy="30"/>
              </a:xfrm>
              <a:custGeom>
                <a:avLst/>
                <a:gdLst>
                  <a:gd name="T0" fmla="*/ 16 w 65"/>
                  <a:gd name="T1" fmla="*/ 26 h 66"/>
                  <a:gd name="T2" fmla="*/ 16 w 65"/>
                  <a:gd name="T3" fmla="*/ 26 h 66"/>
                  <a:gd name="T4" fmla="*/ 0 w 65"/>
                  <a:gd name="T5" fmla="*/ 0 h 66"/>
                  <a:gd name="T6" fmla="*/ 40 w 65"/>
                  <a:gd name="T7" fmla="*/ 0 h 66"/>
                  <a:gd name="T8" fmla="*/ 65 w 65"/>
                  <a:gd name="T9" fmla="*/ 62 h 66"/>
                  <a:gd name="T10" fmla="*/ 54 w 65"/>
                  <a:gd name="T11" fmla="*/ 66 h 66"/>
                  <a:gd name="T12" fmla="*/ 16 w 65"/>
                  <a:gd name="T13" fmla="*/ 2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66">
                    <a:moveTo>
                      <a:pt x="16" y="26"/>
                    </a:moveTo>
                    <a:lnTo>
                      <a:pt x="16" y="26"/>
                    </a:lnTo>
                    <a:lnTo>
                      <a:pt x="0" y="0"/>
                    </a:lnTo>
                    <a:lnTo>
                      <a:pt x="40" y="0"/>
                    </a:lnTo>
                    <a:cubicBezTo>
                      <a:pt x="45" y="22"/>
                      <a:pt x="51" y="43"/>
                      <a:pt x="65" y="62"/>
                    </a:cubicBezTo>
                    <a:lnTo>
                      <a:pt x="54" y="66"/>
                    </a:lnTo>
                    <a:cubicBezTo>
                      <a:pt x="41" y="52"/>
                      <a:pt x="30" y="38"/>
                      <a:pt x="16" y="26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3" name="Freeform 452">
                <a:extLst>
                  <a:ext uri="{FF2B5EF4-FFF2-40B4-BE49-F238E27FC236}">
                    <a16:creationId xmlns:a16="http://schemas.microsoft.com/office/drawing/2014/main" xmlns="" id="{889987A0-E3A5-47C2-98D7-5579521913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79" y="3462"/>
                <a:ext cx="72" cy="96"/>
              </a:xfrm>
              <a:custGeom>
                <a:avLst/>
                <a:gdLst>
                  <a:gd name="T0" fmla="*/ 118 w 174"/>
                  <a:gd name="T1" fmla="*/ 23 h 213"/>
                  <a:gd name="T2" fmla="*/ 118 w 174"/>
                  <a:gd name="T3" fmla="*/ 23 h 213"/>
                  <a:gd name="T4" fmla="*/ 132 w 174"/>
                  <a:gd name="T5" fmla="*/ 0 h 213"/>
                  <a:gd name="T6" fmla="*/ 174 w 174"/>
                  <a:gd name="T7" fmla="*/ 67 h 213"/>
                  <a:gd name="T8" fmla="*/ 168 w 174"/>
                  <a:gd name="T9" fmla="*/ 77 h 213"/>
                  <a:gd name="T10" fmla="*/ 119 w 174"/>
                  <a:gd name="T11" fmla="*/ 32 h 213"/>
                  <a:gd name="T12" fmla="*/ 119 w 174"/>
                  <a:gd name="T13" fmla="*/ 23 h 213"/>
                  <a:gd name="T14" fmla="*/ 118 w 174"/>
                  <a:gd name="T15" fmla="*/ 23 h 213"/>
                  <a:gd name="T16" fmla="*/ 49 w 174"/>
                  <a:gd name="T17" fmla="*/ 134 h 213"/>
                  <a:gd name="T18" fmla="*/ 49 w 174"/>
                  <a:gd name="T19" fmla="*/ 134 h 213"/>
                  <a:gd name="T20" fmla="*/ 71 w 174"/>
                  <a:gd name="T21" fmla="*/ 99 h 213"/>
                  <a:gd name="T22" fmla="*/ 79 w 174"/>
                  <a:gd name="T23" fmla="*/ 120 h 213"/>
                  <a:gd name="T24" fmla="*/ 52 w 174"/>
                  <a:gd name="T25" fmla="*/ 140 h 213"/>
                  <a:gd name="T26" fmla="*/ 49 w 174"/>
                  <a:gd name="T27" fmla="*/ 134 h 213"/>
                  <a:gd name="T28" fmla="*/ 40 w 174"/>
                  <a:gd name="T29" fmla="*/ 213 h 213"/>
                  <a:gd name="T30" fmla="*/ 40 w 174"/>
                  <a:gd name="T31" fmla="*/ 213 h 213"/>
                  <a:gd name="T32" fmla="*/ 0 w 174"/>
                  <a:gd name="T33" fmla="*/ 213 h 213"/>
                  <a:gd name="T34" fmla="*/ 29 w 174"/>
                  <a:gd name="T35" fmla="*/ 167 h 213"/>
                  <a:gd name="T36" fmla="*/ 35 w 174"/>
                  <a:gd name="T37" fmla="*/ 172 h 213"/>
                  <a:gd name="T38" fmla="*/ 40 w 174"/>
                  <a:gd name="T3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4" h="213">
                    <a:moveTo>
                      <a:pt x="118" y="23"/>
                    </a:moveTo>
                    <a:lnTo>
                      <a:pt x="118" y="23"/>
                    </a:lnTo>
                    <a:lnTo>
                      <a:pt x="132" y="0"/>
                    </a:lnTo>
                    <a:lnTo>
                      <a:pt x="174" y="67"/>
                    </a:lnTo>
                    <a:lnTo>
                      <a:pt x="168" y="77"/>
                    </a:lnTo>
                    <a:cubicBezTo>
                      <a:pt x="152" y="74"/>
                      <a:pt x="143" y="48"/>
                      <a:pt x="119" y="32"/>
                    </a:cubicBezTo>
                    <a:lnTo>
                      <a:pt x="119" y="23"/>
                    </a:lnTo>
                    <a:lnTo>
                      <a:pt x="118" y="23"/>
                    </a:lnTo>
                    <a:close/>
                    <a:moveTo>
                      <a:pt x="49" y="134"/>
                    </a:moveTo>
                    <a:lnTo>
                      <a:pt x="49" y="134"/>
                    </a:lnTo>
                    <a:lnTo>
                      <a:pt x="71" y="99"/>
                    </a:lnTo>
                    <a:cubicBezTo>
                      <a:pt x="72" y="105"/>
                      <a:pt x="75" y="112"/>
                      <a:pt x="79" y="120"/>
                    </a:cubicBezTo>
                    <a:cubicBezTo>
                      <a:pt x="71" y="131"/>
                      <a:pt x="64" y="134"/>
                      <a:pt x="52" y="140"/>
                    </a:cubicBezTo>
                    <a:lnTo>
                      <a:pt x="49" y="134"/>
                    </a:lnTo>
                    <a:close/>
                    <a:moveTo>
                      <a:pt x="40" y="213"/>
                    </a:moveTo>
                    <a:lnTo>
                      <a:pt x="40" y="213"/>
                    </a:lnTo>
                    <a:lnTo>
                      <a:pt x="0" y="213"/>
                    </a:lnTo>
                    <a:lnTo>
                      <a:pt x="29" y="167"/>
                    </a:lnTo>
                    <a:cubicBezTo>
                      <a:pt x="31" y="168"/>
                      <a:pt x="33" y="170"/>
                      <a:pt x="35" y="172"/>
                    </a:cubicBezTo>
                    <a:cubicBezTo>
                      <a:pt x="36" y="186"/>
                      <a:pt x="38" y="200"/>
                      <a:pt x="40" y="21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4" name="Freeform 453">
                <a:extLst>
                  <a:ext uri="{FF2B5EF4-FFF2-40B4-BE49-F238E27FC236}">
                    <a16:creationId xmlns:a16="http://schemas.microsoft.com/office/drawing/2014/main" xmlns="" id="{751785A4-8D36-4486-BEEF-4D1B4215A0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4" y="3462"/>
                <a:ext cx="37" cy="30"/>
              </a:xfrm>
              <a:custGeom>
                <a:avLst/>
                <a:gdLst>
                  <a:gd name="T0" fmla="*/ 61 w 92"/>
                  <a:gd name="T1" fmla="*/ 0 h 67"/>
                  <a:gd name="T2" fmla="*/ 61 w 92"/>
                  <a:gd name="T3" fmla="*/ 0 h 67"/>
                  <a:gd name="T4" fmla="*/ 91 w 92"/>
                  <a:gd name="T5" fmla="*/ 0 h 67"/>
                  <a:gd name="T6" fmla="*/ 92 w 92"/>
                  <a:gd name="T7" fmla="*/ 2 h 67"/>
                  <a:gd name="T8" fmla="*/ 80 w 92"/>
                  <a:gd name="T9" fmla="*/ 9 h 67"/>
                  <a:gd name="T10" fmla="*/ 61 w 92"/>
                  <a:gd name="T11" fmla="*/ 0 h 67"/>
                  <a:gd name="T12" fmla="*/ 42 w 92"/>
                  <a:gd name="T13" fmla="*/ 67 h 67"/>
                  <a:gd name="T14" fmla="*/ 42 w 92"/>
                  <a:gd name="T15" fmla="*/ 67 h 67"/>
                  <a:gd name="T16" fmla="*/ 0 w 92"/>
                  <a:gd name="T17" fmla="*/ 0 h 67"/>
                  <a:gd name="T18" fmla="*/ 27 w 92"/>
                  <a:gd name="T19" fmla="*/ 0 h 67"/>
                  <a:gd name="T20" fmla="*/ 27 w 92"/>
                  <a:gd name="T21" fmla="*/ 14 h 67"/>
                  <a:gd name="T22" fmla="*/ 43 w 92"/>
                  <a:gd name="T23" fmla="*/ 66 h 67"/>
                  <a:gd name="T24" fmla="*/ 42 w 92"/>
                  <a:gd name="T25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67">
                    <a:moveTo>
                      <a:pt x="61" y="0"/>
                    </a:moveTo>
                    <a:lnTo>
                      <a:pt x="61" y="0"/>
                    </a:lnTo>
                    <a:lnTo>
                      <a:pt x="91" y="0"/>
                    </a:lnTo>
                    <a:lnTo>
                      <a:pt x="92" y="2"/>
                    </a:lnTo>
                    <a:lnTo>
                      <a:pt x="80" y="9"/>
                    </a:lnTo>
                    <a:cubicBezTo>
                      <a:pt x="72" y="6"/>
                      <a:pt x="66" y="3"/>
                      <a:pt x="61" y="0"/>
                    </a:cubicBezTo>
                    <a:close/>
                    <a:moveTo>
                      <a:pt x="42" y="67"/>
                    </a:moveTo>
                    <a:lnTo>
                      <a:pt x="42" y="67"/>
                    </a:lnTo>
                    <a:lnTo>
                      <a:pt x="0" y="0"/>
                    </a:lnTo>
                    <a:lnTo>
                      <a:pt x="27" y="0"/>
                    </a:lnTo>
                    <a:cubicBezTo>
                      <a:pt x="27" y="4"/>
                      <a:pt x="27" y="9"/>
                      <a:pt x="27" y="14"/>
                    </a:cubicBezTo>
                    <a:cubicBezTo>
                      <a:pt x="27" y="32"/>
                      <a:pt x="38" y="49"/>
                      <a:pt x="43" y="66"/>
                    </a:cubicBezTo>
                    <a:lnTo>
                      <a:pt x="42" y="67"/>
                    </a:ln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5" name="Freeform 454">
                <a:extLst>
                  <a:ext uri="{FF2B5EF4-FFF2-40B4-BE49-F238E27FC236}">
                    <a16:creationId xmlns:a16="http://schemas.microsoft.com/office/drawing/2014/main" xmlns="" id="{B2CBDC24-F534-4782-A5B4-631845CBC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3282"/>
                <a:ext cx="9" cy="9"/>
              </a:xfrm>
              <a:custGeom>
                <a:avLst/>
                <a:gdLst>
                  <a:gd name="T0" fmla="*/ 7 w 22"/>
                  <a:gd name="T1" fmla="*/ 2 h 19"/>
                  <a:gd name="T2" fmla="*/ 7 w 22"/>
                  <a:gd name="T3" fmla="*/ 2 h 19"/>
                  <a:gd name="T4" fmla="*/ 5 w 22"/>
                  <a:gd name="T5" fmla="*/ 14 h 19"/>
                  <a:gd name="T6" fmla="*/ 9 w 22"/>
                  <a:gd name="T7" fmla="*/ 16 h 19"/>
                  <a:gd name="T8" fmla="*/ 20 w 22"/>
                  <a:gd name="T9" fmla="*/ 19 h 19"/>
                  <a:gd name="T10" fmla="*/ 22 w 22"/>
                  <a:gd name="T11" fmla="*/ 12 h 19"/>
                  <a:gd name="T12" fmla="*/ 22 w 22"/>
                  <a:gd name="T13" fmla="*/ 6 h 19"/>
                  <a:gd name="T14" fmla="*/ 7 w 22"/>
                  <a:gd name="T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9">
                    <a:moveTo>
                      <a:pt x="7" y="2"/>
                    </a:moveTo>
                    <a:lnTo>
                      <a:pt x="7" y="2"/>
                    </a:lnTo>
                    <a:cubicBezTo>
                      <a:pt x="4" y="6"/>
                      <a:pt x="0" y="10"/>
                      <a:pt x="5" y="14"/>
                    </a:cubicBezTo>
                    <a:cubicBezTo>
                      <a:pt x="6" y="15"/>
                      <a:pt x="8" y="16"/>
                      <a:pt x="9" y="16"/>
                    </a:cubicBezTo>
                    <a:cubicBezTo>
                      <a:pt x="13" y="16"/>
                      <a:pt x="15" y="19"/>
                      <a:pt x="20" y="19"/>
                    </a:cubicBezTo>
                    <a:cubicBezTo>
                      <a:pt x="21" y="19"/>
                      <a:pt x="22" y="13"/>
                      <a:pt x="22" y="12"/>
                    </a:cubicBezTo>
                    <a:cubicBezTo>
                      <a:pt x="22" y="10"/>
                      <a:pt x="22" y="8"/>
                      <a:pt x="22" y="6"/>
                    </a:cubicBezTo>
                    <a:cubicBezTo>
                      <a:pt x="21" y="2"/>
                      <a:pt x="11" y="0"/>
                      <a:pt x="7" y="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6" name="Freeform 455">
                <a:extLst>
                  <a:ext uri="{FF2B5EF4-FFF2-40B4-BE49-F238E27FC236}">
                    <a16:creationId xmlns:a16="http://schemas.microsoft.com/office/drawing/2014/main" xmlns="" id="{B53BC736-91E6-47F8-8E73-2E3BB602D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3282"/>
                <a:ext cx="9" cy="9"/>
              </a:xfrm>
              <a:custGeom>
                <a:avLst/>
                <a:gdLst>
                  <a:gd name="T0" fmla="*/ 7 w 22"/>
                  <a:gd name="T1" fmla="*/ 2 h 19"/>
                  <a:gd name="T2" fmla="*/ 7 w 22"/>
                  <a:gd name="T3" fmla="*/ 2 h 19"/>
                  <a:gd name="T4" fmla="*/ 5 w 22"/>
                  <a:gd name="T5" fmla="*/ 14 h 19"/>
                  <a:gd name="T6" fmla="*/ 9 w 22"/>
                  <a:gd name="T7" fmla="*/ 16 h 19"/>
                  <a:gd name="T8" fmla="*/ 20 w 22"/>
                  <a:gd name="T9" fmla="*/ 19 h 19"/>
                  <a:gd name="T10" fmla="*/ 22 w 22"/>
                  <a:gd name="T11" fmla="*/ 12 h 19"/>
                  <a:gd name="T12" fmla="*/ 22 w 22"/>
                  <a:gd name="T13" fmla="*/ 6 h 19"/>
                  <a:gd name="T14" fmla="*/ 7 w 22"/>
                  <a:gd name="T15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19">
                    <a:moveTo>
                      <a:pt x="7" y="2"/>
                    </a:moveTo>
                    <a:lnTo>
                      <a:pt x="7" y="2"/>
                    </a:lnTo>
                    <a:cubicBezTo>
                      <a:pt x="4" y="6"/>
                      <a:pt x="0" y="10"/>
                      <a:pt x="5" y="14"/>
                    </a:cubicBezTo>
                    <a:cubicBezTo>
                      <a:pt x="6" y="15"/>
                      <a:pt x="8" y="16"/>
                      <a:pt x="9" y="16"/>
                    </a:cubicBezTo>
                    <a:cubicBezTo>
                      <a:pt x="13" y="16"/>
                      <a:pt x="15" y="19"/>
                      <a:pt x="20" y="19"/>
                    </a:cubicBezTo>
                    <a:cubicBezTo>
                      <a:pt x="21" y="19"/>
                      <a:pt x="22" y="13"/>
                      <a:pt x="22" y="12"/>
                    </a:cubicBezTo>
                    <a:cubicBezTo>
                      <a:pt x="22" y="10"/>
                      <a:pt x="22" y="8"/>
                      <a:pt x="22" y="6"/>
                    </a:cubicBezTo>
                    <a:cubicBezTo>
                      <a:pt x="21" y="2"/>
                      <a:pt x="11" y="0"/>
                      <a:pt x="7" y="2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7" name="Freeform 456">
                <a:extLst>
                  <a:ext uri="{FF2B5EF4-FFF2-40B4-BE49-F238E27FC236}">
                    <a16:creationId xmlns:a16="http://schemas.microsoft.com/office/drawing/2014/main" xmlns="" id="{A3EB03EB-F500-4934-AFED-B9411CD64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3320"/>
                <a:ext cx="13" cy="12"/>
              </a:xfrm>
              <a:custGeom>
                <a:avLst/>
                <a:gdLst>
                  <a:gd name="T0" fmla="*/ 31 w 31"/>
                  <a:gd name="T1" fmla="*/ 9 h 27"/>
                  <a:gd name="T2" fmla="*/ 31 w 31"/>
                  <a:gd name="T3" fmla="*/ 9 h 27"/>
                  <a:gd name="T4" fmla="*/ 14 w 31"/>
                  <a:gd name="T5" fmla="*/ 0 h 27"/>
                  <a:gd name="T6" fmla="*/ 5 w 31"/>
                  <a:gd name="T7" fmla="*/ 23 h 27"/>
                  <a:gd name="T8" fmla="*/ 8 w 31"/>
                  <a:gd name="T9" fmla="*/ 27 h 27"/>
                  <a:gd name="T10" fmla="*/ 15 w 31"/>
                  <a:gd name="T11" fmla="*/ 23 h 27"/>
                  <a:gd name="T12" fmla="*/ 22 w 31"/>
                  <a:gd name="T13" fmla="*/ 19 h 27"/>
                  <a:gd name="T14" fmla="*/ 31 w 31"/>
                  <a:gd name="T15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7">
                    <a:moveTo>
                      <a:pt x="31" y="9"/>
                    </a:moveTo>
                    <a:lnTo>
                      <a:pt x="31" y="9"/>
                    </a:lnTo>
                    <a:cubicBezTo>
                      <a:pt x="31" y="1"/>
                      <a:pt x="20" y="0"/>
                      <a:pt x="14" y="0"/>
                    </a:cubicBezTo>
                    <a:cubicBezTo>
                      <a:pt x="0" y="0"/>
                      <a:pt x="5" y="14"/>
                      <a:pt x="5" y="23"/>
                    </a:cubicBezTo>
                    <a:cubicBezTo>
                      <a:pt x="5" y="25"/>
                      <a:pt x="6" y="27"/>
                      <a:pt x="8" y="27"/>
                    </a:cubicBezTo>
                    <a:cubicBezTo>
                      <a:pt x="13" y="27"/>
                      <a:pt x="13" y="27"/>
                      <a:pt x="15" y="23"/>
                    </a:cubicBezTo>
                    <a:cubicBezTo>
                      <a:pt x="17" y="20"/>
                      <a:pt x="20" y="21"/>
                      <a:pt x="22" y="19"/>
                    </a:cubicBezTo>
                    <a:cubicBezTo>
                      <a:pt x="24" y="15"/>
                      <a:pt x="31" y="14"/>
                      <a:pt x="31" y="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8" name="Freeform 457">
                <a:extLst>
                  <a:ext uri="{FF2B5EF4-FFF2-40B4-BE49-F238E27FC236}">
                    <a16:creationId xmlns:a16="http://schemas.microsoft.com/office/drawing/2014/main" xmlns="" id="{B6D40509-4049-4C1E-980F-895A771B1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9" y="3320"/>
                <a:ext cx="13" cy="12"/>
              </a:xfrm>
              <a:custGeom>
                <a:avLst/>
                <a:gdLst>
                  <a:gd name="T0" fmla="*/ 31 w 31"/>
                  <a:gd name="T1" fmla="*/ 9 h 27"/>
                  <a:gd name="T2" fmla="*/ 31 w 31"/>
                  <a:gd name="T3" fmla="*/ 9 h 27"/>
                  <a:gd name="T4" fmla="*/ 14 w 31"/>
                  <a:gd name="T5" fmla="*/ 0 h 27"/>
                  <a:gd name="T6" fmla="*/ 5 w 31"/>
                  <a:gd name="T7" fmla="*/ 23 h 27"/>
                  <a:gd name="T8" fmla="*/ 8 w 31"/>
                  <a:gd name="T9" fmla="*/ 27 h 27"/>
                  <a:gd name="T10" fmla="*/ 15 w 31"/>
                  <a:gd name="T11" fmla="*/ 23 h 27"/>
                  <a:gd name="T12" fmla="*/ 22 w 31"/>
                  <a:gd name="T13" fmla="*/ 19 h 27"/>
                  <a:gd name="T14" fmla="*/ 31 w 31"/>
                  <a:gd name="T15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7">
                    <a:moveTo>
                      <a:pt x="31" y="9"/>
                    </a:moveTo>
                    <a:lnTo>
                      <a:pt x="31" y="9"/>
                    </a:lnTo>
                    <a:cubicBezTo>
                      <a:pt x="31" y="1"/>
                      <a:pt x="20" y="0"/>
                      <a:pt x="14" y="0"/>
                    </a:cubicBezTo>
                    <a:cubicBezTo>
                      <a:pt x="0" y="0"/>
                      <a:pt x="5" y="14"/>
                      <a:pt x="5" y="23"/>
                    </a:cubicBezTo>
                    <a:cubicBezTo>
                      <a:pt x="5" y="25"/>
                      <a:pt x="6" y="27"/>
                      <a:pt x="8" y="27"/>
                    </a:cubicBezTo>
                    <a:cubicBezTo>
                      <a:pt x="13" y="27"/>
                      <a:pt x="13" y="27"/>
                      <a:pt x="15" y="23"/>
                    </a:cubicBezTo>
                    <a:cubicBezTo>
                      <a:pt x="17" y="20"/>
                      <a:pt x="20" y="21"/>
                      <a:pt x="22" y="19"/>
                    </a:cubicBezTo>
                    <a:cubicBezTo>
                      <a:pt x="24" y="15"/>
                      <a:pt x="31" y="14"/>
                      <a:pt x="31" y="9"/>
                    </a:cubicBezTo>
                    <a:close/>
                  </a:path>
                </a:pathLst>
              </a:custGeom>
              <a:solidFill>
                <a:srgbClr val="A1937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79" name="Freeform 458">
                <a:extLst>
                  <a:ext uri="{FF2B5EF4-FFF2-40B4-BE49-F238E27FC236}">
                    <a16:creationId xmlns:a16="http://schemas.microsoft.com/office/drawing/2014/main" xmlns="" id="{5C466C98-670E-440E-9913-E7DF24A5A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312"/>
                <a:ext cx="10" cy="12"/>
              </a:xfrm>
              <a:custGeom>
                <a:avLst/>
                <a:gdLst>
                  <a:gd name="T0" fmla="*/ 15 w 25"/>
                  <a:gd name="T1" fmla="*/ 25 h 27"/>
                  <a:gd name="T2" fmla="*/ 15 w 25"/>
                  <a:gd name="T3" fmla="*/ 25 h 27"/>
                  <a:gd name="T4" fmla="*/ 20 w 25"/>
                  <a:gd name="T5" fmla="*/ 11 h 27"/>
                  <a:gd name="T6" fmla="*/ 16 w 25"/>
                  <a:gd name="T7" fmla="*/ 0 h 27"/>
                  <a:gd name="T8" fmla="*/ 11 w 25"/>
                  <a:gd name="T9" fmla="*/ 3 h 27"/>
                  <a:gd name="T10" fmla="*/ 7 w 25"/>
                  <a:gd name="T11" fmla="*/ 8 h 27"/>
                  <a:gd name="T12" fmla="*/ 3 w 25"/>
                  <a:gd name="T13" fmla="*/ 10 h 27"/>
                  <a:gd name="T14" fmla="*/ 1 w 25"/>
                  <a:gd name="T15" fmla="*/ 16 h 27"/>
                  <a:gd name="T16" fmla="*/ 6 w 25"/>
                  <a:gd name="T17" fmla="*/ 22 h 27"/>
                  <a:gd name="T18" fmla="*/ 15 w 25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7">
                    <a:moveTo>
                      <a:pt x="15" y="25"/>
                    </a:moveTo>
                    <a:lnTo>
                      <a:pt x="15" y="25"/>
                    </a:lnTo>
                    <a:cubicBezTo>
                      <a:pt x="22" y="24"/>
                      <a:pt x="25" y="16"/>
                      <a:pt x="20" y="11"/>
                    </a:cubicBezTo>
                    <a:cubicBezTo>
                      <a:pt x="17" y="7"/>
                      <a:pt x="16" y="5"/>
                      <a:pt x="16" y="0"/>
                    </a:cubicBezTo>
                    <a:cubicBezTo>
                      <a:pt x="14" y="5"/>
                      <a:pt x="14" y="2"/>
                      <a:pt x="11" y="3"/>
                    </a:cubicBezTo>
                    <a:cubicBezTo>
                      <a:pt x="9" y="4"/>
                      <a:pt x="8" y="7"/>
                      <a:pt x="7" y="8"/>
                    </a:cubicBezTo>
                    <a:cubicBezTo>
                      <a:pt x="6" y="9"/>
                      <a:pt x="4" y="7"/>
                      <a:pt x="3" y="10"/>
                    </a:cubicBezTo>
                    <a:cubicBezTo>
                      <a:pt x="2" y="13"/>
                      <a:pt x="0" y="13"/>
                      <a:pt x="1" y="16"/>
                    </a:cubicBezTo>
                    <a:cubicBezTo>
                      <a:pt x="2" y="19"/>
                      <a:pt x="4" y="20"/>
                      <a:pt x="6" y="22"/>
                    </a:cubicBezTo>
                    <a:cubicBezTo>
                      <a:pt x="10" y="27"/>
                      <a:pt x="11" y="25"/>
                      <a:pt x="15" y="2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0" name="Freeform 459">
                <a:extLst>
                  <a:ext uri="{FF2B5EF4-FFF2-40B4-BE49-F238E27FC236}">
                    <a16:creationId xmlns:a16="http://schemas.microsoft.com/office/drawing/2014/main" xmlns="" id="{E41DFC2A-9300-44F1-BB80-44E938C2C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9" y="3312"/>
                <a:ext cx="10" cy="12"/>
              </a:xfrm>
              <a:custGeom>
                <a:avLst/>
                <a:gdLst>
                  <a:gd name="T0" fmla="*/ 15 w 25"/>
                  <a:gd name="T1" fmla="*/ 25 h 27"/>
                  <a:gd name="T2" fmla="*/ 15 w 25"/>
                  <a:gd name="T3" fmla="*/ 25 h 27"/>
                  <a:gd name="T4" fmla="*/ 20 w 25"/>
                  <a:gd name="T5" fmla="*/ 11 h 27"/>
                  <a:gd name="T6" fmla="*/ 16 w 25"/>
                  <a:gd name="T7" fmla="*/ 0 h 27"/>
                  <a:gd name="T8" fmla="*/ 11 w 25"/>
                  <a:gd name="T9" fmla="*/ 3 h 27"/>
                  <a:gd name="T10" fmla="*/ 7 w 25"/>
                  <a:gd name="T11" fmla="*/ 8 h 27"/>
                  <a:gd name="T12" fmla="*/ 3 w 25"/>
                  <a:gd name="T13" fmla="*/ 10 h 27"/>
                  <a:gd name="T14" fmla="*/ 1 w 25"/>
                  <a:gd name="T15" fmla="*/ 16 h 27"/>
                  <a:gd name="T16" fmla="*/ 6 w 25"/>
                  <a:gd name="T17" fmla="*/ 22 h 27"/>
                  <a:gd name="T18" fmla="*/ 15 w 25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7">
                    <a:moveTo>
                      <a:pt x="15" y="25"/>
                    </a:moveTo>
                    <a:lnTo>
                      <a:pt x="15" y="25"/>
                    </a:lnTo>
                    <a:cubicBezTo>
                      <a:pt x="22" y="24"/>
                      <a:pt x="25" y="16"/>
                      <a:pt x="20" y="11"/>
                    </a:cubicBezTo>
                    <a:cubicBezTo>
                      <a:pt x="17" y="7"/>
                      <a:pt x="16" y="5"/>
                      <a:pt x="16" y="0"/>
                    </a:cubicBezTo>
                    <a:cubicBezTo>
                      <a:pt x="14" y="5"/>
                      <a:pt x="14" y="2"/>
                      <a:pt x="11" y="3"/>
                    </a:cubicBezTo>
                    <a:cubicBezTo>
                      <a:pt x="9" y="4"/>
                      <a:pt x="8" y="7"/>
                      <a:pt x="7" y="8"/>
                    </a:cubicBezTo>
                    <a:cubicBezTo>
                      <a:pt x="6" y="9"/>
                      <a:pt x="4" y="7"/>
                      <a:pt x="3" y="10"/>
                    </a:cubicBezTo>
                    <a:cubicBezTo>
                      <a:pt x="2" y="13"/>
                      <a:pt x="0" y="13"/>
                      <a:pt x="1" y="16"/>
                    </a:cubicBezTo>
                    <a:cubicBezTo>
                      <a:pt x="2" y="19"/>
                      <a:pt x="4" y="20"/>
                      <a:pt x="6" y="22"/>
                    </a:cubicBezTo>
                    <a:cubicBezTo>
                      <a:pt x="10" y="27"/>
                      <a:pt x="11" y="25"/>
                      <a:pt x="15" y="25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1" name="Freeform 460">
                <a:extLst>
                  <a:ext uri="{FF2B5EF4-FFF2-40B4-BE49-F238E27FC236}">
                    <a16:creationId xmlns:a16="http://schemas.microsoft.com/office/drawing/2014/main" xmlns="" id="{35986962-6DB9-4976-9382-DD8A98292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3319"/>
                <a:ext cx="15" cy="15"/>
              </a:xfrm>
              <a:custGeom>
                <a:avLst/>
                <a:gdLst>
                  <a:gd name="T0" fmla="*/ 34 w 37"/>
                  <a:gd name="T1" fmla="*/ 21 h 34"/>
                  <a:gd name="T2" fmla="*/ 34 w 37"/>
                  <a:gd name="T3" fmla="*/ 21 h 34"/>
                  <a:gd name="T4" fmla="*/ 21 w 37"/>
                  <a:gd name="T5" fmla="*/ 16 h 34"/>
                  <a:gd name="T6" fmla="*/ 14 w 37"/>
                  <a:gd name="T7" fmla="*/ 3 h 34"/>
                  <a:gd name="T8" fmla="*/ 2 w 37"/>
                  <a:gd name="T9" fmla="*/ 4 h 34"/>
                  <a:gd name="T10" fmla="*/ 4 w 37"/>
                  <a:gd name="T11" fmla="*/ 12 h 34"/>
                  <a:gd name="T12" fmla="*/ 7 w 37"/>
                  <a:gd name="T13" fmla="*/ 18 h 34"/>
                  <a:gd name="T14" fmla="*/ 14 w 37"/>
                  <a:gd name="T15" fmla="*/ 27 h 34"/>
                  <a:gd name="T16" fmla="*/ 20 w 37"/>
                  <a:gd name="T17" fmla="*/ 30 h 34"/>
                  <a:gd name="T18" fmla="*/ 29 w 37"/>
                  <a:gd name="T19" fmla="*/ 33 h 34"/>
                  <a:gd name="T20" fmla="*/ 37 w 37"/>
                  <a:gd name="T21" fmla="*/ 30 h 34"/>
                  <a:gd name="T22" fmla="*/ 34 w 37"/>
                  <a:gd name="T23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4">
                    <a:moveTo>
                      <a:pt x="34" y="21"/>
                    </a:moveTo>
                    <a:lnTo>
                      <a:pt x="34" y="21"/>
                    </a:lnTo>
                    <a:cubicBezTo>
                      <a:pt x="31" y="18"/>
                      <a:pt x="25" y="19"/>
                      <a:pt x="21" y="16"/>
                    </a:cubicBezTo>
                    <a:cubicBezTo>
                      <a:pt x="18" y="13"/>
                      <a:pt x="18" y="6"/>
                      <a:pt x="14" y="3"/>
                    </a:cubicBezTo>
                    <a:cubicBezTo>
                      <a:pt x="10" y="4"/>
                      <a:pt x="5" y="0"/>
                      <a:pt x="2" y="4"/>
                    </a:cubicBezTo>
                    <a:cubicBezTo>
                      <a:pt x="0" y="6"/>
                      <a:pt x="0" y="12"/>
                      <a:pt x="4" y="12"/>
                    </a:cubicBezTo>
                    <a:cubicBezTo>
                      <a:pt x="8" y="12"/>
                      <a:pt x="6" y="16"/>
                      <a:pt x="7" y="18"/>
                    </a:cubicBezTo>
                    <a:cubicBezTo>
                      <a:pt x="9" y="21"/>
                      <a:pt x="11" y="26"/>
                      <a:pt x="14" y="27"/>
                    </a:cubicBezTo>
                    <a:cubicBezTo>
                      <a:pt x="16" y="28"/>
                      <a:pt x="18" y="29"/>
                      <a:pt x="20" y="30"/>
                    </a:cubicBezTo>
                    <a:cubicBezTo>
                      <a:pt x="24" y="32"/>
                      <a:pt x="24" y="33"/>
                      <a:pt x="29" y="33"/>
                    </a:cubicBezTo>
                    <a:cubicBezTo>
                      <a:pt x="32" y="33"/>
                      <a:pt x="36" y="34"/>
                      <a:pt x="37" y="30"/>
                    </a:cubicBezTo>
                    <a:cubicBezTo>
                      <a:pt x="37" y="27"/>
                      <a:pt x="37" y="23"/>
                      <a:pt x="34" y="21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2" name="Freeform 461">
                <a:extLst>
                  <a:ext uri="{FF2B5EF4-FFF2-40B4-BE49-F238E27FC236}">
                    <a16:creationId xmlns:a16="http://schemas.microsoft.com/office/drawing/2014/main" xmlns="" id="{DD412AAC-C5C0-43FD-A9B2-B37520FBD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8" y="3319"/>
                <a:ext cx="15" cy="15"/>
              </a:xfrm>
              <a:custGeom>
                <a:avLst/>
                <a:gdLst>
                  <a:gd name="T0" fmla="*/ 34 w 37"/>
                  <a:gd name="T1" fmla="*/ 21 h 34"/>
                  <a:gd name="T2" fmla="*/ 34 w 37"/>
                  <a:gd name="T3" fmla="*/ 21 h 34"/>
                  <a:gd name="T4" fmla="*/ 21 w 37"/>
                  <a:gd name="T5" fmla="*/ 16 h 34"/>
                  <a:gd name="T6" fmla="*/ 14 w 37"/>
                  <a:gd name="T7" fmla="*/ 3 h 34"/>
                  <a:gd name="T8" fmla="*/ 2 w 37"/>
                  <a:gd name="T9" fmla="*/ 4 h 34"/>
                  <a:gd name="T10" fmla="*/ 4 w 37"/>
                  <a:gd name="T11" fmla="*/ 12 h 34"/>
                  <a:gd name="T12" fmla="*/ 7 w 37"/>
                  <a:gd name="T13" fmla="*/ 18 h 34"/>
                  <a:gd name="T14" fmla="*/ 14 w 37"/>
                  <a:gd name="T15" fmla="*/ 27 h 34"/>
                  <a:gd name="T16" fmla="*/ 20 w 37"/>
                  <a:gd name="T17" fmla="*/ 30 h 34"/>
                  <a:gd name="T18" fmla="*/ 29 w 37"/>
                  <a:gd name="T19" fmla="*/ 33 h 34"/>
                  <a:gd name="T20" fmla="*/ 37 w 37"/>
                  <a:gd name="T21" fmla="*/ 30 h 34"/>
                  <a:gd name="T22" fmla="*/ 34 w 37"/>
                  <a:gd name="T23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4">
                    <a:moveTo>
                      <a:pt x="34" y="21"/>
                    </a:moveTo>
                    <a:lnTo>
                      <a:pt x="34" y="21"/>
                    </a:lnTo>
                    <a:cubicBezTo>
                      <a:pt x="31" y="18"/>
                      <a:pt x="25" y="19"/>
                      <a:pt x="21" y="16"/>
                    </a:cubicBezTo>
                    <a:cubicBezTo>
                      <a:pt x="18" y="13"/>
                      <a:pt x="18" y="6"/>
                      <a:pt x="14" y="3"/>
                    </a:cubicBezTo>
                    <a:cubicBezTo>
                      <a:pt x="10" y="4"/>
                      <a:pt x="5" y="0"/>
                      <a:pt x="2" y="4"/>
                    </a:cubicBezTo>
                    <a:cubicBezTo>
                      <a:pt x="0" y="6"/>
                      <a:pt x="0" y="12"/>
                      <a:pt x="4" y="12"/>
                    </a:cubicBezTo>
                    <a:cubicBezTo>
                      <a:pt x="8" y="12"/>
                      <a:pt x="6" y="16"/>
                      <a:pt x="7" y="18"/>
                    </a:cubicBezTo>
                    <a:cubicBezTo>
                      <a:pt x="9" y="21"/>
                      <a:pt x="11" y="26"/>
                      <a:pt x="14" y="27"/>
                    </a:cubicBezTo>
                    <a:cubicBezTo>
                      <a:pt x="16" y="28"/>
                      <a:pt x="18" y="29"/>
                      <a:pt x="20" y="30"/>
                    </a:cubicBezTo>
                    <a:cubicBezTo>
                      <a:pt x="24" y="32"/>
                      <a:pt x="24" y="33"/>
                      <a:pt x="29" y="33"/>
                    </a:cubicBezTo>
                    <a:cubicBezTo>
                      <a:pt x="32" y="33"/>
                      <a:pt x="36" y="34"/>
                      <a:pt x="37" y="30"/>
                    </a:cubicBezTo>
                    <a:cubicBezTo>
                      <a:pt x="37" y="27"/>
                      <a:pt x="37" y="23"/>
                      <a:pt x="34" y="21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3" name="Freeform 462">
                <a:extLst>
                  <a:ext uri="{FF2B5EF4-FFF2-40B4-BE49-F238E27FC236}">
                    <a16:creationId xmlns:a16="http://schemas.microsoft.com/office/drawing/2014/main" xmlns="" id="{CB5FE1FE-7D71-44EF-B5CD-DB90CE217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4" y="3400"/>
                <a:ext cx="9" cy="10"/>
              </a:xfrm>
              <a:custGeom>
                <a:avLst/>
                <a:gdLst>
                  <a:gd name="T0" fmla="*/ 12 w 23"/>
                  <a:gd name="T1" fmla="*/ 2 h 24"/>
                  <a:gd name="T2" fmla="*/ 12 w 23"/>
                  <a:gd name="T3" fmla="*/ 2 h 24"/>
                  <a:gd name="T4" fmla="*/ 6 w 23"/>
                  <a:gd name="T5" fmla="*/ 0 h 24"/>
                  <a:gd name="T6" fmla="*/ 15 w 23"/>
                  <a:gd name="T7" fmla="*/ 17 h 24"/>
                  <a:gd name="T8" fmla="*/ 17 w 23"/>
                  <a:gd name="T9" fmla="*/ 24 h 24"/>
                  <a:gd name="T10" fmla="*/ 22 w 23"/>
                  <a:gd name="T11" fmla="*/ 22 h 24"/>
                  <a:gd name="T12" fmla="*/ 22 w 23"/>
                  <a:gd name="T13" fmla="*/ 11 h 24"/>
                  <a:gd name="T14" fmla="*/ 12 w 23"/>
                  <a:gd name="T15" fmla="*/ 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4">
                    <a:moveTo>
                      <a:pt x="12" y="2"/>
                    </a:moveTo>
                    <a:lnTo>
                      <a:pt x="12" y="2"/>
                    </a:lnTo>
                    <a:cubicBezTo>
                      <a:pt x="9" y="2"/>
                      <a:pt x="8" y="0"/>
                      <a:pt x="6" y="0"/>
                    </a:cubicBezTo>
                    <a:cubicBezTo>
                      <a:pt x="0" y="8"/>
                      <a:pt x="14" y="11"/>
                      <a:pt x="15" y="17"/>
                    </a:cubicBezTo>
                    <a:cubicBezTo>
                      <a:pt x="16" y="19"/>
                      <a:pt x="15" y="24"/>
                      <a:pt x="17" y="24"/>
                    </a:cubicBezTo>
                    <a:cubicBezTo>
                      <a:pt x="18" y="24"/>
                      <a:pt x="21" y="23"/>
                      <a:pt x="22" y="22"/>
                    </a:cubicBezTo>
                    <a:cubicBezTo>
                      <a:pt x="23" y="21"/>
                      <a:pt x="22" y="13"/>
                      <a:pt x="22" y="11"/>
                    </a:cubicBezTo>
                    <a:cubicBezTo>
                      <a:pt x="22" y="6"/>
                      <a:pt x="17" y="3"/>
                      <a:pt x="12" y="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4" name="Freeform 463">
                <a:extLst>
                  <a:ext uri="{FF2B5EF4-FFF2-40B4-BE49-F238E27FC236}">
                    <a16:creationId xmlns:a16="http://schemas.microsoft.com/office/drawing/2014/main" xmlns="" id="{5EA0F0BA-9165-4224-9C20-A1C74058B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7" y="3401"/>
                <a:ext cx="6" cy="9"/>
              </a:xfrm>
              <a:custGeom>
                <a:avLst/>
                <a:gdLst>
                  <a:gd name="T0" fmla="*/ 0 w 15"/>
                  <a:gd name="T1" fmla="*/ 8 h 22"/>
                  <a:gd name="T2" fmla="*/ 0 w 15"/>
                  <a:gd name="T3" fmla="*/ 8 h 22"/>
                  <a:gd name="T4" fmla="*/ 5 w 15"/>
                  <a:gd name="T5" fmla="*/ 0 h 22"/>
                  <a:gd name="T6" fmla="*/ 14 w 15"/>
                  <a:gd name="T7" fmla="*/ 9 h 22"/>
                  <a:gd name="T8" fmla="*/ 14 w 15"/>
                  <a:gd name="T9" fmla="*/ 20 h 22"/>
                  <a:gd name="T10" fmla="*/ 9 w 15"/>
                  <a:gd name="T11" fmla="*/ 22 h 22"/>
                  <a:gd name="T12" fmla="*/ 7 w 15"/>
                  <a:gd name="T13" fmla="*/ 15 h 22"/>
                  <a:gd name="T14" fmla="*/ 0 w 15"/>
                  <a:gd name="T15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2">
                    <a:moveTo>
                      <a:pt x="0" y="8"/>
                    </a:moveTo>
                    <a:lnTo>
                      <a:pt x="0" y="8"/>
                    </a:lnTo>
                    <a:lnTo>
                      <a:pt x="5" y="0"/>
                    </a:lnTo>
                    <a:cubicBezTo>
                      <a:pt x="9" y="1"/>
                      <a:pt x="14" y="4"/>
                      <a:pt x="14" y="9"/>
                    </a:cubicBezTo>
                    <a:cubicBezTo>
                      <a:pt x="14" y="11"/>
                      <a:pt x="15" y="19"/>
                      <a:pt x="14" y="20"/>
                    </a:cubicBezTo>
                    <a:cubicBezTo>
                      <a:pt x="13" y="21"/>
                      <a:pt x="10" y="22"/>
                      <a:pt x="9" y="22"/>
                    </a:cubicBezTo>
                    <a:cubicBezTo>
                      <a:pt x="7" y="22"/>
                      <a:pt x="8" y="17"/>
                      <a:pt x="7" y="15"/>
                    </a:cubicBezTo>
                    <a:cubicBezTo>
                      <a:pt x="7" y="12"/>
                      <a:pt x="3" y="10"/>
                      <a:pt x="0" y="8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5" name="Freeform 464">
                <a:extLst>
                  <a:ext uri="{FF2B5EF4-FFF2-40B4-BE49-F238E27FC236}">
                    <a16:creationId xmlns:a16="http://schemas.microsoft.com/office/drawing/2014/main" xmlns="" id="{D8714CCD-A363-4712-BA04-269C83745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5" y="3400"/>
                <a:ext cx="4" cy="4"/>
              </a:xfrm>
              <a:custGeom>
                <a:avLst/>
                <a:gdLst>
                  <a:gd name="T0" fmla="*/ 10 w 10"/>
                  <a:gd name="T1" fmla="*/ 2 h 10"/>
                  <a:gd name="T2" fmla="*/ 10 w 10"/>
                  <a:gd name="T3" fmla="*/ 2 h 10"/>
                  <a:gd name="T4" fmla="*/ 5 w 10"/>
                  <a:gd name="T5" fmla="*/ 10 h 10"/>
                  <a:gd name="T6" fmla="*/ 3 w 10"/>
                  <a:gd name="T7" fmla="*/ 0 h 10"/>
                  <a:gd name="T8" fmla="*/ 9 w 10"/>
                  <a:gd name="T9" fmla="*/ 2 h 10"/>
                  <a:gd name="T10" fmla="*/ 10 w 10"/>
                  <a:gd name="T1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10" y="2"/>
                    </a:moveTo>
                    <a:lnTo>
                      <a:pt x="10" y="2"/>
                    </a:lnTo>
                    <a:lnTo>
                      <a:pt x="5" y="10"/>
                    </a:lnTo>
                    <a:cubicBezTo>
                      <a:pt x="2" y="7"/>
                      <a:pt x="0" y="4"/>
                      <a:pt x="3" y="0"/>
                    </a:cubicBezTo>
                    <a:cubicBezTo>
                      <a:pt x="5" y="0"/>
                      <a:pt x="6" y="2"/>
                      <a:pt x="9" y="2"/>
                    </a:cubicBezTo>
                    <a:cubicBezTo>
                      <a:pt x="9" y="2"/>
                      <a:pt x="9" y="2"/>
                      <a:pt x="10" y="2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6" name="Freeform 465">
                <a:extLst>
                  <a:ext uri="{FF2B5EF4-FFF2-40B4-BE49-F238E27FC236}">
                    <a16:creationId xmlns:a16="http://schemas.microsoft.com/office/drawing/2014/main" xmlns="" id="{DF838A31-D165-4E2B-A0D2-4A48A9A1C9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9" y="3420"/>
                <a:ext cx="17" cy="31"/>
              </a:xfrm>
              <a:custGeom>
                <a:avLst/>
                <a:gdLst>
                  <a:gd name="T0" fmla="*/ 11 w 40"/>
                  <a:gd name="T1" fmla="*/ 0 h 68"/>
                  <a:gd name="T2" fmla="*/ 11 w 40"/>
                  <a:gd name="T3" fmla="*/ 0 h 68"/>
                  <a:gd name="T4" fmla="*/ 5 w 40"/>
                  <a:gd name="T5" fmla="*/ 7 h 68"/>
                  <a:gd name="T6" fmla="*/ 0 w 40"/>
                  <a:gd name="T7" fmla="*/ 22 h 68"/>
                  <a:gd name="T8" fmla="*/ 17 w 40"/>
                  <a:gd name="T9" fmla="*/ 31 h 68"/>
                  <a:gd name="T10" fmla="*/ 22 w 40"/>
                  <a:gd name="T11" fmla="*/ 62 h 68"/>
                  <a:gd name="T12" fmla="*/ 31 w 40"/>
                  <a:gd name="T13" fmla="*/ 45 h 68"/>
                  <a:gd name="T14" fmla="*/ 26 w 40"/>
                  <a:gd name="T15" fmla="*/ 13 h 68"/>
                  <a:gd name="T16" fmla="*/ 11 w 40"/>
                  <a:gd name="T1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68">
                    <a:moveTo>
                      <a:pt x="11" y="0"/>
                    </a:moveTo>
                    <a:lnTo>
                      <a:pt x="11" y="0"/>
                    </a:lnTo>
                    <a:cubicBezTo>
                      <a:pt x="8" y="0"/>
                      <a:pt x="5" y="4"/>
                      <a:pt x="5" y="7"/>
                    </a:cubicBezTo>
                    <a:cubicBezTo>
                      <a:pt x="2" y="10"/>
                      <a:pt x="0" y="17"/>
                      <a:pt x="0" y="22"/>
                    </a:cubicBezTo>
                    <a:cubicBezTo>
                      <a:pt x="0" y="24"/>
                      <a:pt x="14" y="30"/>
                      <a:pt x="17" y="31"/>
                    </a:cubicBezTo>
                    <a:cubicBezTo>
                      <a:pt x="28" y="39"/>
                      <a:pt x="0" y="54"/>
                      <a:pt x="22" y="62"/>
                    </a:cubicBezTo>
                    <a:cubicBezTo>
                      <a:pt x="35" y="68"/>
                      <a:pt x="29" y="50"/>
                      <a:pt x="31" y="45"/>
                    </a:cubicBezTo>
                    <a:cubicBezTo>
                      <a:pt x="40" y="30"/>
                      <a:pt x="26" y="26"/>
                      <a:pt x="26" y="13"/>
                    </a:cubicBezTo>
                    <a:cubicBezTo>
                      <a:pt x="26" y="3"/>
                      <a:pt x="19" y="0"/>
                      <a:pt x="11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7" name="Freeform 466">
                <a:extLst>
                  <a:ext uri="{FF2B5EF4-FFF2-40B4-BE49-F238E27FC236}">
                    <a16:creationId xmlns:a16="http://schemas.microsoft.com/office/drawing/2014/main" xmlns="" id="{F034BCBA-BF70-4646-AED0-AB3723262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0" y="3446"/>
                <a:ext cx="2" cy="3"/>
              </a:xfrm>
              <a:custGeom>
                <a:avLst/>
                <a:gdLst>
                  <a:gd name="T0" fmla="*/ 0 w 4"/>
                  <a:gd name="T1" fmla="*/ 6 h 6"/>
                  <a:gd name="T2" fmla="*/ 0 w 4"/>
                  <a:gd name="T3" fmla="*/ 6 h 6"/>
                  <a:gd name="T4" fmla="*/ 4 w 4"/>
                  <a:gd name="T5" fmla="*/ 0 h 6"/>
                  <a:gd name="T6" fmla="*/ 0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0" y="6"/>
                    </a:moveTo>
                    <a:lnTo>
                      <a:pt x="0" y="6"/>
                    </a:lnTo>
                    <a:lnTo>
                      <a:pt x="4" y="0"/>
                    </a:lnTo>
                    <a:cubicBezTo>
                      <a:pt x="4" y="3"/>
                      <a:pt x="3" y="6"/>
                      <a:pt x="0" y="6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8" name="Freeform 467">
                <a:extLst>
                  <a:ext uri="{FF2B5EF4-FFF2-40B4-BE49-F238E27FC236}">
                    <a16:creationId xmlns:a16="http://schemas.microsoft.com/office/drawing/2014/main" xmlns="" id="{DBA9E036-720C-4B8E-954D-1C196C8C0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9" y="3420"/>
                <a:ext cx="17" cy="29"/>
              </a:xfrm>
              <a:custGeom>
                <a:avLst/>
                <a:gdLst>
                  <a:gd name="T0" fmla="*/ 31 w 40"/>
                  <a:gd name="T1" fmla="*/ 57 h 63"/>
                  <a:gd name="T2" fmla="*/ 31 w 40"/>
                  <a:gd name="T3" fmla="*/ 57 h 63"/>
                  <a:gd name="T4" fmla="*/ 27 w 40"/>
                  <a:gd name="T5" fmla="*/ 63 h 63"/>
                  <a:gd name="T6" fmla="*/ 22 w 40"/>
                  <a:gd name="T7" fmla="*/ 62 h 63"/>
                  <a:gd name="T8" fmla="*/ 17 w 40"/>
                  <a:gd name="T9" fmla="*/ 31 h 63"/>
                  <a:gd name="T10" fmla="*/ 0 w 40"/>
                  <a:gd name="T11" fmla="*/ 22 h 63"/>
                  <a:gd name="T12" fmla="*/ 5 w 40"/>
                  <a:gd name="T13" fmla="*/ 7 h 63"/>
                  <a:gd name="T14" fmla="*/ 11 w 40"/>
                  <a:gd name="T15" fmla="*/ 0 h 63"/>
                  <a:gd name="T16" fmla="*/ 26 w 40"/>
                  <a:gd name="T17" fmla="*/ 13 h 63"/>
                  <a:gd name="T18" fmla="*/ 31 w 40"/>
                  <a:gd name="T19" fmla="*/ 45 h 63"/>
                  <a:gd name="T20" fmla="*/ 31 w 40"/>
                  <a:gd name="T21" fmla="*/ 5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63">
                    <a:moveTo>
                      <a:pt x="31" y="57"/>
                    </a:moveTo>
                    <a:lnTo>
                      <a:pt x="31" y="57"/>
                    </a:lnTo>
                    <a:lnTo>
                      <a:pt x="27" y="63"/>
                    </a:lnTo>
                    <a:cubicBezTo>
                      <a:pt x="26" y="63"/>
                      <a:pt x="24" y="63"/>
                      <a:pt x="22" y="62"/>
                    </a:cubicBezTo>
                    <a:cubicBezTo>
                      <a:pt x="0" y="54"/>
                      <a:pt x="28" y="39"/>
                      <a:pt x="17" y="31"/>
                    </a:cubicBezTo>
                    <a:cubicBezTo>
                      <a:pt x="14" y="30"/>
                      <a:pt x="0" y="24"/>
                      <a:pt x="0" y="22"/>
                    </a:cubicBezTo>
                    <a:cubicBezTo>
                      <a:pt x="0" y="17"/>
                      <a:pt x="2" y="10"/>
                      <a:pt x="5" y="7"/>
                    </a:cubicBezTo>
                    <a:cubicBezTo>
                      <a:pt x="5" y="4"/>
                      <a:pt x="8" y="0"/>
                      <a:pt x="11" y="0"/>
                    </a:cubicBezTo>
                    <a:cubicBezTo>
                      <a:pt x="19" y="0"/>
                      <a:pt x="26" y="3"/>
                      <a:pt x="26" y="13"/>
                    </a:cubicBezTo>
                    <a:cubicBezTo>
                      <a:pt x="26" y="26"/>
                      <a:pt x="40" y="30"/>
                      <a:pt x="31" y="45"/>
                    </a:cubicBezTo>
                    <a:cubicBezTo>
                      <a:pt x="30" y="48"/>
                      <a:pt x="31" y="53"/>
                      <a:pt x="31" y="57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89" name="Freeform 468">
                <a:extLst>
                  <a:ext uri="{FF2B5EF4-FFF2-40B4-BE49-F238E27FC236}">
                    <a16:creationId xmlns:a16="http://schemas.microsoft.com/office/drawing/2014/main" xmlns="" id="{56E3FAC4-EACA-410D-9450-BF7D8CFB0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0" y="3360"/>
                <a:ext cx="28" cy="31"/>
              </a:xfrm>
              <a:custGeom>
                <a:avLst/>
                <a:gdLst>
                  <a:gd name="T0" fmla="*/ 33 w 70"/>
                  <a:gd name="T1" fmla="*/ 49 h 69"/>
                  <a:gd name="T2" fmla="*/ 33 w 70"/>
                  <a:gd name="T3" fmla="*/ 49 h 69"/>
                  <a:gd name="T4" fmla="*/ 40 w 70"/>
                  <a:gd name="T5" fmla="*/ 56 h 69"/>
                  <a:gd name="T6" fmla="*/ 56 w 70"/>
                  <a:gd name="T7" fmla="*/ 68 h 69"/>
                  <a:gd name="T8" fmla="*/ 61 w 70"/>
                  <a:gd name="T9" fmla="*/ 60 h 69"/>
                  <a:gd name="T10" fmla="*/ 70 w 70"/>
                  <a:gd name="T11" fmla="*/ 54 h 69"/>
                  <a:gd name="T12" fmla="*/ 63 w 70"/>
                  <a:gd name="T13" fmla="*/ 31 h 69"/>
                  <a:gd name="T14" fmla="*/ 43 w 70"/>
                  <a:gd name="T15" fmla="*/ 15 h 69"/>
                  <a:gd name="T16" fmla="*/ 26 w 70"/>
                  <a:gd name="T17" fmla="*/ 10 h 69"/>
                  <a:gd name="T18" fmla="*/ 0 w 70"/>
                  <a:gd name="T19" fmla="*/ 35 h 69"/>
                  <a:gd name="T20" fmla="*/ 8 w 70"/>
                  <a:gd name="T21" fmla="*/ 44 h 69"/>
                  <a:gd name="T22" fmla="*/ 15 w 70"/>
                  <a:gd name="T23" fmla="*/ 37 h 69"/>
                  <a:gd name="T24" fmla="*/ 33 w 70"/>
                  <a:gd name="T25" fmla="*/ 37 h 69"/>
                  <a:gd name="T26" fmla="*/ 33 w 70"/>
                  <a:gd name="T27" fmla="*/ 4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69">
                    <a:moveTo>
                      <a:pt x="33" y="49"/>
                    </a:moveTo>
                    <a:lnTo>
                      <a:pt x="33" y="49"/>
                    </a:lnTo>
                    <a:cubicBezTo>
                      <a:pt x="36" y="51"/>
                      <a:pt x="40" y="52"/>
                      <a:pt x="40" y="56"/>
                    </a:cubicBezTo>
                    <a:cubicBezTo>
                      <a:pt x="40" y="64"/>
                      <a:pt x="50" y="66"/>
                      <a:pt x="56" y="68"/>
                    </a:cubicBezTo>
                    <a:cubicBezTo>
                      <a:pt x="59" y="69"/>
                      <a:pt x="61" y="62"/>
                      <a:pt x="61" y="60"/>
                    </a:cubicBezTo>
                    <a:cubicBezTo>
                      <a:pt x="61" y="57"/>
                      <a:pt x="67" y="57"/>
                      <a:pt x="70" y="54"/>
                    </a:cubicBezTo>
                    <a:cubicBezTo>
                      <a:pt x="70" y="48"/>
                      <a:pt x="67" y="35"/>
                      <a:pt x="63" y="31"/>
                    </a:cubicBezTo>
                    <a:cubicBezTo>
                      <a:pt x="56" y="24"/>
                      <a:pt x="48" y="26"/>
                      <a:pt x="43" y="15"/>
                    </a:cubicBezTo>
                    <a:cubicBezTo>
                      <a:pt x="41" y="9"/>
                      <a:pt x="29" y="0"/>
                      <a:pt x="26" y="10"/>
                    </a:cubicBezTo>
                    <a:cubicBezTo>
                      <a:pt x="21" y="24"/>
                      <a:pt x="0" y="19"/>
                      <a:pt x="0" y="35"/>
                    </a:cubicBezTo>
                    <a:cubicBezTo>
                      <a:pt x="0" y="41"/>
                      <a:pt x="3" y="44"/>
                      <a:pt x="8" y="44"/>
                    </a:cubicBezTo>
                    <a:cubicBezTo>
                      <a:pt x="13" y="44"/>
                      <a:pt x="13" y="40"/>
                      <a:pt x="15" y="37"/>
                    </a:cubicBezTo>
                    <a:cubicBezTo>
                      <a:pt x="19" y="32"/>
                      <a:pt x="33" y="26"/>
                      <a:pt x="33" y="37"/>
                    </a:cubicBezTo>
                    <a:cubicBezTo>
                      <a:pt x="33" y="42"/>
                      <a:pt x="29" y="47"/>
                      <a:pt x="33" y="4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0" name="Freeform 469">
                <a:extLst>
                  <a:ext uri="{FF2B5EF4-FFF2-40B4-BE49-F238E27FC236}">
                    <a16:creationId xmlns:a16="http://schemas.microsoft.com/office/drawing/2014/main" xmlns="" id="{FD3CF1FA-66F5-4A9C-A23D-1CB6F1B96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0" y="3367"/>
                <a:ext cx="28" cy="24"/>
              </a:xfrm>
              <a:custGeom>
                <a:avLst/>
                <a:gdLst>
                  <a:gd name="T0" fmla="*/ 23 w 70"/>
                  <a:gd name="T1" fmla="*/ 0 h 53"/>
                  <a:gd name="T2" fmla="*/ 23 w 70"/>
                  <a:gd name="T3" fmla="*/ 0 h 53"/>
                  <a:gd name="T4" fmla="*/ 44 w 70"/>
                  <a:gd name="T5" fmla="*/ 0 h 53"/>
                  <a:gd name="T6" fmla="*/ 63 w 70"/>
                  <a:gd name="T7" fmla="*/ 15 h 53"/>
                  <a:gd name="T8" fmla="*/ 70 w 70"/>
                  <a:gd name="T9" fmla="*/ 38 h 53"/>
                  <a:gd name="T10" fmla="*/ 61 w 70"/>
                  <a:gd name="T11" fmla="*/ 44 h 53"/>
                  <a:gd name="T12" fmla="*/ 56 w 70"/>
                  <a:gd name="T13" fmla="*/ 52 h 53"/>
                  <a:gd name="T14" fmla="*/ 40 w 70"/>
                  <a:gd name="T15" fmla="*/ 40 h 53"/>
                  <a:gd name="T16" fmla="*/ 33 w 70"/>
                  <a:gd name="T17" fmla="*/ 33 h 53"/>
                  <a:gd name="T18" fmla="*/ 33 w 70"/>
                  <a:gd name="T19" fmla="*/ 21 h 53"/>
                  <a:gd name="T20" fmla="*/ 15 w 70"/>
                  <a:gd name="T21" fmla="*/ 21 h 53"/>
                  <a:gd name="T22" fmla="*/ 8 w 70"/>
                  <a:gd name="T23" fmla="*/ 28 h 53"/>
                  <a:gd name="T24" fmla="*/ 0 w 70"/>
                  <a:gd name="T25" fmla="*/ 19 h 53"/>
                  <a:gd name="T26" fmla="*/ 23 w 70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0" h="53">
                    <a:moveTo>
                      <a:pt x="23" y="0"/>
                    </a:moveTo>
                    <a:lnTo>
                      <a:pt x="23" y="0"/>
                    </a:lnTo>
                    <a:lnTo>
                      <a:pt x="44" y="0"/>
                    </a:lnTo>
                    <a:cubicBezTo>
                      <a:pt x="49" y="10"/>
                      <a:pt x="56" y="8"/>
                      <a:pt x="63" y="15"/>
                    </a:cubicBezTo>
                    <a:cubicBezTo>
                      <a:pt x="67" y="19"/>
                      <a:pt x="70" y="32"/>
                      <a:pt x="70" y="38"/>
                    </a:cubicBezTo>
                    <a:cubicBezTo>
                      <a:pt x="67" y="41"/>
                      <a:pt x="61" y="41"/>
                      <a:pt x="61" y="44"/>
                    </a:cubicBezTo>
                    <a:cubicBezTo>
                      <a:pt x="61" y="46"/>
                      <a:pt x="59" y="53"/>
                      <a:pt x="56" y="52"/>
                    </a:cubicBezTo>
                    <a:cubicBezTo>
                      <a:pt x="50" y="50"/>
                      <a:pt x="40" y="48"/>
                      <a:pt x="40" y="40"/>
                    </a:cubicBezTo>
                    <a:cubicBezTo>
                      <a:pt x="40" y="36"/>
                      <a:pt x="36" y="35"/>
                      <a:pt x="33" y="33"/>
                    </a:cubicBezTo>
                    <a:cubicBezTo>
                      <a:pt x="29" y="31"/>
                      <a:pt x="33" y="26"/>
                      <a:pt x="33" y="21"/>
                    </a:cubicBezTo>
                    <a:cubicBezTo>
                      <a:pt x="33" y="10"/>
                      <a:pt x="19" y="16"/>
                      <a:pt x="15" y="21"/>
                    </a:cubicBezTo>
                    <a:cubicBezTo>
                      <a:pt x="13" y="24"/>
                      <a:pt x="13" y="28"/>
                      <a:pt x="8" y="28"/>
                    </a:cubicBezTo>
                    <a:cubicBezTo>
                      <a:pt x="3" y="28"/>
                      <a:pt x="0" y="25"/>
                      <a:pt x="0" y="19"/>
                    </a:cubicBezTo>
                    <a:cubicBezTo>
                      <a:pt x="0" y="5"/>
                      <a:pt x="15" y="7"/>
                      <a:pt x="23" y="0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1" name="Freeform 470">
                <a:extLst>
                  <a:ext uri="{FF2B5EF4-FFF2-40B4-BE49-F238E27FC236}">
                    <a16:creationId xmlns:a16="http://schemas.microsoft.com/office/drawing/2014/main" xmlns="" id="{5507BFB1-092A-4794-817A-79635E649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9" y="3360"/>
                <a:ext cx="9" cy="7"/>
              </a:xfrm>
              <a:custGeom>
                <a:avLst/>
                <a:gdLst>
                  <a:gd name="T0" fmla="*/ 21 w 21"/>
                  <a:gd name="T1" fmla="*/ 16 h 16"/>
                  <a:gd name="T2" fmla="*/ 21 w 21"/>
                  <a:gd name="T3" fmla="*/ 16 h 16"/>
                  <a:gd name="T4" fmla="*/ 0 w 21"/>
                  <a:gd name="T5" fmla="*/ 16 h 16"/>
                  <a:gd name="T6" fmla="*/ 3 w 21"/>
                  <a:gd name="T7" fmla="*/ 10 h 16"/>
                  <a:gd name="T8" fmla="*/ 20 w 21"/>
                  <a:gd name="T9" fmla="*/ 15 h 16"/>
                  <a:gd name="T10" fmla="*/ 21 w 21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6">
                    <a:moveTo>
                      <a:pt x="21" y="16"/>
                    </a:moveTo>
                    <a:lnTo>
                      <a:pt x="21" y="16"/>
                    </a:lnTo>
                    <a:lnTo>
                      <a:pt x="0" y="16"/>
                    </a:lnTo>
                    <a:cubicBezTo>
                      <a:pt x="1" y="14"/>
                      <a:pt x="2" y="12"/>
                      <a:pt x="3" y="10"/>
                    </a:cubicBezTo>
                    <a:cubicBezTo>
                      <a:pt x="6" y="0"/>
                      <a:pt x="18" y="9"/>
                      <a:pt x="20" y="15"/>
                    </a:cubicBezTo>
                    <a:lnTo>
                      <a:pt x="21" y="16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2" name="Freeform 471">
                <a:extLst>
                  <a:ext uri="{FF2B5EF4-FFF2-40B4-BE49-F238E27FC236}">
                    <a16:creationId xmlns:a16="http://schemas.microsoft.com/office/drawing/2014/main" xmlns="" id="{446E7083-68E1-4CB3-9713-18602839C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3471"/>
                <a:ext cx="13" cy="8"/>
              </a:xfrm>
              <a:custGeom>
                <a:avLst/>
                <a:gdLst>
                  <a:gd name="T0" fmla="*/ 16 w 32"/>
                  <a:gd name="T1" fmla="*/ 0 h 20"/>
                  <a:gd name="T2" fmla="*/ 16 w 32"/>
                  <a:gd name="T3" fmla="*/ 0 h 20"/>
                  <a:gd name="T4" fmla="*/ 0 w 32"/>
                  <a:gd name="T5" fmla="*/ 10 h 20"/>
                  <a:gd name="T6" fmla="*/ 16 w 32"/>
                  <a:gd name="T7" fmla="*/ 20 h 20"/>
                  <a:gd name="T8" fmla="*/ 32 w 32"/>
                  <a:gd name="T9" fmla="*/ 10 h 20"/>
                  <a:gd name="T10" fmla="*/ 16 w 32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0">
                    <a:moveTo>
                      <a:pt x="16" y="0"/>
                    </a:moveTo>
                    <a:lnTo>
                      <a:pt x="16" y="0"/>
                    </a:lnTo>
                    <a:cubicBezTo>
                      <a:pt x="7" y="0"/>
                      <a:pt x="0" y="4"/>
                      <a:pt x="0" y="10"/>
                    </a:cubicBezTo>
                    <a:cubicBezTo>
                      <a:pt x="0" y="16"/>
                      <a:pt x="7" y="20"/>
                      <a:pt x="16" y="20"/>
                    </a:cubicBezTo>
                    <a:cubicBezTo>
                      <a:pt x="24" y="20"/>
                      <a:pt x="32" y="16"/>
                      <a:pt x="32" y="10"/>
                    </a:cubicBezTo>
                    <a:cubicBezTo>
                      <a:pt x="32" y="4"/>
                      <a:pt x="24" y="0"/>
                      <a:pt x="16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3" name="Freeform 472">
                <a:extLst>
                  <a:ext uri="{FF2B5EF4-FFF2-40B4-BE49-F238E27FC236}">
                    <a16:creationId xmlns:a16="http://schemas.microsoft.com/office/drawing/2014/main" xmlns="" id="{BAA86B56-2FE0-43AC-B83F-2F0557037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6" y="3471"/>
                <a:ext cx="13" cy="8"/>
              </a:xfrm>
              <a:custGeom>
                <a:avLst/>
                <a:gdLst>
                  <a:gd name="T0" fmla="*/ 16 w 32"/>
                  <a:gd name="T1" fmla="*/ 0 h 20"/>
                  <a:gd name="T2" fmla="*/ 16 w 32"/>
                  <a:gd name="T3" fmla="*/ 0 h 20"/>
                  <a:gd name="T4" fmla="*/ 0 w 32"/>
                  <a:gd name="T5" fmla="*/ 10 h 20"/>
                  <a:gd name="T6" fmla="*/ 16 w 32"/>
                  <a:gd name="T7" fmla="*/ 20 h 20"/>
                  <a:gd name="T8" fmla="*/ 32 w 32"/>
                  <a:gd name="T9" fmla="*/ 10 h 20"/>
                  <a:gd name="T10" fmla="*/ 16 w 32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0">
                    <a:moveTo>
                      <a:pt x="16" y="0"/>
                    </a:moveTo>
                    <a:lnTo>
                      <a:pt x="16" y="0"/>
                    </a:lnTo>
                    <a:cubicBezTo>
                      <a:pt x="7" y="0"/>
                      <a:pt x="0" y="4"/>
                      <a:pt x="0" y="10"/>
                    </a:cubicBezTo>
                    <a:cubicBezTo>
                      <a:pt x="0" y="16"/>
                      <a:pt x="7" y="20"/>
                      <a:pt x="16" y="20"/>
                    </a:cubicBezTo>
                    <a:cubicBezTo>
                      <a:pt x="24" y="20"/>
                      <a:pt x="32" y="16"/>
                      <a:pt x="32" y="10"/>
                    </a:cubicBezTo>
                    <a:cubicBezTo>
                      <a:pt x="32" y="4"/>
                      <a:pt x="24" y="0"/>
                      <a:pt x="16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4" name="Freeform 473">
                <a:extLst>
                  <a:ext uri="{FF2B5EF4-FFF2-40B4-BE49-F238E27FC236}">
                    <a16:creationId xmlns:a16="http://schemas.microsoft.com/office/drawing/2014/main" xmlns="" id="{2995BB75-4FB9-4398-A6C5-C355D37A2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488"/>
                <a:ext cx="6" cy="6"/>
              </a:xfrm>
              <a:custGeom>
                <a:avLst/>
                <a:gdLst>
                  <a:gd name="T0" fmla="*/ 14 w 14"/>
                  <a:gd name="T1" fmla="*/ 7 h 15"/>
                  <a:gd name="T2" fmla="*/ 14 w 14"/>
                  <a:gd name="T3" fmla="*/ 7 h 15"/>
                  <a:gd name="T4" fmla="*/ 7 w 14"/>
                  <a:gd name="T5" fmla="*/ 0 h 15"/>
                  <a:gd name="T6" fmla="*/ 0 w 14"/>
                  <a:gd name="T7" fmla="*/ 7 h 15"/>
                  <a:gd name="T8" fmla="*/ 7 w 14"/>
                  <a:gd name="T9" fmla="*/ 15 h 15"/>
                  <a:gd name="T10" fmla="*/ 14 w 14"/>
                  <a:gd name="T1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lnTo>
                      <a:pt x="14" y="7"/>
                    </a:lnTo>
                    <a:cubicBezTo>
                      <a:pt x="14" y="3"/>
                      <a:pt x="10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4" y="12"/>
                      <a:pt x="14" y="7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5" name="Freeform 474">
                <a:extLst>
                  <a:ext uri="{FF2B5EF4-FFF2-40B4-BE49-F238E27FC236}">
                    <a16:creationId xmlns:a16="http://schemas.microsoft.com/office/drawing/2014/main" xmlns="" id="{B75637D7-E35F-4C1F-B155-831AB75DA8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6" y="3488"/>
                <a:ext cx="5" cy="6"/>
              </a:xfrm>
              <a:custGeom>
                <a:avLst/>
                <a:gdLst>
                  <a:gd name="T0" fmla="*/ 3 w 11"/>
                  <a:gd name="T1" fmla="*/ 0 h 14"/>
                  <a:gd name="T2" fmla="*/ 3 w 11"/>
                  <a:gd name="T3" fmla="*/ 0 h 14"/>
                  <a:gd name="T4" fmla="*/ 11 w 11"/>
                  <a:gd name="T5" fmla="*/ 13 h 14"/>
                  <a:gd name="T6" fmla="*/ 7 w 11"/>
                  <a:gd name="T7" fmla="*/ 14 h 14"/>
                  <a:gd name="T8" fmla="*/ 0 w 11"/>
                  <a:gd name="T9" fmla="*/ 6 h 14"/>
                  <a:gd name="T10" fmla="*/ 3 w 11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4">
                    <a:moveTo>
                      <a:pt x="3" y="0"/>
                    </a:moveTo>
                    <a:lnTo>
                      <a:pt x="3" y="0"/>
                    </a:lnTo>
                    <a:lnTo>
                      <a:pt x="11" y="13"/>
                    </a:lnTo>
                    <a:cubicBezTo>
                      <a:pt x="9" y="14"/>
                      <a:pt x="8" y="14"/>
                      <a:pt x="7" y="14"/>
                    </a:cubicBezTo>
                    <a:cubicBezTo>
                      <a:pt x="3" y="14"/>
                      <a:pt x="0" y="11"/>
                      <a:pt x="0" y="6"/>
                    </a:cubicBezTo>
                    <a:cubicBezTo>
                      <a:pt x="0" y="4"/>
                      <a:pt x="1" y="1"/>
                      <a:pt x="3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6" name="Freeform 475">
                <a:extLst>
                  <a:ext uri="{FF2B5EF4-FFF2-40B4-BE49-F238E27FC236}">
                    <a16:creationId xmlns:a16="http://schemas.microsoft.com/office/drawing/2014/main" xmlns="" id="{64788ADE-1D49-4EC6-9423-B702290A7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7" y="3488"/>
                <a:ext cx="5" cy="6"/>
              </a:xfrm>
              <a:custGeom>
                <a:avLst/>
                <a:gdLst>
                  <a:gd name="T0" fmla="*/ 8 w 11"/>
                  <a:gd name="T1" fmla="*/ 14 h 14"/>
                  <a:gd name="T2" fmla="*/ 8 w 11"/>
                  <a:gd name="T3" fmla="*/ 14 h 14"/>
                  <a:gd name="T4" fmla="*/ 0 w 11"/>
                  <a:gd name="T5" fmla="*/ 1 h 14"/>
                  <a:gd name="T6" fmla="*/ 4 w 11"/>
                  <a:gd name="T7" fmla="*/ 0 h 14"/>
                  <a:gd name="T8" fmla="*/ 11 w 11"/>
                  <a:gd name="T9" fmla="*/ 7 h 14"/>
                  <a:gd name="T10" fmla="*/ 8 w 11"/>
                  <a:gd name="T11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4">
                    <a:moveTo>
                      <a:pt x="8" y="14"/>
                    </a:moveTo>
                    <a:lnTo>
                      <a:pt x="8" y="14"/>
                    </a:lnTo>
                    <a:lnTo>
                      <a:pt x="0" y="1"/>
                    </a:lnTo>
                    <a:cubicBezTo>
                      <a:pt x="1" y="0"/>
                      <a:pt x="2" y="0"/>
                      <a:pt x="4" y="0"/>
                    </a:cubicBezTo>
                    <a:cubicBezTo>
                      <a:pt x="7" y="0"/>
                      <a:pt x="11" y="3"/>
                      <a:pt x="11" y="7"/>
                    </a:cubicBezTo>
                    <a:cubicBezTo>
                      <a:pt x="11" y="10"/>
                      <a:pt x="9" y="12"/>
                      <a:pt x="8" y="14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7" name="Freeform 476">
                <a:extLst>
                  <a:ext uri="{FF2B5EF4-FFF2-40B4-BE49-F238E27FC236}">
                    <a16:creationId xmlns:a16="http://schemas.microsoft.com/office/drawing/2014/main" xmlns="" id="{20611E90-74B7-4173-ACF6-6D8514B92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1" y="3468"/>
                <a:ext cx="18" cy="19"/>
              </a:xfrm>
              <a:custGeom>
                <a:avLst/>
                <a:gdLst>
                  <a:gd name="T0" fmla="*/ 27 w 42"/>
                  <a:gd name="T1" fmla="*/ 19 h 42"/>
                  <a:gd name="T2" fmla="*/ 27 w 42"/>
                  <a:gd name="T3" fmla="*/ 19 h 42"/>
                  <a:gd name="T4" fmla="*/ 20 w 42"/>
                  <a:gd name="T5" fmla="*/ 10 h 42"/>
                  <a:gd name="T6" fmla="*/ 6 w 42"/>
                  <a:gd name="T7" fmla="*/ 0 h 42"/>
                  <a:gd name="T8" fmla="*/ 2 w 42"/>
                  <a:gd name="T9" fmla="*/ 8 h 42"/>
                  <a:gd name="T10" fmla="*/ 4 w 42"/>
                  <a:gd name="T11" fmla="*/ 13 h 42"/>
                  <a:gd name="T12" fmla="*/ 15 w 42"/>
                  <a:gd name="T13" fmla="*/ 21 h 42"/>
                  <a:gd name="T14" fmla="*/ 39 w 42"/>
                  <a:gd name="T15" fmla="*/ 32 h 42"/>
                  <a:gd name="T16" fmla="*/ 27 w 42"/>
                  <a:gd name="T17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2">
                    <a:moveTo>
                      <a:pt x="27" y="19"/>
                    </a:moveTo>
                    <a:lnTo>
                      <a:pt x="27" y="19"/>
                    </a:lnTo>
                    <a:cubicBezTo>
                      <a:pt x="25" y="18"/>
                      <a:pt x="21" y="12"/>
                      <a:pt x="20" y="10"/>
                    </a:cubicBezTo>
                    <a:cubicBezTo>
                      <a:pt x="19" y="8"/>
                      <a:pt x="8" y="1"/>
                      <a:pt x="6" y="0"/>
                    </a:cubicBezTo>
                    <a:cubicBezTo>
                      <a:pt x="0" y="2"/>
                      <a:pt x="0" y="3"/>
                      <a:pt x="2" y="8"/>
                    </a:cubicBezTo>
                    <a:cubicBezTo>
                      <a:pt x="3" y="9"/>
                      <a:pt x="3" y="11"/>
                      <a:pt x="4" y="13"/>
                    </a:cubicBezTo>
                    <a:cubicBezTo>
                      <a:pt x="6" y="17"/>
                      <a:pt x="12" y="18"/>
                      <a:pt x="15" y="21"/>
                    </a:cubicBezTo>
                    <a:cubicBezTo>
                      <a:pt x="19" y="25"/>
                      <a:pt x="34" y="42"/>
                      <a:pt x="39" y="32"/>
                    </a:cubicBezTo>
                    <a:cubicBezTo>
                      <a:pt x="42" y="25"/>
                      <a:pt x="30" y="21"/>
                      <a:pt x="27" y="1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8" name="Freeform 477">
                <a:extLst>
                  <a:ext uri="{FF2B5EF4-FFF2-40B4-BE49-F238E27FC236}">
                    <a16:creationId xmlns:a16="http://schemas.microsoft.com/office/drawing/2014/main" xmlns="" id="{5915611B-4199-4AF2-BE11-8957D8887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1" y="3468"/>
                <a:ext cx="18" cy="19"/>
              </a:xfrm>
              <a:custGeom>
                <a:avLst/>
                <a:gdLst>
                  <a:gd name="T0" fmla="*/ 27 w 42"/>
                  <a:gd name="T1" fmla="*/ 19 h 42"/>
                  <a:gd name="T2" fmla="*/ 27 w 42"/>
                  <a:gd name="T3" fmla="*/ 19 h 42"/>
                  <a:gd name="T4" fmla="*/ 20 w 42"/>
                  <a:gd name="T5" fmla="*/ 10 h 42"/>
                  <a:gd name="T6" fmla="*/ 6 w 42"/>
                  <a:gd name="T7" fmla="*/ 0 h 42"/>
                  <a:gd name="T8" fmla="*/ 2 w 42"/>
                  <a:gd name="T9" fmla="*/ 8 h 42"/>
                  <a:gd name="T10" fmla="*/ 4 w 42"/>
                  <a:gd name="T11" fmla="*/ 13 h 42"/>
                  <a:gd name="T12" fmla="*/ 15 w 42"/>
                  <a:gd name="T13" fmla="*/ 21 h 42"/>
                  <a:gd name="T14" fmla="*/ 39 w 42"/>
                  <a:gd name="T15" fmla="*/ 32 h 42"/>
                  <a:gd name="T16" fmla="*/ 27 w 42"/>
                  <a:gd name="T17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42">
                    <a:moveTo>
                      <a:pt x="27" y="19"/>
                    </a:moveTo>
                    <a:lnTo>
                      <a:pt x="27" y="19"/>
                    </a:lnTo>
                    <a:cubicBezTo>
                      <a:pt x="25" y="18"/>
                      <a:pt x="21" y="12"/>
                      <a:pt x="20" y="10"/>
                    </a:cubicBezTo>
                    <a:cubicBezTo>
                      <a:pt x="19" y="8"/>
                      <a:pt x="8" y="1"/>
                      <a:pt x="6" y="0"/>
                    </a:cubicBezTo>
                    <a:cubicBezTo>
                      <a:pt x="0" y="2"/>
                      <a:pt x="0" y="3"/>
                      <a:pt x="2" y="8"/>
                    </a:cubicBezTo>
                    <a:cubicBezTo>
                      <a:pt x="3" y="9"/>
                      <a:pt x="3" y="11"/>
                      <a:pt x="4" y="13"/>
                    </a:cubicBezTo>
                    <a:cubicBezTo>
                      <a:pt x="6" y="17"/>
                      <a:pt x="12" y="18"/>
                      <a:pt x="15" y="21"/>
                    </a:cubicBezTo>
                    <a:cubicBezTo>
                      <a:pt x="19" y="25"/>
                      <a:pt x="34" y="42"/>
                      <a:pt x="39" y="32"/>
                    </a:cubicBezTo>
                    <a:cubicBezTo>
                      <a:pt x="42" y="25"/>
                      <a:pt x="30" y="21"/>
                      <a:pt x="27" y="19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199" name="Freeform 478">
                <a:extLst>
                  <a:ext uri="{FF2B5EF4-FFF2-40B4-BE49-F238E27FC236}">
                    <a16:creationId xmlns:a16="http://schemas.microsoft.com/office/drawing/2014/main" xmlns="" id="{26FDACA1-AF80-470B-B4DD-B9C330EAF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3526"/>
                <a:ext cx="9" cy="10"/>
              </a:xfrm>
              <a:custGeom>
                <a:avLst/>
                <a:gdLst>
                  <a:gd name="T0" fmla="*/ 10 w 21"/>
                  <a:gd name="T1" fmla="*/ 0 h 23"/>
                  <a:gd name="T2" fmla="*/ 10 w 21"/>
                  <a:gd name="T3" fmla="*/ 0 h 23"/>
                  <a:gd name="T4" fmla="*/ 0 w 21"/>
                  <a:gd name="T5" fmla="*/ 11 h 23"/>
                  <a:gd name="T6" fmla="*/ 10 w 21"/>
                  <a:gd name="T7" fmla="*/ 23 h 23"/>
                  <a:gd name="T8" fmla="*/ 21 w 21"/>
                  <a:gd name="T9" fmla="*/ 11 h 23"/>
                  <a:gd name="T10" fmla="*/ 10 w 2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3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0" y="23"/>
                    </a:cubicBezTo>
                    <a:cubicBezTo>
                      <a:pt x="16" y="23"/>
                      <a:pt x="21" y="18"/>
                      <a:pt x="21" y="11"/>
                    </a:cubicBezTo>
                    <a:cubicBezTo>
                      <a:pt x="21" y="5"/>
                      <a:pt x="16" y="0"/>
                      <a:pt x="10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0" name="Freeform 479">
                <a:extLst>
                  <a:ext uri="{FF2B5EF4-FFF2-40B4-BE49-F238E27FC236}">
                    <a16:creationId xmlns:a16="http://schemas.microsoft.com/office/drawing/2014/main" xmlns="" id="{D5938AA0-5B3B-4D9B-99EE-065F44407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3" y="3526"/>
                <a:ext cx="9" cy="10"/>
              </a:xfrm>
              <a:custGeom>
                <a:avLst/>
                <a:gdLst>
                  <a:gd name="T0" fmla="*/ 10 w 21"/>
                  <a:gd name="T1" fmla="*/ 0 h 23"/>
                  <a:gd name="T2" fmla="*/ 10 w 21"/>
                  <a:gd name="T3" fmla="*/ 0 h 23"/>
                  <a:gd name="T4" fmla="*/ 0 w 21"/>
                  <a:gd name="T5" fmla="*/ 11 h 23"/>
                  <a:gd name="T6" fmla="*/ 10 w 21"/>
                  <a:gd name="T7" fmla="*/ 23 h 23"/>
                  <a:gd name="T8" fmla="*/ 21 w 21"/>
                  <a:gd name="T9" fmla="*/ 11 h 23"/>
                  <a:gd name="T10" fmla="*/ 10 w 2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3">
                    <a:moveTo>
                      <a:pt x="10" y="0"/>
                    </a:moveTo>
                    <a:lnTo>
                      <a:pt x="10" y="0"/>
                    </a:ln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0" y="23"/>
                    </a:cubicBezTo>
                    <a:cubicBezTo>
                      <a:pt x="16" y="23"/>
                      <a:pt x="21" y="18"/>
                      <a:pt x="21" y="11"/>
                    </a:cubicBezTo>
                    <a:cubicBezTo>
                      <a:pt x="21" y="5"/>
                      <a:pt x="16" y="0"/>
                      <a:pt x="10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1" name="Freeform 480">
                <a:extLst>
                  <a:ext uri="{FF2B5EF4-FFF2-40B4-BE49-F238E27FC236}">
                    <a16:creationId xmlns:a16="http://schemas.microsoft.com/office/drawing/2014/main" xmlns="" id="{31A393A1-0AF0-4256-9957-394B75A28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3527"/>
                <a:ext cx="7" cy="9"/>
              </a:xfrm>
              <a:custGeom>
                <a:avLst/>
                <a:gdLst>
                  <a:gd name="T0" fmla="*/ 19 w 19"/>
                  <a:gd name="T1" fmla="*/ 10 h 19"/>
                  <a:gd name="T2" fmla="*/ 19 w 19"/>
                  <a:gd name="T3" fmla="*/ 10 h 19"/>
                  <a:gd name="T4" fmla="*/ 10 w 19"/>
                  <a:gd name="T5" fmla="*/ 0 h 19"/>
                  <a:gd name="T6" fmla="*/ 0 w 19"/>
                  <a:gd name="T7" fmla="*/ 10 h 19"/>
                  <a:gd name="T8" fmla="*/ 10 w 19"/>
                  <a:gd name="T9" fmla="*/ 19 h 19"/>
                  <a:gd name="T10" fmla="*/ 19 w 19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lnTo>
                      <a:pt x="19" y="10"/>
                    </a:ln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2" name="Freeform 481">
                <a:extLst>
                  <a:ext uri="{FF2B5EF4-FFF2-40B4-BE49-F238E27FC236}">
                    <a16:creationId xmlns:a16="http://schemas.microsoft.com/office/drawing/2014/main" xmlns="" id="{6E6A571D-8AE9-4929-8F38-598B3E243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3527"/>
                <a:ext cx="7" cy="9"/>
              </a:xfrm>
              <a:custGeom>
                <a:avLst/>
                <a:gdLst>
                  <a:gd name="T0" fmla="*/ 19 w 19"/>
                  <a:gd name="T1" fmla="*/ 10 h 19"/>
                  <a:gd name="T2" fmla="*/ 19 w 19"/>
                  <a:gd name="T3" fmla="*/ 10 h 19"/>
                  <a:gd name="T4" fmla="*/ 10 w 19"/>
                  <a:gd name="T5" fmla="*/ 0 h 19"/>
                  <a:gd name="T6" fmla="*/ 0 w 19"/>
                  <a:gd name="T7" fmla="*/ 10 h 19"/>
                  <a:gd name="T8" fmla="*/ 10 w 19"/>
                  <a:gd name="T9" fmla="*/ 19 h 19"/>
                  <a:gd name="T10" fmla="*/ 19 w 19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10"/>
                    </a:moveTo>
                    <a:lnTo>
                      <a:pt x="19" y="10"/>
                    </a:lnTo>
                    <a:cubicBezTo>
                      <a:pt x="19" y="5"/>
                      <a:pt x="15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3" name="Freeform 482">
                <a:extLst>
                  <a:ext uri="{FF2B5EF4-FFF2-40B4-BE49-F238E27FC236}">
                    <a16:creationId xmlns:a16="http://schemas.microsoft.com/office/drawing/2014/main" xmlns="" id="{3BAFF73F-A82B-4B74-9D78-8D62CEFEB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3555"/>
                <a:ext cx="6" cy="6"/>
              </a:xfrm>
              <a:custGeom>
                <a:avLst/>
                <a:gdLst>
                  <a:gd name="T0" fmla="*/ 8 w 16"/>
                  <a:gd name="T1" fmla="*/ 0 h 13"/>
                  <a:gd name="T2" fmla="*/ 8 w 16"/>
                  <a:gd name="T3" fmla="*/ 0 h 13"/>
                  <a:gd name="T4" fmla="*/ 0 w 16"/>
                  <a:gd name="T5" fmla="*/ 6 h 13"/>
                  <a:gd name="T6" fmla="*/ 8 w 16"/>
                  <a:gd name="T7" fmla="*/ 13 h 13"/>
                  <a:gd name="T8" fmla="*/ 16 w 16"/>
                  <a:gd name="T9" fmla="*/ 6 h 13"/>
                  <a:gd name="T10" fmla="*/ 8 w 16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3">
                    <a:moveTo>
                      <a:pt x="8" y="0"/>
                    </a:moveTo>
                    <a:lnTo>
                      <a:pt x="8" y="0"/>
                    </a:lnTo>
                    <a:cubicBezTo>
                      <a:pt x="4" y="0"/>
                      <a:pt x="0" y="2"/>
                      <a:pt x="0" y="6"/>
                    </a:cubicBezTo>
                    <a:cubicBezTo>
                      <a:pt x="0" y="10"/>
                      <a:pt x="4" y="13"/>
                      <a:pt x="8" y="13"/>
                    </a:cubicBezTo>
                    <a:cubicBezTo>
                      <a:pt x="13" y="13"/>
                      <a:pt x="16" y="10"/>
                      <a:pt x="16" y="6"/>
                    </a:cubicBezTo>
                    <a:cubicBezTo>
                      <a:pt x="16" y="2"/>
                      <a:pt x="13" y="0"/>
                      <a:pt x="8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4" name="Freeform 483">
                <a:extLst>
                  <a:ext uri="{FF2B5EF4-FFF2-40B4-BE49-F238E27FC236}">
                    <a16:creationId xmlns:a16="http://schemas.microsoft.com/office/drawing/2014/main" xmlns="" id="{5EED148E-6DC9-4C90-8786-ADDCE843A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3558"/>
                <a:ext cx="6" cy="3"/>
              </a:xfrm>
              <a:custGeom>
                <a:avLst/>
                <a:gdLst>
                  <a:gd name="T0" fmla="*/ 0 w 16"/>
                  <a:gd name="T1" fmla="*/ 0 h 7"/>
                  <a:gd name="T2" fmla="*/ 0 w 16"/>
                  <a:gd name="T3" fmla="*/ 0 h 7"/>
                  <a:gd name="T4" fmla="*/ 16 w 16"/>
                  <a:gd name="T5" fmla="*/ 0 h 7"/>
                  <a:gd name="T6" fmla="*/ 16 w 16"/>
                  <a:gd name="T7" fmla="*/ 0 h 7"/>
                  <a:gd name="T8" fmla="*/ 8 w 16"/>
                  <a:gd name="T9" fmla="*/ 7 h 7"/>
                  <a:gd name="T10" fmla="*/ 0 w 16"/>
                  <a:gd name="T11" fmla="*/ 0 h 7"/>
                  <a:gd name="T12" fmla="*/ 0 w 1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0"/>
                    </a:lnTo>
                    <a:cubicBezTo>
                      <a:pt x="16" y="4"/>
                      <a:pt x="13" y="7"/>
                      <a:pt x="8" y="7"/>
                    </a:cubicBezTo>
                    <a:cubicBezTo>
                      <a:pt x="4" y="7"/>
                      <a:pt x="0" y="4"/>
                      <a:pt x="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5" name="Freeform 484">
                <a:extLst>
                  <a:ext uri="{FF2B5EF4-FFF2-40B4-BE49-F238E27FC236}">
                    <a16:creationId xmlns:a16="http://schemas.microsoft.com/office/drawing/2014/main" xmlns="" id="{02753B2E-1007-4B1E-814D-6D38D23D4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6" y="3555"/>
                <a:ext cx="6" cy="3"/>
              </a:xfrm>
              <a:custGeom>
                <a:avLst/>
                <a:gdLst>
                  <a:gd name="T0" fmla="*/ 16 w 16"/>
                  <a:gd name="T1" fmla="*/ 6 h 6"/>
                  <a:gd name="T2" fmla="*/ 16 w 16"/>
                  <a:gd name="T3" fmla="*/ 6 h 6"/>
                  <a:gd name="T4" fmla="*/ 0 w 16"/>
                  <a:gd name="T5" fmla="*/ 6 h 6"/>
                  <a:gd name="T6" fmla="*/ 8 w 16"/>
                  <a:gd name="T7" fmla="*/ 0 h 6"/>
                  <a:gd name="T8" fmla="*/ 16 w 1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6" y="6"/>
                    </a:moveTo>
                    <a:lnTo>
                      <a:pt x="16" y="6"/>
                    </a:lnTo>
                    <a:lnTo>
                      <a:pt x="0" y="6"/>
                    </a:lnTo>
                    <a:cubicBezTo>
                      <a:pt x="0" y="2"/>
                      <a:pt x="4" y="0"/>
                      <a:pt x="8" y="0"/>
                    </a:cubicBezTo>
                    <a:cubicBezTo>
                      <a:pt x="12" y="0"/>
                      <a:pt x="16" y="2"/>
                      <a:pt x="16" y="6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6" name="Freeform 485">
                <a:extLst>
                  <a:ext uri="{FF2B5EF4-FFF2-40B4-BE49-F238E27FC236}">
                    <a16:creationId xmlns:a16="http://schemas.microsoft.com/office/drawing/2014/main" xmlns="" id="{8B143991-B034-42C0-AC25-5291E572B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3577"/>
                <a:ext cx="8" cy="5"/>
              </a:xfrm>
              <a:custGeom>
                <a:avLst/>
                <a:gdLst>
                  <a:gd name="T0" fmla="*/ 18 w 18"/>
                  <a:gd name="T1" fmla="*/ 5 h 10"/>
                  <a:gd name="T2" fmla="*/ 18 w 18"/>
                  <a:gd name="T3" fmla="*/ 5 h 10"/>
                  <a:gd name="T4" fmla="*/ 9 w 18"/>
                  <a:gd name="T5" fmla="*/ 0 h 10"/>
                  <a:gd name="T6" fmla="*/ 0 w 18"/>
                  <a:gd name="T7" fmla="*/ 5 h 10"/>
                  <a:gd name="T8" fmla="*/ 9 w 18"/>
                  <a:gd name="T9" fmla="*/ 10 h 10"/>
                  <a:gd name="T10" fmla="*/ 18 w 18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8" y="5"/>
                    </a:lnTo>
                    <a:cubicBezTo>
                      <a:pt x="18" y="2"/>
                      <a:pt x="14" y="0"/>
                      <a:pt x="9" y="0"/>
                    </a:cubicBezTo>
                    <a:cubicBezTo>
                      <a:pt x="4" y="0"/>
                      <a:pt x="0" y="2"/>
                      <a:pt x="0" y="5"/>
                    </a:cubicBezTo>
                    <a:cubicBezTo>
                      <a:pt x="0" y="8"/>
                      <a:pt x="4" y="10"/>
                      <a:pt x="9" y="10"/>
                    </a:cubicBezTo>
                    <a:cubicBezTo>
                      <a:pt x="14" y="10"/>
                      <a:pt x="18" y="8"/>
                      <a:pt x="18" y="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7" name="Freeform 486">
                <a:extLst>
                  <a:ext uri="{FF2B5EF4-FFF2-40B4-BE49-F238E27FC236}">
                    <a16:creationId xmlns:a16="http://schemas.microsoft.com/office/drawing/2014/main" xmlns="" id="{9A242BC5-3707-49AE-977D-6BCDFDFA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3577"/>
                <a:ext cx="8" cy="5"/>
              </a:xfrm>
              <a:custGeom>
                <a:avLst/>
                <a:gdLst>
                  <a:gd name="T0" fmla="*/ 18 w 18"/>
                  <a:gd name="T1" fmla="*/ 5 h 10"/>
                  <a:gd name="T2" fmla="*/ 18 w 18"/>
                  <a:gd name="T3" fmla="*/ 5 h 10"/>
                  <a:gd name="T4" fmla="*/ 9 w 18"/>
                  <a:gd name="T5" fmla="*/ 0 h 10"/>
                  <a:gd name="T6" fmla="*/ 0 w 18"/>
                  <a:gd name="T7" fmla="*/ 5 h 10"/>
                  <a:gd name="T8" fmla="*/ 9 w 18"/>
                  <a:gd name="T9" fmla="*/ 10 h 10"/>
                  <a:gd name="T10" fmla="*/ 18 w 18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0">
                    <a:moveTo>
                      <a:pt x="18" y="5"/>
                    </a:moveTo>
                    <a:lnTo>
                      <a:pt x="18" y="5"/>
                    </a:lnTo>
                    <a:cubicBezTo>
                      <a:pt x="18" y="2"/>
                      <a:pt x="14" y="0"/>
                      <a:pt x="9" y="0"/>
                    </a:cubicBezTo>
                    <a:cubicBezTo>
                      <a:pt x="4" y="0"/>
                      <a:pt x="0" y="2"/>
                      <a:pt x="0" y="5"/>
                    </a:cubicBezTo>
                    <a:cubicBezTo>
                      <a:pt x="0" y="8"/>
                      <a:pt x="4" y="10"/>
                      <a:pt x="9" y="10"/>
                    </a:cubicBezTo>
                    <a:cubicBezTo>
                      <a:pt x="14" y="10"/>
                      <a:pt x="18" y="8"/>
                      <a:pt x="18" y="5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8" name="Freeform 487">
                <a:extLst>
                  <a:ext uri="{FF2B5EF4-FFF2-40B4-BE49-F238E27FC236}">
                    <a16:creationId xmlns:a16="http://schemas.microsoft.com/office/drawing/2014/main" xmlns="" id="{734ED81A-5D41-4D43-B68F-24099A995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579"/>
                <a:ext cx="4" cy="3"/>
              </a:xfrm>
              <a:custGeom>
                <a:avLst/>
                <a:gdLst>
                  <a:gd name="T0" fmla="*/ 4 w 8"/>
                  <a:gd name="T1" fmla="*/ 0 h 7"/>
                  <a:gd name="T2" fmla="*/ 4 w 8"/>
                  <a:gd name="T3" fmla="*/ 0 h 7"/>
                  <a:gd name="T4" fmla="*/ 0 w 8"/>
                  <a:gd name="T5" fmla="*/ 4 h 7"/>
                  <a:gd name="T6" fmla="*/ 4 w 8"/>
                  <a:gd name="T7" fmla="*/ 7 h 7"/>
                  <a:gd name="T8" fmla="*/ 8 w 8"/>
                  <a:gd name="T9" fmla="*/ 4 h 7"/>
                  <a:gd name="T10" fmla="*/ 4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7" y="7"/>
                      <a:pt x="8" y="6"/>
                      <a:pt x="8" y="4"/>
                    </a:cubicBezTo>
                    <a:cubicBezTo>
                      <a:pt x="8" y="2"/>
                      <a:pt x="7" y="0"/>
                      <a:pt x="4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09" name="Freeform 488">
                <a:extLst>
                  <a:ext uri="{FF2B5EF4-FFF2-40B4-BE49-F238E27FC236}">
                    <a16:creationId xmlns:a16="http://schemas.microsoft.com/office/drawing/2014/main" xmlns="" id="{07205ECB-32AF-40FA-81D1-D1963DE06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579"/>
                <a:ext cx="4" cy="3"/>
              </a:xfrm>
              <a:custGeom>
                <a:avLst/>
                <a:gdLst>
                  <a:gd name="T0" fmla="*/ 4 w 8"/>
                  <a:gd name="T1" fmla="*/ 0 h 7"/>
                  <a:gd name="T2" fmla="*/ 4 w 8"/>
                  <a:gd name="T3" fmla="*/ 0 h 7"/>
                  <a:gd name="T4" fmla="*/ 0 w 8"/>
                  <a:gd name="T5" fmla="*/ 4 h 7"/>
                  <a:gd name="T6" fmla="*/ 4 w 8"/>
                  <a:gd name="T7" fmla="*/ 7 h 7"/>
                  <a:gd name="T8" fmla="*/ 8 w 8"/>
                  <a:gd name="T9" fmla="*/ 4 h 7"/>
                  <a:gd name="T10" fmla="*/ 4 w 8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4" y="0"/>
                    </a:ln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7" y="7"/>
                      <a:pt x="8" y="6"/>
                      <a:pt x="8" y="4"/>
                    </a:cubicBezTo>
                    <a:cubicBezTo>
                      <a:pt x="8" y="2"/>
                      <a:pt x="7" y="0"/>
                      <a:pt x="4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0" name="Freeform 489">
                <a:extLst>
                  <a:ext uri="{FF2B5EF4-FFF2-40B4-BE49-F238E27FC236}">
                    <a16:creationId xmlns:a16="http://schemas.microsoft.com/office/drawing/2014/main" xmlns="" id="{311F768C-845E-4044-BEC3-918C09DF8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3545"/>
                <a:ext cx="7" cy="4"/>
              </a:xfrm>
              <a:custGeom>
                <a:avLst/>
                <a:gdLst>
                  <a:gd name="T0" fmla="*/ 0 w 15"/>
                  <a:gd name="T1" fmla="*/ 5 h 10"/>
                  <a:gd name="T2" fmla="*/ 0 w 15"/>
                  <a:gd name="T3" fmla="*/ 5 h 10"/>
                  <a:gd name="T4" fmla="*/ 8 w 15"/>
                  <a:gd name="T5" fmla="*/ 10 h 10"/>
                  <a:gd name="T6" fmla="*/ 15 w 15"/>
                  <a:gd name="T7" fmla="*/ 5 h 10"/>
                  <a:gd name="T8" fmla="*/ 8 w 15"/>
                  <a:gd name="T9" fmla="*/ 0 h 10"/>
                  <a:gd name="T10" fmla="*/ 0 w 15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0">
                    <a:moveTo>
                      <a:pt x="0" y="5"/>
                    </a:moveTo>
                    <a:lnTo>
                      <a:pt x="0" y="5"/>
                    </a:lnTo>
                    <a:cubicBezTo>
                      <a:pt x="0" y="7"/>
                      <a:pt x="4" y="10"/>
                      <a:pt x="8" y="10"/>
                    </a:cubicBezTo>
                    <a:cubicBezTo>
                      <a:pt x="12" y="10"/>
                      <a:pt x="15" y="7"/>
                      <a:pt x="15" y="5"/>
                    </a:cubicBezTo>
                    <a:cubicBezTo>
                      <a:pt x="15" y="2"/>
                      <a:pt x="12" y="0"/>
                      <a:pt x="8" y="0"/>
                    </a:cubicBezTo>
                    <a:cubicBezTo>
                      <a:pt x="4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1" name="Freeform 490">
                <a:extLst>
                  <a:ext uri="{FF2B5EF4-FFF2-40B4-BE49-F238E27FC236}">
                    <a16:creationId xmlns:a16="http://schemas.microsoft.com/office/drawing/2014/main" xmlns="" id="{BAB0B1BE-56E8-49E1-8CB9-B9422EEAA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7" y="3545"/>
                <a:ext cx="7" cy="4"/>
              </a:xfrm>
              <a:custGeom>
                <a:avLst/>
                <a:gdLst>
                  <a:gd name="T0" fmla="*/ 0 w 15"/>
                  <a:gd name="T1" fmla="*/ 5 h 10"/>
                  <a:gd name="T2" fmla="*/ 0 w 15"/>
                  <a:gd name="T3" fmla="*/ 5 h 10"/>
                  <a:gd name="T4" fmla="*/ 8 w 15"/>
                  <a:gd name="T5" fmla="*/ 10 h 10"/>
                  <a:gd name="T6" fmla="*/ 15 w 15"/>
                  <a:gd name="T7" fmla="*/ 5 h 10"/>
                  <a:gd name="T8" fmla="*/ 8 w 15"/>
                  <a:gd name="T9" fmla="*/ 0 h 10"/>
                  <a:gd name="T10" fmla="*/ 0 w 15"/>
                  <a:gd name="T11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0">
                    <a:moveTo>
                      <a:pt x="0" y="5"/>
                    </a:moveTo>
                    <a:lnTo>
                      <a:pt x="0" y="5"/>
                    </a:lnTo>
                    <a:cubicBezTo>
                      <a:pt x="0" y="7"/>
                      <a:pt x="4" y="10"/>
                      <a:pt x="8" y="10"/>
                    </a:cubicBezTo>
                    <a:cubicBezTo>
                      <a:pt x="12" y="10"/>
                      <a:pt x="15" y="7"/>
                      <a:pt x="15" y="5"/>
                    </a:cubicBezTo>
                    <a:cubicBezTo>
                      <a:pt x="15" y="2"/>
                      <a:pt x="12" y="0"/>
                      <a:pt x="8" y="0"/>
                    </a:cubicBezTo>
                    <a:cubicBezTo>
                      <a:pt x="4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2" name="Freeform 491">
                <a:extLst>
                  <a:ext uri="{FF2B5EF4-FFF2-40B4-BE49-F238E27FC236}">
                    <a16:creationId xmlns:a16="http://schemas.microsoft.com/office/drawing/2014/main" xmlns="" id="{EEACD5C6-7FFE-4A96-8A0A-B2245232E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3" y="3536"/>
                <a:ext cx="4" cy="4"/>
              </a:xfrm>
              <a:custGeom>
                <a:avLst/>
                <a:gdLst>
                  <a:gd name="T0" fmla="*/ 0 w 11"/>
                  <a:gd name="T1" fmla="*/ 4 h 7"/>
                  <a:gd name="T2" fmla="*/ 0 w 11"/>
                  <a:gd name="T3" fmla="*/ 4 h 7"/>
                  <a:gd name="T4" fmla="*/ 5 w 11"/>
                  <a:gd name="T5" fmla="*/ 7 h 7"/>
                  <a:gd name="T6" fmla="*/ 11 w 11"/>
                  <a:gd name="T7" fmla="*/ 4 h 7"/>
                  <a:gd name="T8" fmla="*/ 5 w 11"/>
                  <a:gd name="T9" fmla="*/ 0 h 7"/>
                  <a:gd name="T10" fmla="*/ 0 w 11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7">
                    <a:moveTo>
                      <a:pt x="0" y="4"/>
                    </a:moveTo>
                    <a:lnTo>
                      <a:pt x="0" y="4"/>
                    </a:lnTo>
                    <a:cubicBezTo>
                      <a:pt x="0" y="6"/>
                      <a:pt x="2" y="7"/>
                      <a:pt x="5" y="7"/>
                    </a:cubicBezTo>
                    <a:cubicBezTo>
                      <a:pt x="8" y="7"/>
                      <a:pt x="11" y="6"/>
                      <a:pt x="11" y="4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3" name="Freeform 492">
                <a:extLst>
                  <a:ext uri="{FF2B5EF4-FFF2-40B4-BE49-F238E27FC236}">
                    <a16:creationId xmlns:a16="http://schemas.microsoft.com/office/drawing/2014/main" xmlns="" id="{36FB6C0E-97BE-4D59-B837-B5F962E6C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3" y="3536"/>
                <a:ext cx="4" cy="4"/>
              </a:xfrm>
              <a:custGeom>
                <a:avLst/>
                <a:gdLst>
                  <a:gd name="T0" fmla="*/ 0 w 11"/>
                  <a:gd name="T1" fmla="*/ 4 h 7"/>
                  <a:gd name="T2" fmla="*/ 0 w 11"/>
                  <a:gd name="T3" fmla="*/ 4 h 7"/>
                  <a:gd name="T4" fmla="*/ 5 w 11"/>
                  <a:gd name="T5" fmla="*/ 7 h 7"/>
                  <a:gd name="T6" fmla="*/ 11 w 11"/>
                  <a:gd name="T7" fmla="*/ 4 h 7"/>
                  <a:gd name="T8" fmla="*/ 5 w 11"/>
                  <a:gd name="T9" fmla="*/ 0 h 7"/>
                  <a:gd name="T10" fmla="*/ 0 w 11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7">
                    <a:moveTo>
                      <a:pt x="0" y="4"/>
                    </a:moveTo>
                    <a:lnTo>
                      <a:pt x="0" y="4"/>
                    </a:lnTo>
                    <a:cubicBezTo>
                      <a:pt x="0" y="6"/>
                      <a:pt x="2" y="7"/>
                      <a:pt x="5" y="7"/>
                    </a:cubicBezTo>
                    <a:cubicBezTo>
                      <a:pt x="8" y="7"/>
                      <a:pt x="11" y="6"/>
                      <a:pt x="11" y="4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4" name="Freeform 493">
                <a:extLst>
                  <a:ext uri="{FF2B5EF4-FFF2-40B4-BE49-F238E27FC236}">
                    <a16:creationId xmlns:a16="http://schemas.microsoft.com/office/drawing/2014/main" xmlns="" id="{5AAE1A42-915B-4660-9DD1-11D291288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" y="3542"/>
                <a:ext cx="2" cy="4"/>
              </a:xfrm>
              <a:custGeom>
                <a:avLst/>
                <a:gdLst>
                  <a:gd name="T0" fmla="*/ 6 w 6"/>
                  <a:gd name="T1" fmla="*/ 4 h 8"/>
                  <a:gd name="T2" fmla="*/ 6 w 6"/>
                  <a:gd name="T3" fmla="*/ 4 h 8"/>
                  <a:gd name="T4" fmla="*/ 3 w 6"/>
                  <a:gd name="T5" fmla="*/ 0 h 8"/>
                  <a:gd name="T6" fmla="*/ 0 w 6"/>
                  <a:gd name="T7" fmla="*/ 4 h 8"/>
                  <a:gd name="T8" fmla="*/ 3 w 6"/>
                  <a:gd name="T9" fmla="*/ 8 h 8"/>
                  <a:gd name="T10" fmla="*/ 6 w 6"/>
                  <a:gd name="T1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6" y="4"/>
                    </a:moveTo>
                    <a:lnTo>
                      <a:pt x="6" y="4"/>
                    </a:lnTo>
                    <a:cubicBezTo>
                      <a:pt x="6" y="2"/>
                      <a:pt x="5" y="0"/>
                      <a:pt x="3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3" y="8"/>
                    </a:cubicBezTo>
                    <a:cubicBezTo>
                      <a:pt x="5" y="8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5" name="Freeform 494">
                <a:extLst>
                  <a:ext uri="{FF2B5EF4-FFF2-40B4-BE49-F238E27FC236}">
                    <a16:creationId xmlns:a16="http://schemas.microsoft.com/office/drawing/2014/main" xmlns="" id="{EEF70DB0-3301-4922-9009-6BBB742C4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" y="3542"/>
                <a:ext cx="2" cy="4"/>
              </a:xfrm>
              <a:custGeom>
                <a:avLst/>
                <a:gdLst>
                  <a:gd name="T0" fmla="*/ 6 w 6"/>
                  <a:gd name="T1" fmla="*/ 4 h 8"/>
                  <a:gd name="T2" fmla="*/ 6 w 6"/>
                  <a:gd name="T3" fmla="*/ 4 h 8"/>
                  <a:gd name="T4" fmla="*/ 3 w 6"/>
                  <a:gd name="T5" fmla="*/ 0 h 8"/>
                  <a:gd name="T6" fmla="*/ 0 w 6"/>
                  <a:gd name="T7" fmla="*/ 4 h 8"/>
                  <a:gd name="T8" fmla="*/ 3 w 6"/>
                  <a:gd name="T9" fmla="*/ 8 h 8"/>
                  <a:gd name="T10" fmla="*/ 6 w 6"/>
                  <a:gd name="T1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6" y="4"/>
                    </a:moveTo>
                    <a:lnTo>
                      <a:pt x="6" y="4"/>
                    </a:lnTo>
                    <a:cubicBezTo>
                      <a:pt x="6" y="2"/>
                      <a:pt x="5" y="0"/>
                      <a:pt x="3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3" y="8"/>
                    </a:cubicBezTo>
                    <a:cubicBezTo>
                      <a:pt x="5" y="8"/>
                      <a:pt x="6" y="6"/>
                      <a:pt x="6" y="4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6" name="Freeform 495">
                <a:extLst>
                  <a:ext uri="{FF2B5EF4-FFF2-40B4-BE49-F238E27FC236}">
                    <a16:creationId xmlns:a16="http://schemas.microsoft.com/office/drawing/2014/main" xmlns="" id="{FCFB62C6-628F-4D81-B3C7-114731BB5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9" y="3565"/>
                <a:ext cx="3" cy="3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3 h 7"/>
                  <a:gd name="T4" fmla="*/ 5 w 9"/>
                  <a:gd name="T5" fmla="*/ 0 h 7"/>
                  <a:gd name="T6" fmla="*/ 0 w 9"/>
                  <a:gd name="T7" fmla="*/ 3 h 7"/>
                  <a:gd name="T8" fmla="*/ 5 w 9"/>
                  <a:gd name="T9" fmla="*/ 7 h 7"/>
                  <a:gd name="T10" fmla="*/ 9 w 9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9" y="3"/>
                    </a:ln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5" y="7"/>
                    </a:cubicBezTo>
                    <a:cubicBezTo>
                      <a:pt x="7" y="7"/>
                      <a:pt x="9" y="5"/>
                      <a:pt x="9" y="3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7" name="Freeform 496">
                <a:extLst>
                  <a:ext uri="{FF2B5EF4-FFF2-40B4-BE49-F238E27FC236}">
                    <a16:creationId xmlns:a16="http://schemas.microsoft.com/office/drawing/2014/main" xmlns="" id="{EBF9719A-B144-4D2C-BC84-0D5EE8E52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9" y="3565"/>
                <a:ext cx="3" cy="3"/>
              </a:xfrm>
              <a:custGeom>
                <a:avLst/>
                <a:gdLst>
                  <a:gd name="T0" fmla="*/ 9 w 9"/>
                  <a:gd name="T1" fmla="*/ 3 h 7"/>
                  <a:gd name="T2" fmla="*/ 9 w 9"/>
                  <a:gd name="T3" fmla="*/ 3 h 7"/>
                  <a:gd name="T4" fmla="*/ 5 w 9"/>
                  <a:gd name="T5" fmla="*/ 0 h 7"/>
                  <a:gd name="T6" fmla="*/ 0 w 9"/>
                  <a:gd name="T7" fmla="*/ 3 h 7"/>
                  <a:gd name="T8" fmla="*/ 5 w 9"/>
                  <a:gd name="T9" fmla="*/ 7 h 7"/>
                  <a:gd name="T10" fmla="*/ 9 w 9"/>
                  <a:gd name="T1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9" y="3"/>
                    </a:lnTo>
                    <a:cubicBezTo>
                      <a:pt x="9" y="1"/>
                      <a:pt x="7" y="0"/>
                      <a:pt x="5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5"/>
                      <a:pt x="2" y="7"/>
                      <a:pt x="5" y="7"/>
                    </a:cubicBezTo>
                    <a:cubicBezTo>
                      <a:pt x="7" y="7"/>
                      <a:pt x="9" y="5"/>
                      <a:pt x="9" y="3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8" name="Freeform 497">
                <a:extLst>
                  <a:ext uri="{FF2B5EF4-FFF2-40B4-BE49-F238E27FC236}">
                    <a16:creationId xmlns:a16="http://schemas.microsoft.com/office/drawing/2014/main" xmlns="" id="{4EDFF37A-A225-4871-9983-8F388B57F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3557"/>
                <a:ext cx="4" cy="5"/>
              </a:xfrm>
              <a:custGeom>
                <a:avLst/>
                <a:gdLst>
                  <a:gd name="T0" fmla="*/ 0 w 9"/>
                  <a:gd name="T1" fmla="*/ 4 h 9"/>
                  <a:gd name="T2" fmla="*/ 0 w 9"/>
                  <a:gd name="T3" fmla="*/ 4 h 9"/>
                  <a:gd name="T4" fmla="*/ 4 w 9"/>
                  <a:gd name="T5" fmla="*/ 9 h 9"/>
                  <a:gd name="T6" fmla="*/ 9 w 9"/>
                  <a:gd name="T7" fmla="*/ 4 h 9"/>
                  <a:gd name="T8" fmla="*/ 4 w 9"/>
                  <a:gd name="T9" fmla="*/ 0 h 9"/>
                  <a:gd name="T10" fmla="*/ 0 w 9"/>
                  <a:gd name="T11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4"/>
                    </a:moveTo>
                    <a:lnTo>
                      <a:pt x="0" y="4"/>
                    </a:ln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19" name="Freeform 498">
                <a:extLst>
                  <a:ext uri="{FF2B5EF4-FFF2-40B4-BE49-F238E27FC236}">
                    <a16:creationId xmlns:a16="http://schemas.microsoft.com/office/drawing/2014/main" xmlns="" id="{DDB1A1E6-0E63-486B-B380-62CB6F0CD6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3558"/>
                <a:ext cx="4" cy="4"/>
              </a:xfrm>
              <a:custGeom>
                <a:avLst/>
                <a:gdLst>
                  <a:gd name="T0" fmla="*/ 1 w 9"/>
                  <a:gd name="T1" fmla="*/ 0 h 8"/>
                  <a:gd name="T2" fmla="*/ 1 w 9"/>
                  <a:gd name="T3" fmla="*/ 0 h 8"/>
                  <a:gd name="T4" fmla="*/ 8 w 9"/>
                  <a:gd name="T5" fmla="*/ 0 h 8"/>
                  <a:gd name="T6" fmla="*/ 9 w 9"/>
                  <a:gd name="T7" fmla="*/ 3 h 8"/>
                  <a:gd name="T8" fmla="*/ 4 w 9"/>
                  <a:gd name="T9" fmla="*/ 8 h 8"/>
                  <a:gd name="T10" fmla="*/ 0 w 9"/>
                  <a:gd name="T11" fmla="*/ 3 h 8"/>
                  <a:gd name="T12" fmla="*/ 1 w 9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lnTo>
                      <a:pt x="1" y="0"/>
                    </a:lnTo>
                    <a:lnTo>
                      <a:pt x="8" y="0"/>
                    </a:lnTo>
                    <a:cubicBezTo>
                      <a:pt x="8" y="1"/>
                      <a:pt x="9" y="2"/>
                      <a:pt x="9" y="3"/>
                    </a:cubicBezTo>
                    <a:cubicBezTo>
                      <a:pt x="9" y="6"/>
                      <a:pt x="7" y="8"/>
                      <a:pt x="4" y="8"/>
                    </a:cubicBezTo>
                    <a:cubicBezTo>
                      <a:pt x="2" y="8"/>
                      <a:pt x="0" y="6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0" name="Freeform 499">
                <a:extLst>
                  <a:ext uri="{FF2B5EF4-FFF2-40B4-BE49-F238E27FC236}">
                    <a16:creationId xmlns:a16="http://schemas.microsoft.com/office/drawing/2014/main" xmlns="" id="{4423F1BC-6A3A-49DC-8B40-C0ABE5B73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7" y="3557"/>
                <a:ext cx="3" cy="1"/>
              </a:xfrm>
              <a:custGeom>
                <a:avLst/>
                <a:gdLst>
                  <a:gd name="T0" fmla="*/ 7 w 7"/>
                  <a:gd name="T1" fmla="*/ 1 h 1"/>
                  <a:gd name="T2" fmla="*/ 7 w 7"/>
                  <a:gd name="T3" fmla="*/ 1 h 1"/>
                  <a:gd name="T4" fmla="*/ 0 w 7"/>
                  <a:gd name="T5" fmla="*/ 1 h 1"/>
                  <a:gd name="T6" fmla="*/ 3 w 7"/>
                  <a:gd name="T7" fmla="*/ 0 h 1"/>
                  <a:gd name="T8" fmla="*/ 7 w 7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">
                    <a:moveTo>
                      <a:pt x="7" y="1"/>
                    </a:moveTo>
                    <a:lnTo>
                      <a:pt x="7" y="1"/>
                    </a:lnTo>
                    <a:lnTo>
                      <a:pt x="0" y="1"/>
                    </a:lnTo>
                    <a:cubicBezTo>
                      <a:pt x="1" y="0"/>
                      <a:pt x="2" y="0"/>
                      <a:pt x="3" y="0"/>
                    </a:cubicBezTo>
                    <a:cubicBezTo>
                      <a:pt x="5" y="0"/>
                      <a:pt x="6" y="0"/>
                      <a:pt x="7" y="1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1" name="Freeform 500">
                <a:extLst>
                  <a:ext uri="{FF2B5EF4-FFF2-40B4-BE49-F238E27FC236}">
                    <a16:creationId xmlns:a16="http://schemas.microsoft.com/office/drawing/2014/main" xmlns="" id="{B6B772D3-4F6E-474E-A759-16BF49D8B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" y="3574"/>
                <a:ext cx="4" cy="4"/>
              </a:xfrm>
              <a:custGeom>
                <a:avLst/>
                <a:gdLst>
                  <a:gd name="T0" fmla="*/ 4 w 8"/>
                  <a:gd name="T1" fmla="*/ 0 h 9"/>
                  <a:gd name="T2" fmla="*/ 4 w 8"/>
                  <a:gd name="T3" fmla="*/ 0 h 9"/>
                  <a:gd name="T4" fmla="*/ 0 w 8"/>
                  <a:gd name="T5" fmla="*/ 5 h 9"/>
                  <a:gd name="T6" fmla="*/ 4 w 8"/>
                  <a:gd name="T7" fmla="*/ 9 h 9"/>
                  <a:gd name="T8" fmla="*/ 8 w 8"/>
                  <a:gd name="T9" fmla="*/ 5 h 9"/>
                  <a:gd name="T10" fmla="*/ 4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lnTo>
                      <a:pt x="4" y="0"/>
                    </a:ln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4" y="9"/>
                    </a:cubicBezTo>
                    <a:cubicBezTo>
                      <a:pt x="6" y="9"/>
                      <a:pt x="8" y="7"/>
                      <a:pt x="8" y="5"/>
                    </a:cubicBezTo>
                    <a:cubicBezTo>
                      <a:pt x="8" y="2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2" name="Freeform 501">
                <a:extLst>
                  <a:ext uri="{FF2B5EF4-FFF2-40B4-BE49-F238E27FC236}">
                    <a16:creationId xmlns:a16="http://schemas.microsoft.com/office/drawing/2014/main" xmlns="" id="{D44B0C3A-26A5-44E8-ACDB-093573DDB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" y="3574"/>
                <a:ext cx="4" cy="4"/>
              </a:xfrm>
              <a:custGeom>
                <a:avLst/>
                <a:gdLst>
                  <a:gd name="T0" fmla="*/ 4 w 8"/>
                  <a:gd name="T1" fmla="*/ 0 h 9"/>
                  <a:gd name="T2" fmla="*/ 4 w 8"/>
                  <a:gd name="T3" fmla="*/ 0 h 9"/>
                  <a:gd name="T4" fmla="*/ 0 w 8"/>
                  <a:gd name="T5" fmla="*/ 5 h 9"/>
                  <a:gd name="T6" fmla="*/ 4 w 8"/>
                  <a:gd name="T7" fmla="*/ 9 h 9"/>
                  <a:gd name="T8" fmla="*/ 8 w 8"/>
                  <a:gd name="T9" fmla="*/ 5 h 9"/>
                  <a:gd name="T10" fmla="*/ 4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4" y="0"/>
                    </a:moveTo>
                    <a:lnTo>
                      <a:pt x="4" y="0"/>
                    </a:lnTo>
                    <a:cubicBezTo>
                      <a:pt x="1" y="0"/>
                      <a:pt x="0" y="2"/>
                      <a:pt x="0" y="5"/>
                    </a:cubicBezTo>
                    <a:cubicBezTo>
                      <a:pt x="0" y="7"/>
                      <a:pt x="1" y="9"/>
                      <a:pt x="4" y="9"/>
                    </a:cubicBezTo>
                    <a:cubicBezTo>
                      <a:pt x="6" y="9"/>
                      <a:pt x="8" y="7"/>
                      <a:pt x="8" y="5"/>
                    </a:cubicBezTo>
                    <a:cubicBezTo>
                      <a:pt x="8" y="2"/>
                      <a:pt x="6" y="0"/>
                      <a:pt x="4" y="0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3" name="Freeform 502">
                <a:extLst>
                  <a:ext uri="{FF2B5EF4-FFF2-40B4-BE49-F238E27FC236}">
                    <a16:creationId xmlns:a16="http://schemas.microsoft.com/office/drawing/2014/main" xmlns="" id="{2FAA7B90-2787-41DF-AC8C-9E8D97340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1" y="3604"/>
                <a:ext cx="28" cy="46"/>
              </a:xfrm>
              <a:custGeom>
                <a:avLst/>
                <a:gdLst>
                  <a:gd name="T0" fmla="*/ 40 w 67"/>
                  <a:gd name="T1" fmla="*/ 44 h 103"/>
                  <a:gd name="T2" fmla="*/ 40 w 67"/>
                  <a:gd name="T3" fmla="*/ 44 h 103"/>
                  <a:gd name="T4" fmla="*/ 23 w 67"/>
                  <a:gd name="T5" fmla="*/ 84 h 103"/>
                  <a:gd name="T6" fmla="*/ 13 w 67"/>
                  <a:gd name="T7" fmla="*/ 103 h 103"/>
                  <a:gd name="T8" fmla="*/ 46 w 67"/>
                  <a:gd name="T9" fmla="*/ 84 h 103"/>
                  <a:gd name="T10" fmla="*/ 62 w 67"/>
                  <a:gd name="T11" fmla="*/ 71 h 103"/>
                  <a:gd name="T12" fmla="*/ 53 w 67"/>
                  <a:gd name="T13" fmla="*/ 48 h 103"/>
                  <a:gd name="T14" fmla="*/ 67 w 67"/>
                  <a:gd name="T15" fmla="*/ 6 h 103"/>
                  <a:gd name="T16" fmla="*/ 64 w 67"/>
                  <a:gd name="T17" fmla="*/ 0 h 103"/>
                  <a:gd name="T18" fmla="*/ 40 w 67"/>
                  <a:gd name="T19" fmla="*/ 4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7" h="103">
                    <a:moveTo>
                      <a:pt x="40" y="44"/>
                    </a:moveTo>
                    <a:lnTo>
                      <a:pt x="40" y="44"/>
                    </a:lnTo>
                    <a:cubicBezTo>
                      <a:pt x="40" y="65"/>
                      <a:pt x="42" y="73"/>
                      <a:pt x="23" y="84"/>
                    </a:cubicBezTo>
                    <a:cubicBezTo>
                      <a:pt x="21" y="85"/>
                      <a:pt x="0" y="103"/>
                      <a:pt x="13" y="103"/>
                    </a:cubicBezTo>
                    <a:cubicBezTo>
                      <a:pt x="32" y="103"/>
                      <a:pt x="26" y="86"/>
                      <a:pt x="46" y="84"/>
                    </a:cubicBezTo>
                    <a:cubicBezTo>
                      <a:pt x="54" y="83"/>
                      <a:pt x="62" y="81"/>
                      <a:pt x="62" y="71"/>
                    </a:cubicBezTo>
                    <a:cubicBezTo>
                      <a:pt x="62" y="57"/>
                      <a:pt x="55" y="58"/>
                      <a:pt x="53" y="48"/>
                    </a:cubicBezTo>
                    <a:cubicBezTo>
                      <a:pt x="49" y="32"/>
                      <a:pt x="65" y="21"/>
                      <a:pt x="67" y="6"/>
                    </a:cubicBezTo>
                    <a:lnTo>
                      <a:pt x="64" y="0"/>
                    </a:lnTo>
                    <a:cubicBezTo>
                      <a:pt x="53" y="11"/>
                      <a:pt x="40" y="27"/>
                      <a:pt x="40" y="4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4" name="Freeform 503">
                <a:extLst>
                  <a:ext uri="{FF2B5EF4-FFF2-40B4-BE49-F238E27FC236}">
                    <a16:creationId xmlns:a16="http://schemas.microsoft.com/office/drawing/2014/main" xmlns="" id="{86948EBA-EDBD-4EA0-8FD7-EF6E8591D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1" y="3606"/>
                <a:ext cx="26" cy="44"/>
              </a:xfrm>
              <a:custGeom>
                <a:avLst/>
                <a:gdLst>
                  <a:gd name="T0" fmla="*/ 58 w 64"/>
                  <a:gd name="T1" fmla="*/ 0 h 97"/>
                  <a:gd name="T2" fmla="*/ 58 w 64"/>
                  <a:gd name="T3" fmla="*/ 0 h 97"/>
                  <a:gd name="T4" fmla="*/ 64 w 64"/>
                  <a:gd name="T5" fmla="*/ 10 h 97"/>
                  <a:gd name="T6" fmla="*/ 53 w 64"/>
                  <a:gd name="T7" fmla="*/ 42 h 97"/>
                  <a:gd name="T8" fmla="*/ 62 w 64"/>
                  <a:gd name="T9" fmla="*/ 65 h 97"/>
                  <a:gd name="T10" fmla="*/ 46 w 64"/>
                  <a:gd name="T11" fmla="*/ 78 h 97"/>
                  <a:gd name="T12" fmla="*/ 13 w 64"/>
                  <a:gd name="T13" fmla="*/ 97 h 97"/>
                  <a:gd name="T14" fmla="*/ 23 w 64"/>
                  <a:gd name="T15" fmla="*/ 78 h 97"/>
                  <a:gd name="T16" fmla="*/ 40 w 64"/>
                  <a:gd name="T17" fmla="*/ 38 h 97"/>
                  <a:gd name="T18" fmla="*/ 58 w 64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97">
                    <a:moveTo>
                      <a:pt x="58" y="0"/>
                    </a:moveTo>
                    <a:lnTo>
                      <a:pt x="58" y="0"/>
                    </a:lnTo>
                    <a:lnTo>
                      <a:pt x="64" y="10"/>
                    </a:lnTo>
                    <a:cubicBezTo>
                      <a:pt x="59" y="20"/>
                      <a:pt x="50" y="30"/>
                      <a:pt x="53" y="42"/>
                    </a:cubicBezTo>
                    <a:cubicBezTo>
                      <a:pt x="55" y="52"/>
                      <a:pt x="62" y="51"/>
                      <a:pt x="62" y="65"/>
                    </a:cubicBezTo>
                    <a:cubicBezTo>
                      <a:pt x="62" y="75"/>
                      <a:pt x="54" y="77"/>
                      <a:pt x="46" y="78"/>
                    </a:cubicBezTo>
                    <a:cubicBezTo>
                      <a:pt x="26" y="80"/>
                      <a:pt x="32" y="97"/>
                      <a:pt x="13" y="97"/>
                    </a:cubicBezTo>
                    <a:cubicBezTo>
                      <a:pt x="0" y="97"/>
                      <a:pt x="21" y="79"/>
                      <a:pt x="23" y="78"/>
                    </a:cubicBezTo>
                    <a:cubicBezTo>
                      <a:pt x="42" y="67"/>
                      <a:pt x="40" y="59"/>
                      <a:pt x="40" y="38"/>
                    </a:cubicBezTo>
                    <a:cubicBezTo>
                      <a:pt x="40" y="24"/>
                      <a:pt x="49" y="11"/>
                      <a:pt x="58" y="0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5" name="Freeform 504">
                <a:extLst>
                  <a:ext uri="{FF2B5EF4-FFF2-40B4-BE49-F238E27FC236}">
                    <a16:creationId xmlns:a16="http://schemas.microsoft.com/office/drawing/2014/main" xmlns="" id="{33374689-7A18-487E-94B3-37078AB7C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" y="3604"/>
                <a:ext cx="4" cy="7"/>
              </a:xfrm>
              <a:custGeom>
                <a:avLst/>
                <a:gdLst>
                  <a:gd name="T0" fmla="*/ 6 w 9"/>
                  <a:gd name="T1" fmla="*/ 16 h 16"/>
                  <a:gd name="T2" fmla="*/ 6 w 9"/>
                  <a:gd name="T3" fmla="*/ 16 h 16"/>
                  <a:gd name="T4" fmla="*/ 0 w 9"/>
                  <a:gd name="T5" fmla="*/ 6 h 16"/>
                  <a:gd name="T6" fmla="*/ 6 w 9"/>
                  <a:gd name="T7" fmla="*/ 0 h 16"/>
                  <a:gd name="T8" fmla="*/ 9 w 9"/>
                  <a:gd name="T9" fmla="*/ 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6" y="16"/>
                    </a:lnTo>
                    <a:lnTo>
                      <a:pt x="0" y="6"/>
                    </a:lnTo>
                    <a:cubicBezTo>
                      <a:pt x="2" y="4"/>
                      <a:pt x="4" y="2"/>
                      <a:pt x="6" y="0"/>
                    </a:cubicBezTo>
                    <a:lnTo>
                      <a:pt x="9" y="6"/>
                    </a:lnTo>
                    <a:cubicBezTo>
                      <a:pt x="8" y="10"/>
                      <a:pt x="7" y="13"/>
                      <a:pt x="6" y="16"/>
                    </a:cubicBezTo>
                    <a:close/>
                  </a:path>
                </a:pathLst>
              </a:custGeom>
              <a:solidFill>
                <a:srgbClr val="FFD57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6" name="Freeform 505">
                <a:extLst>
                  <a:ext uri="{FF2B5EF4-FFF2-40B4-BE49-F238E27FC236}">
                    <a16:creationId xmlns:a16="http://schemas.microsoft.com/office/drawing/2014/main" xmlns="" id="{AF6B06DE-08D3-4731-8E7C-5E1BE601B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3556"/>
                <a:ext cx="26" cy="51"/>
              </a:xfrm>
              <a:custGeom>
                <a:avLst/>
                <a:gdLst>
                  <a:gd name="T0" fmla="*/ 6 w 62"/>
                  <a:gd name="T1" fmla="*/ 81 h 115"/>
                  <a:gd name="T2" fmla="*/ 6 w 62"/>
                  <a:gd name="T3" fmla="*/ 81 h 115"/>
                  <a:gd name="T4" fmla="*/ 16 w 62"/>
                  <a:gd name="T5" fmla="*/ 111 h 115"/>
                  <a:gd name="T6" fmla="*/ 43 w 62"/>
                  <a:gd name="T7" fmla="*/ 77 h 115"/>
                  <a:gd name="T8" fmla="*/ 51 w 62"/>
                  <a:gd name="T9" fmla="*/ 52 h 115"/>
                  <a:gd name="T10" fmla="*/ 62 w 62"/>
                  <a:gd name="T11" fmla="*/ 18 h 115"/>
                  <a:gd name="T12" fmla="*/ 39 w 62"/>
                  <a:gd name="T13" fmla="*/ 19 h 115"/>
                  <a:gd name="T14" fmla="*/ 27 w 62"/>
                  <a:gd name="T15" fmla="*/ 39 h 115"/>
                  <a:gd name="T16" fmla="*/ 8 w 62"/>
                  <a:gd name="T17" fmla="*/ 48 h 115"/>
                  <a:gd name="T18" fmla="*/ 1 w 62"/>
                  <a:gd name="T19" fmla="*/ 73 h 115"/>
                  <a:gd name="T20" fmla="*/ 6 w 62"/>
                  <a:gd name="T21" fmla="*/ 8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15">
                    <a:moveTo>
                      <a:pt x="6" y="81"/>
                    </a:moveTo>
                    <a:lnTo>
                      <a:pt x="6" y="81"/>
                    </a:lnTo>
                    <a:cubicBezTo>
                      <a:pt x="6" y="94"/>
                      <a:pt x="2" y="107"/>
                      <a:pt x="16" y="111"/>
                    </a:cubicBezTo>
                    <a:cubicBezTo>
                      <a:pt x="28" y="115"/>
                      <a:pt x="43" y="86"/>
                      <a:pt x="43" y="77"/>
                    </a:cubicBezTo>
                    <a:cubicBezTo>
                      <a:pt x="43" y="66"/>
                      <a:pt x="43" y="57"/>
                      <a:pt x="51" y="52"/>
                    </a:cubicBezTo>
                    <a:cubicBezTo>
                      <a:pt x="61" y="45"/>
                      <a:pt x="62" y="31"/>
                      <a:pt x="62" y="18"/>
                    </a:cubicBezTo>
                    <a:cubicBezTo>
                      <a:pt x="58" y="0"/>
                      <a:pt x="48" y="7"/>
                      <a:pt x="39" y="19"/>
                    </a:cubicBezTo>
                    <a:cubicBezTo>
                      <a:pt x="33" y="26"/>
                      <a:pt x="30" y="26"/>
                      <a:pt x="27" y="39"/>
                    </a:cubicBezTo>
                    <a:cubicBezTo>
                      <a:pt x="24" y="49"/>
                      <a:pt x="8" y="36"/>
                      <a:pt x="8" y="48"/>
                    </a:cubicBezTo>
                    <a:cubicBezTo>
                      <a:pt x="8" y="59"/>
                      <a:pt x="0" y="63"/>
                      <a:pt x="1" y="73"/>
                    </a:cubicBezTo>
                    <a:cubicBezTo>
                      <a:pt x="1" y="79"/>
                      <a:pt x="6" y="72"/>
                      <a:pt x="6" y="81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7" name="Freeform 506">
                <a:extLst>
                  <a:ext uri="{FF2B5EF4-FFF2-40B4-BE49-F238E27FC236}">
                    <a16:creationId xmlns:a16="http://schemas.microsoft.com/office/drawing/2014/main" xmlns="" id="{09FEE64E-F065-4183-8259-D918C106C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3556"/>
                <a:ext cx="26" cy="51"/>
              </a:xfrm>
              <a:custGeom>
                <a:avLst/>
                <a:gdLst>
                  <a:gd name="T0" fmla="*/ 6 w 62"/>
                  <a:gd name="T1" fmla="*/ 81 h 115"/>
                  <a:gd name="T2" fmla="*/ 6 w 62"/>
                  <a:gd name="T3" fmla="*/ 81 h 115"/>
                  <a:gd name="T4" fmla="*/ 16 w 62"/>
                  <a:gd name="T5" fmla="*/ 111 h 115"/>
                  <a:gd name="T6" fmla="*/ 43 w 62"/>
                  <a:gd name="T7" fmla="*/ 77 h 115"/>
                  <a:gd name="T8" fmla="*/ 51 w 62"/>
                  <a:gd name="T9" fmla="*/ 52 h 115"/>
                  <a:gd name="T10" fmla="*/ 62 w 62"/>
                  <a:gd name="T11" fmla="*/ 18 h 115"/>
                  <a:gd name="T12" fmla="*/ 39 w 62"/>
                  <a:gd name="T13" fmla="*/ 19 h 115"/>
                  <a:gd name="T14" fmla="*/ 27 w 62"/>
                  <a:gd name="T15" fmla="*/ 39 h 115"/>
                  <a:gd name="T16" fmla="*/ 8 w 62"/>
                  <a:gd name="T17" fmla="*/ 48 h 115"/>
                  <a:gd name="T18" fmla="*/ 1 w 62"/>
                  <a:gd name="T19" fmla="*/ 73 h 115"/>
                  <a:gd name="T20" fmla="*/ 6 w 62"/>
                  <a:gd name="T21" fmla="*/ 8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15">
                    <a:moveTo>
                      <a:pt x="6" y="81"/>
                    </a:moveTo>
                    <a:lnTo>
                      <a:pt x="6" y="81"/>
                    </a:lnTo>
                    <a:cubicBezTo>
                      <a:pt x="6" y="94"/>
                      <a:pt x="2" y="107"/>
                      <a:pt x="16" y="111"/>
                    </a:cubicBezTo>
                    <a:cubicBezTo>
                      <a:pt x="28" y="115"/>
                      <a:pt x="43" y="86"/>
                      <a:pt x="43" y="77"/>
                    </a:cubicBezTo>
                    <a:cubicBezTo>
                      <a:pt x="43" y="66"/>
                      <a:pt x="43" y="57"/>
                      <a:pt x="51" y="52"/>
                    </a:cubicBezTo>
                    <a:cubicBezTo>
                      <a:pt x="61" y="45"/>
                      <a:pt x="62" y="31"/>
                      <a:pt x="62" y="18"/>
                    </a:cubicBezTo>
                    <a:cubicBezTo>
                      <a:pt x="58" y="0"/>
                      <a:pt x="48" y="7"/>
                      <a:pt x="39" y="19"/>
                    </a:cubicBezTo>
                    <a:cubicBezTo>
                      <a:pt x="33" y="26"/>
                      <a:pt x="30" y="26"/>
                      <a:pt x="27" y="39"/>
                    </a:cubicBezTo>
                    <a:cubicBezTo>
                      <a:pt x="24" y="49"/>
                      <a:pt x="8" y="36"/>
                      <a:pt x="8" y="48"/>
                    </a:cubicBezTo>
                    <a:cubicBezTo>
                      <a:pt x="8" y="59"/>
                      <a:pt x="0" y="63"/>
                      <a:pt x="1" y="73"/>
                    </a:cubicBezTo>
                    <a:cubicBezTo>
                      <a:pt x="1" y="79"/>
                      <a:pt x="6" y="72"/>
                      <a:pt x="6" y="81"/>
                    </a:cubicBezTo>
                    <a:close/>
                  </a:path>
                </a:pathLst>
              </a:custGeom>
              <a:solidFill>
                <a:srgbClr val="FFD57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8" name="Freeform 507">
                <a:extLst>
                  <a:ext uri="{FF2B5EF4-FFF2-40B4-BE49-F238E27FC236}">
                    <a16:creationId xmlns:a16="http://schemas.microsoft.com/office/drawing/2014/main" xmlns="" id="{84E953AB-A12C-40D1-9CD8-0822012B7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3642"/>
                <a:ext cx="153" cy="50"/>
              </a:xfrm>
              <a:custGeom>
                <a:avLst/>
                <a:gdLst>
                  <a:gd name="T0" fmla="*/ 293 w 372"/>
                  <a:gd name="T1" fmla="*/ 52 h 111"/>
                  <a:gd name="T2" fmla="*/ 293 w 372"/>
                  <a:gd name="T3" fmla="*/ 52 h 111"/>
                  <a:gd name="T4" fmla="*/ 223 w 372"/>
                  <a:gd name="T5" fmla="*/ 37 h 111"/>
                  <a:gd name="T6" fmla="*/ 155 w 372"/>
                  <a:gd name="T7" fmla="*/ 29 h 111"/>
                  <a:gd name="T8" fmla="*/ 137 w 372"/>
                  <a:gd name="T9" fmla="*/ 37 h 111"/>
                  <a:gd name="T10" fmla="*/ 77 w 372"/>
                  <a:gd name="T11" fmla="*/ 25 h 111"/>
                  <a:gd name="T12" fmla="*/ 10 w 372"/>
                  <a:gd name="T13" fmla="*/ 33 h 111"/>
                  <a:gd name="T14" fmla="*/ 14 w 372"/>
                  <a:gd name="T15" fmla="*/ 78 h 111"/>
                  <a:gd name="T16" fmla="*/ 63 w 372"/>
                  <a:gd name="T17" fmla="*/ 72 h 111"/>
                  <a:gd name="T18" fmla="*/ 145 w 372"/>
                  <a:gd name="T19" fmla="*/ 81 h 111"/>
                  <a:gd name="T20" fmla="*/ 204 w 372"/>
                  <a:gd name="T21" fmla="*/ 111 h 111"/>
                  <a:gd name="T22" fmla="*/ 263 w 372"/>
                  <a:gd name="T23" fmla="*/ 88 h 111"/>
                  <a:gd name="T24" fmla="*/ 359 w 372"/>
                  <a:gd name="T25" fmla="*/ 74 h 111"/>
                  <a:gd name="T26" fmla="*/ 344 w 372"/>
                  <a:gd name="T27" fmla="*/ 46 h 111"/>
                  <a:gd name="T28" fmla="*/ 293 w 372"/>
                  <a:gd name="T29" fmla="*/ 5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2" h="111">
                    <a:moveTo>
                      <a:pt x="293" y="52"/>
                    </a:moveTo>
                    <a:lnTo>
                      <a:pt x="293" y="52"/>
                    </a:lnTo>
                    <a:cubicBezTo>
                      <a:pt x="277" y="37"/>
                      <a:pt x="247" y="37"/>
                      <a:pt x="223" y="37"/>
                    </a:cubicBezTo>
                    <a:cubicBezTo>
                      <a:pt x="194" y="37"/>
                      <a:pt x="193" y="18"/>
                      <a:pt x="155" y="29"/>
                    </a:cubicBezTo>
                    <a:lnTo>
                      <a:pt x="137" y="37"/>
                    </a:lnTo>
                    <a:cubicBezTo>
                      <a:pt x="98" y="61"/>
                      <a:pt x="104" y="16"/>
                      <a:pt x="77" y="25"/>
                    </a:cubicBezTo>
                    <a:cubicBezTo>
                      <a:pt x="68" y="28"/>
                      <a:pt x="2" y="0"/>
                      <a:pt x="10" y="33"/>
                    </a:cubicBezTo>
                    <a:cubicBezTo>
                      <a:pt x="13" y="43"/>
                      <a:pt x="0" y="69"/>
                      <a:pt x="14" y="78"/>
                    </a:cubicBezTo>
                    <a:cubicBezTo>
                      <a:pt x="41" y="93"/>
                      <a:pt x="45" y="58"/>
                      <a:pt x="63" y="72"/>
                    </a:cubicBezTo>
                    <a:cubicBezTo>
                      <a:pt x="70" y="78"/>
                      <a:pt x="129" y="76"/>
                      <a:pt x="145" y="81"/>
                    </a:cubicBezTo>
                    <a:cubicBezTo>
                      <a:pt x="171" y="89"/>
                      <a:pt x="154" y="111"/>
                      <a:pt x="204" y="111"/>
                    </a:cubicBezTo>
                    <a:cubicBezTo>
                      <a:pt x="240" y="111"/>
                      <a:pt x="239" y="89"/>
                      <a:pt x="263" y="88"/>
                    </a:cubicBezTo>
                    <a:cubicBezTo>
                      <a:pt x="280" y="87"/>
                      <a:pt x="350" y="88"/>
                      <a:pt x="359" y="74"/>
                    </a:cubicBezTo>
                    <a:cubicBezTo>
                      <a:pt x="372" y="55"/>
                      <a:pt x="367" y="46"/>
                      <a:pt x="344" y="46"/>
                    </a:cubicBezTo>
                    <a:cubicBezTo>
                      <a:pt x="328" y="46"/>
                      <a:pt x="305" y="63"/>
                      <a:pt x="293" y="52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29" name="Freeform 508">
                <a:extLst>
                  <a:ext uri="{FF2B5EF4-FFF2-40B4-BE49-F238E27FC236}">
                    <a16:creationId xmlns:a16="http://schemas.microsoft.com/office/drawing/2014/main" xmlns="" id="{E858EF22-6914-448D-9017-8CED505CAF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4" y="3646"/>
                <a:ext cx="33" cy="7"/>
              </a:xfrm>
              <a:custGeom>
                <a:avLst/>
                <a:gdLst>
                  <a:gd name="T0" fmla="*/ 60 w 80"/>
                  <a:gd name="T1" fmla="*/ 17 h 17"/>
                  <a:gd name="T2" fmla="*/ 60 w 80"/>
                  <a:gd name="T3" fmla="*/ 17 h 17"/>
                  <a:gd name="T4" fmla="*/ 0 w 80"/>
                  <a:gd name="T5" fmla="*/ 17 h 17"/>
                  <a:gd name="T6" fmla="*/ 60 w 80"/>
                  <a:gd name="T7" fmla="*/ 17 h 17"/>
                  <a:gd name="T8" fmla="*/ 80 w 80"/>
                  <a:gd name="T9" fmla="*/ 17 h 17"/>
                  <a:gd name="T10" fmla="*/ 80 w 80"/>
                  <a:gd name="T11" fmla="*/ 17 h 17"/>
                  <a:gd name="T12" fmla="*/ 67 w 80"/>
                  <a:gd name="T13" fmla="*/ 17 h 17"/>
                  <a:gd name="T14" fmla="*/ 80 w 80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17">
                    <a:moveTo>
                      <a:pt x="60" y="17"/>
                    </a:moveTo>
                    <a:lnTo>
                      <a:pt x="60" y="17"/>
                    </a:lnTo>
                    <a:lnTo>
                      <a:pt x="0" y="17"/>
                    </a:lnTo>
                    <a:cubicBezTo>
                      <a:pt x="4" y="0"/>
                      <a:pt x="44" y="14"/>
                      <a:pt x="60" y="17"/>
                    </a:cubicBezTo>
                    <a:close/>
                    <a:moveTo>
                      <a:pt x="80" y="17"/>
                    </a:moveTo>
                    <a:lnTo>
                      <a:pt x="80" y="17"/>
                    </a:lnTo>
                    <a:lnTo>
                      <a:pt x="67" y="17"/>
                    </a:lnTo>
                    <a:cubicBezTo>
                      <a:pt x="73" y="15"/>
                      <a:pt x="77" y="16"/>
                      <a:pt x="80" y="17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0" name="Freeform 509">
                <a:extLst>
                  <a:ext uri="{FF2B5EF4-FFF2-40B4-BE49-F238E27FC236}">
                    <a16:creationId xmlns:a16="http://schemas.microsoft.com/office/drawing/2014/main" xmlns="" id="{BDF7E8E4-9874-4E88-8DA7-1D23152935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3654"/>
                <a:ext cx="17" cy="26"/>
              </a:xfrm>
              <a:custGeom>
                <a:avLst/>
                <a:gdLst>
                  <a:gd name="T0" fmla="*/ 10 w 40"/>
                  <a:gd name="T1" fmla="*/ 0 h 58"/>
                  <a:gd name="T2" fmla="*/ 10 w 40"/>
                  <a:gd name="T3" fmla="*/ 0 h 58"/>
                  <a:gd name="T4" fmla="*/ 40 w 40"/>
                  <a:gd name="T5" fmla="*/ 50 h 58"/>
                  <a:gd name="T6" fmla="*/ 14 w 40"/>
                  <a:gd name="T7" fmla="*/ 51 h 58"/>
                  <a:gd name="T8" fmla="*/ 10 w 40"/>
                  <a:gd name="T9" fmla="*/ 6 h 58"/>
                  <a:gd name="T10" fmla="*/ 1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10" y="0"/>
                    </a:moveTo>
                    <a:lnTo>
                      <a:pt x="10" y="0"/>
                    </a:lnTo>
                    <a:lnTo>
                      <a:pt x="40" y="50"/>
                    </a:lnTo>
                    <a:cubicBezTo>
                      <a:pt x="34" y="54"/>
                      <a:pt x="27" y="58"/>
                      <a:pt x="14" y="51"/>
                    </a:cubicBezTo>
                    <a:cubicBezTo>
                      <a:pt x="0" y="42"/>
                      <a:pt x="13" y="16"/>
                      <a:pt x="10" y="6"/>
                    </a:cubicBezTo>
                    <a:cubicBezTo>
                      <a:pt x="10" y="4"/>
                      <a:pt x="10" y="2"/>
                      <a:pt x="10" y="0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1" name="Freeform 510">
                <a:extLst>
                  <a:ext uri="{FF2B5EF4-FFF2-40B4-BE49-F238E27FC236}">
                    <a16:creationId xmlns:a16="http://schemas.microsoft.com/office/drawing/2014/main" xmlns="" id="{08AE3B3E-46ED-48AE-B66C-6D486BFCC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8" y="3663"/>
                <a:ext cx="35" cy="18"/>
              </a:xfrm>
              <a:custGeom>
                <a:avLst/>
                <a:gdLst>
                  <a:gd name="T0" fmla="*/ 24 w 85"/>
                  <a:gd name="T1" fmla="*/ 40 h 40"/>
                  <a:gd name="T2" fmla="*/ 24 w 85"/>
                  <a:gd name="T3" fmla="*/ 40 h 40"/>
                  <a:gd name="T4" fmla="*/ 0 w 85"/>
                  <a:gd name="T5" fmla="*/ 2 h 40"/>
                  <a:gd name="T6" fmla="*/ 6 w 85"/>
                  <a:gd name="T7" fmla="*/ 6 h 40"/>
                  <a:gd name="T8" fmla="*/ 57 w 85"/>
                  <a:gd name="T9" fmla="*/ 0 h 40"/>
                  <a:gd name="T10" fmla="*/ 72 w 85"/>
                  <a:gd name="T11" fmla="*/ 28 h 40"/>
                  <a:gd name="T12" fmla="*/ 24 w 85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40">
                    <a:moveTo>
                      <a:pt x="24" y="40"/>
                    </a:moveTo>
                    <a:lnTo>
                      <a:pt x="24" y="40"/>
                    </a:lnTo>
                    <a:lnTo>
                      <a:pt x="0" y="2"/>
                    </a:lnTo>
                    <a:cubicBezTo>
                      <a:pt x="2" y="3"/>
                      <a:pt x="4" y="5"/>
                      <a:pt x="6" y="6"/>
                    </a:cubicBezTo>
                    <a:cubicBezTo>
                      <a:pt x="18" y="17"/>
                      <a:pt x="41" y="0"/>
                      <a:pt x="57" y="0"/>
                    </a:cubicBezTo>
                    <a:cubicBezTo>
                      <a:pt x="80" y="0"/>
                      <a:pt x="85" y="9"/>
                      <a:pt x="72" y="28"/>
                    </a:cubicBezTo>
                    <a:cubicBezTo>
                      <a:pt x="67" y="35"/>
                      <a:pt x="46" y="38"/>
                      <a:pt x="24" y="40"/>
                    </a:cubicBezTo>
                    <a:close/>
                  </a:path>
                </a:pathLst>
              </a:custGeom>
              <a:solidFill>
                <a:srgbClr val="BDA264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2" name="Freeform 511">
                <a:extLst>
                  <a:ext uri="{FF2B5EF4-FFF2-40B4-BE49-F238E27FC236}">
                    <a16:creationId xmlns:a16="http://schemas.microsoft.com/office/drawing/2014/main" xmlns="" id="{073FD858-1FB0-4CFB-9DBA-6758C4BFF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3539"/>
                <a:ext cx="125" cy="121"/>
              </a:xfrm>
              <a:custGeom>
                <a:avLst/>
                <a:gdLst>
                  <a:gd name="T0" fmla="*/ 14 w 302"/>
                  <a:gd name="T1" fmla="*/ 185 h 271"/>
                  <a:gd name="T2" fmla="*/ 14 w 302"/>
                  <a:gd name="T3" fmla="*/ 185 h 271"/>
                  <a:gd name="T4" fmla="*/ 0 w 302"/>
                  <a:gd name="T5" fmla="*/ 197 h 271"/>
                  <a:gd name="T6" fmla="*/ 2 w 302"/>
                  <a:gd name="T7" fmla="*/ 212 h 271"/>
                  <a:gd name="T8" fmla="*/ 15 w 302"/>
                  <a:gd name="T9" fmla="*/ 221 h 271"/>
                  <a:gd name="T10" fmla="*/ 28 w 302"/>
                  <a:gd name="T11" fmla="*/ 226 h 271"/>
                  <a:gd name="T12" fmla="*/ 36 w 302"/>
                  <a:gd name="T13" fmla="*/ 230 h 271"/>
                  <a:gd name="T14" fmla="*/ 43 w 302"/>
                  <a:gd name="T15" fmla="*/ 242 h 271"/>
                  <a:gd name="T16" fmla="*/ 82 w 302"/>
                  <a:gd name="T17" fmla="*/ 238 h 271"/>
                  <a:gd name="T18" fmla="*/ 100 w 302"/>
                  <a:gd name="T19" fmla="*/ 230 h 271"/>
                  <a:gd name="T20" fmla="*/ 123 w 302"/>
                  <a:gd name="T21" fmla="*/ 252 h 271"/>
                  <a:gd name="T22" fmla="*/ 131 w 302"/>
                  <a:gd name="T23" fmla="*/ 224 h 271"/>
                  <a:gd name="T24" fmla="*/ 174 w 302"/>
                  <a:gd name="T25" fmla="*/ 207 h 271"/>
                  <a:gd name="T26" fmla="*/ 195 w 302"/>
                  <a:gd name="T27" fmla="*/ 167 h 271"/>
                  <a:gd name="T28" fmla="*/ 237 w 302"/>
                  <a:gd name="T29" fmla="*/ 138 h 271"/>
                  <a:gd name="T30" fmla="*/ 206 w 302"/>
                  <a:gd name="T31" fmla="*/ 128 h 271"/>
                  <a:gd name="T32" fmla="*/ 241 w 302"/>
                  <a:gd name="T33" fmla="*/ 97 h 271"/>
                  <a:gd name="T34" fmla="*/ 280 w 302"/>
                  <a:gd name="T35" fmla="*/ 50 h 271"/>
                  <a:gd name="T36" fmla="*/ 268 w 302"/>
                  <a:gd name="T37" fmla="*/ 26 h 271"/>
                  <a:gd name="T38" fmla="*/ 198 w 302"/>
                  <a:gd name="T39" fmla="*/ 82 h 271"/>
                  <a:gd name="T40" fmla="*/ 120 w 302"/>
                  <a:gd name="T41" fmla="*/ 118 h 271"/>
                  <a:gd name="T42" fmla="*/ 89 w 302"/>
                  <a:gd name="T43" fmla="*/ 116 h 271"/>
                  <a:gd name="T44" fmla="*/ 65 w 302"/>
                  <a:gd name="T45" fmla="*/ 156 h 271"/>
                  <a:gd name="T46" fmla="*/ 44 w 302"/>
                  <a:gd name="T47" fmla="*/ 156 h 271"/>
                  <a:gd name="T48" fmla="*/ 33 w 302"/>
                  <a:gd name="T49" fmla="*/ 166 h 271"/>
                  <a:gd name="T50" fmla="*/ 22 w 302"/>
                  <a:gd name="T51" fmla="*/ 183 h 271"/>
                  <a:gd name="T52" fmla="*/ 14 w 302"/>
                  <a:gd name="T53" fmla="*/ 185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2" h="271">
                    <a:moveTo>
                      <a:pt x="14" y="185"/>
                    </a:moveTo>
                    <a:lnTo>
                      <a:pt x="14" y="185"/>
                    </a:lnTo>
                    <a:lnTo>
                      <a:pt x="0" y="197"/>
                    </a:lnTo>
                    <a:lnTo>
                      <a:pt x="2" y="212"/>
                    </a:lnTo>
                    <a:lnTo>
                      <a:pt x="15" y="221"/>
                    </a:lnTo>
                    <a:lnTo>
                      <a:pt x="28" y="226"/>
                    </a:lnTo>
                    <a:lnTo>
                      <a:pt x="36" y="230"/>
                    </a:lnTo>
                    <a:lnTo>
                      <a:pt x="43" y="242"/>
                    </a:lnTo>
                    <a:cubicBezTo>
                      <a:pt x="62" y="247"/>
                      <a:pt x="69" y="250"/>
                      <a:pt x="82" y="238"/>
                    </a:cubicBezTo>
                    <a:cubicBezTo>
                      <a:pt x="83" y="236"/>
                      <a:pt x="95" y="223"/>
                      <a:pt x="100" y="230"/>
                    </a:cubicBezTo>
                    <a:cubicBezTo>
                      <a:pt x="102" y="232"/>
                      <a:pt x="113" y="271"/>
                      <a:pt x="123" y="252"/>
                    </a:cubicBezTo>
                    <a:cubicBezTo>
                      <a:pt x="127" y="242"/>
                      <a:pt x="126" y="233"/>
                      <a:pt x="131" y="224"/>
                    </a:cubicBezTo>
                    <a:cubicBezTo>
                      <a:pt x="139" y="206"/>
                      <a:pt x="170" y="217"/>
                      <a:pt x="174" y="207"/>
                    </a:cubicBezTo>
                    <a:cubicBezTo>
                      <a:pt x="178" y="200"/>
                      <a:pt x="191" y="170"/>
                      <a:pt x="195" y="167"/>
                    </a:cubicBezTo>
                    <a:cubicBezTo>
                      <a:pt x="203" y="161"/>
                      <a:pt x="271" y="163"/>
                      <a:pt x="237" y="138"/>
                    </a:cubicBezTo>
                    <a:cubicBezTo>
                      <a:pt x="231" y="133"/>
                      <a:pt x="204" y="139"/>
                      <a:pt x="206" y="128"/>
                    </a:cubicBezTo>
                    <a:cubicBezTo>
                      <a:pt x="207" y="111"/>
                      <a:pt x="230" y="108"/>
                      <a:pt x="241" y="97"/>
                    </a:cubicBezTo>
                    <a:cubicBezTo>
                      <a:pt x="256" y="81"/>
                      <a:pt x="268" y="67"/>
                      <a:pt x="280" y="50"/>
                    </a:cubicBezTo>
                    <a:cubicBezTo>
                      <a:pt x="292" y="32"/>
                      <a:pt x="302" y="0"/>
                      <a:pt x="268" y="26"/>
                    </a:cubicBezTo>
                    <a:cubicBezTo>
                      <a:pt x="259" y="33"/>
                      <a:pt x="200" y="77"/>
                      <a:pt x="198" y="82"/>
                    </a:cubicBezTo>
                    <a:cubicBezTo>
                      <a:pt x="186" y="106"/>
                      <a:pt x="148" y="118"/>
                      <a:pt x="120" y="118"/>
                    </a:cubicBezTo>
                    <a:cubicBezTo>
                      <a:pt x="118" y="118"/>
                      <a:pt x="90" y="84"/>
                      <a:pt x="89" y="116"/>
                    </a:cubicBezTo>
                    <a:cubicBezTo>
                      <a:pt x="88" y="129"/>
                      <a:pt x="78" y="156"/>
                      <a:pt x="65" y="156"/>
                    </a:cubicBezTo>
                    <a:lnTo>
                      <a:pt x="44" y="156"/>
                    </a:lnTo>
                    <a:lnTo>
                      <a:pt x="33" y="166"/>
                    </a:lnTo>
                    <a:lnTo>
                      <a:pt x="22" y="183"/>
                    </a:lnTo>
                    <a:lnTo>
                      <a:pt x="14" y="185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3" name="Freeform 512">
                <a:extLst>
                  <a:ext uri="{FF2B5EF4-FFF2-40B4-BE49-F238E27FC236}">
                    <a16:creationId xmlns:a16="http://schemas.microsoft.com/office/drawing/2014/main" xmlns="" id="{488E9008-E9FC-4F77-8C5C-72C325F2E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" y="3585"/>
                <a:ext cx="67" cy="68"/>
              </a:xfrm>
              <a:custGeom>
                <a:avLst/>
                <a:gdLst>
                  <a:gd name="T0" fmla="*/ 94 w 162"/>
                  <a:gd name="T1" fmla="*/ 0 h 153"/>
                  <a:gd name="T2" fmla="*/ 94 w 162"/>
                  <a:gd name="T3" fmla="*/ 0 h 153"/>
                  <a:gd name="T4" fmla="*/ 162 w 162"/>
                  <a:gd name="T5" fmla="*/ 109 h 153"/>
                  <a:gd name="T6" fmla="*/ 131 w 162"/>
                  <a:gd name="T7" fmla="*/ 121 h 153"/>
                  <a:gd name="T8" fmla="*/ 123 w 162"/>
                  <a:gd name="T9" fmla="*/ 149 h 153"/>
                  <a:gd name="T10" fmla="*/ 120 w 162"/>
                  <a:gd name="T11" fmla="*/ 153 h 153"/>
                  <a:gd name="T12" fmla="*/ 114 w 162"/>
                  <a:gd name="T13" fmla="*/ 153 h 153"/>
                  <a:gd name="T14" fmla="*/ 100 w 162"/>
                  <a:gd name="T15" fmla="*/ 127 h 153"/>
                  <a:gd name="T16" fmla="*/ 82 w 162"/>
                  <a:gd name="T17" fmla="*/ 135 h 153"/>
                  <a:gd name="T18" fmla="*/ 43 w 162"/>
                  <a:gd name="T19" fmla="*/ 139 h 153"/>
                  <a:gd name="T20" fmla="*/ 36 w 162"/>
                  <a:gd name="T21" fmla="*/ 127 h 153"/>
                  <a:gd name="T22" fmla="*/ 28 w 162"/>
                  <a:gd name="T23" fmla="*/ 123 h 153"/>
                  <a:gd name="T24" fmla="*/ 15 w 162"/>
                  <a:gd name="T25" fmla="*/ 118 h 153"/>
                  <a:gd name="T26" fmla="*/ 2 w 162"/>
                  <a:gd name="T27" fmla="*/ 109 h 153"/>
                  <a:gd name="T28" fmla="*/ 0 w 162"/>
                  <a:gd name="T29" fmla="*/ 95 h 153"/>
                  <a:gd name="T30" fmla="*/ 14 w 162"/>
                  <a:gd name="T31" fmla="*/ 82 h 153"/>
                  <a:gd name="T32" fmla="*/ 22 w 162"/>
                  <a:gd name="T33" fmla="*/ 80 h 153"/>
                  <a:gd name="T34" fmla="*/ 33 w 162"/>
                  <a:gd name="T35" fmla="*/ 63 h 153"/>
                  <a:gd name="T36" fmla="*/ 44 w 162"/>
                  <a:gd name="T37" fmla="*/ 53 h 153"/>
                  <a:gd name="T38" fmla="*/ 65 w 162"/>
                  <a:gd name="T39" fmla="*/ 53 h 153"/>
                  <a:gd name="T40" fmla="*/ 89 w 162"/>
                  <a:gd name="T41" fmla="*/ 13 h 153"/>
                  <a:gd name="T42" fmla="*/ 94 w 162"/>
                  <a:gd name="T4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2" h="153">
                    <a:moveTo>
                      <a:pt x="94" y="0"/>
                    </a:moveTo>
                    <a:lnTo>
                      <a:pt x="94" y="0"/>
                    </a:lnTo>
                    <a:lnTo>
                      <a:pt x="162" y="109"/>
                    </a:lnTo>
                    <a:cubicBezTo>
                      <a:pt x="151" y="110"/>
                      <a:pt x="136" y="110"/>
                      <a:pt x="131" y="121"/>
                    </a:cubicBezTo>
                    <a:cubicBezTo>
                      <a:pt x="126" y="130"/>
                      <a:pt x="128" y="139"/>
                      <a:pt x="123" y="149"/>
                    </a:cubicBezTo>
                    <a:cubicBezTo>
                      <a:pt x="122" y="151"/>
                      <a:pt x="121" y="152"/>
                      <a:pt x="120" y="153"/>
                    </a:cubicBezTo>
                    <a:lnTo>
                      <a:pt x="114" y="153"/>
                    </a:lnTo>
                    <a:cubicBezTo>
                      <a:pt x="108" y="148"/>
                      <a:pt x="102" y="128"/>
                      <a:pt x="100" y="127"/>
                    </a:cubicBezTo>
                    <a:cubicBezTo>
                      <a:pt x="95" y="120"/>
                      <a:pt x="83" y="133"/>
                      <a:pt x="82" y="135"/>
                    </a:cubicBezTo>
                    <a:cubicBezTo>
                      <a:pt x="69" y="147"/>
                      <a:pt x="62" y="144"/>
                      <a:pt x="43" y="139"/>
                    </a:cubicBezTo>
                    <a:lnTo>
                      <a:pt x="36" y="127"/>
                    </a:lnTo>
                    <a:lnTo>
                      <a:pt x="28" y="123"/>
                    </a:lnTo>
                    <a:lnTo>
                      <a:pt x="15" y="118"/>
                    </a:lnTo>
                    <a:lnTo>
                      <a:pt x="2" y="109"/>
                    </a:lnTo>
                    <a:lnTo>
                      <a:pt x="0" y="95"/>
                    </a:lnTo>
                    <a:lnTo>
                      <a:pt x="14" y="82"/>
                    </a:lnTo>
                    <a:lnTo>
                      <a:pt x="22" y="80"/>
                    </a:lnTo>
                    <a:lnTo>
                      <a:pt x="33" y="63"/>
                    </a:lnTo>
                    <a:lnTo>
                      <a:pt x="44" y="53"/>
                    </a:lnTo>
                    <a:lnTo>
                      <a:pt x="65" y="53"/>
                    </a:lnTo>
                    <a:cubicBezTo>
                      <a:pt x="78" y="53"/>
                      <a:pt x="88" y="26"/>
                      <a:pt x="89" y="13"/>
                    </a:cubicBezTo>
                    <a:cubicBezTo>
                      <a:pt x="89" y="5"/>
                      <a:pt x="91" y="1"/>
                      <a:pt x="94" y="0"/>
                    </a:cubicBezTo>
                    <a:close/>
                  </a:path>
                </a:pathLst>
              </a:custGeom>
              <a:solidFill>
                <a:srgbClr val="FFDF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4" name="Freeform 513">
                <a:extLst>
                  <a:ext uri="{FF2B5EF4-FFF2-40B4-BE49-F238E27FC236}">
                    <a16:creationId xmlns:a16="http://schemas.microsoft.com/office/drawing/2014/main" xmlns="" id="{666A1DA8-1CE6-4DFB-94B1-32F7424C5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9" y="3558"/>
                <a:ext cx="78" cy="76"/>
              </a:xfrm>
              <a:custGeom>
                <a:avLst/>
                <a:gdLst>
                  <a:gd name="T0" fmla="*/ 68 w 190"/>
                  <a:gd name="T1" fmla="*/ 169 h 169"/>
                  <a:gd name="T2" fmla="*/ 68 w 190"/>
                  <a:gd name="T3" fmla="*/ 169 h 169"/>
                  <a:gd name="T4" fmla="*/ 0 w 190"/>
                  <a:gd name="T5" fmla="*/ 60 h 169"/>
                  <a:gd name="T6" fmla="*/ 26 w 190"/>
                  <a:gd name="T7" fmla="*/ 75 h 169"/>
                  <a:gd name="T8" fmla="*/ 104 w 190"/>
                  <a:gd name="T9" fmla="*/ 39 h 169"/>
                  <a:gd name="T10" fmla="*/ 152 w 190"/>
                  <a:gd name="T11" fmla="*/ 0 h 169"/>
                  <a:gd name="T12" fmla="*/ 190 w 190"/>
                  <a:gd name="T13" fmla="*/ 0 h 169"/>
                  <a:gd name="T14" fmla="*/ 186 w 190"/>
                  <a:gd name="T15" fmla="*/ 7 h 169"/>
                  <a:gd name="T16" fmla="*/ 147 w 190"/>
                  <a:gd name="T17" fmla="*/ 54 h 169"/>
                  <a:gd name="T18" fmla="*/ 112 w 190"/>
                  <a:gd name="T19" fmla="*/ 85 h 169"/>
                  <a:gd name="T20" fmla="*/ 143 w 190"/>
                  <a:gd name="T21" fmla="*/ 95 h 169"/>
                  <a:gd name="T22" fmla="*/ 101 w 190"/>
                  <a:gd name="T23" fmla="*/ 124 h 169"/>
                  <a:gd name="T24" fmla="*/ 80 w 190"/>
                  <a:gd name="T25" fmla="*/ 164 h 169"/>
                  <a:gd name="T26" fmla="*/ 68 w 190"/>
                  <a:gd name="T27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0" h="169">
                    <a:moveTo>
                      <a:pt x="68" y="169"/>
                    </a:moveTo>
                    <a:lnTo>
                      <a:pt x="68" y="169"/>
                    </a:lnTo>
                    <a:lnTo>
                      <a:pt x="0" y="60"/>
                    </a:lnTo>
                    <a:cubicBezTo>
                      <a:pt x="8" y="56"/>
                      <a:pt x="24" y="75"/>
                      <a:pt x="26" y="75"/>
                    </a:cubicBezTo>
                    <a:cubicBezTo>
                      <a:pt x="54" y="75"/>
                      <a:pt x="92" y="63"/>
                      <a:pt x="104" y="39"/>
                    </a:cubicBezTo>
                    <a:cubicBezTo>
                      <a:pt x="105" y="35"/>
                      <a:pt x="132" y="15"/>
                      <a:pt x="152" y="0"/>
                    </a:cubicBezTo>
                    <a:lnTo>
                      <a:pt x="190" y="0"/>
                    </a:lnTo>
                    <a:cubicBezTo>
                      <a:pt x="189" y="3"/>
                      <a:pt x="187" y="5"/>
                      <a:pt x="186" y="7"/>
                    </a:cubicBezTo>
                    <a:cubicBezTo>
                      <a:pt x="174" y="24"/>
                      <a:pt x="162" y="38"/>
                      <a:pt x="147" y="54"/>
                    </a:cubicBezTo>
                    <a:cubicBezTo>
                      <a:pt x="136" y="65"/>
                      <a:pt x="113" y="68"/>
                      <a:pt x="112" y="85"/>
                    </a:cubicBezTo>
                    <a:cubicBezTo>
                      <a:pt x="110" y="96"/>
                      <a:pt x="137" y="90"/>
                      <a:pt x="143" y="95"/>
                    </a:cubicBezTo>
                    <a:cubicBezTo>
                      <a:pt x="177" y="120"/>
                      <a:pt x="109" y="118"/>
                      <a:pt x="101" y="124"/>
                    </a:cubicBezTo>
                    <a:cubicBezTo>
                      <a:pt x="97" y="127"/>
                      <a:pt x="84" y="157"/>
                      <a:pt x="80" y="164"/>
                    </a:cubicBezTo>
                    <a:cubicBezTo>
                      <a:pt x="79" y="168"/>
                      <a:pt x="74" y="168"/>
                      <a:pt x="68" y="169"/>
                    </a:cubicBezTo>
                    <a:close/>
                  </a:path>
                </a:pathLst>
              </a:custGeom>
              <a:solidFill>
                <a:srgbClr val="FFD57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5" name="Freeform 514">
                <a:extLst>
                  <a:ext uri="{FF2B5EF4-FFF2-40B4-BE49-F238E27FC236}">
                    <a16:creationId xmlns:a16="http://schemas.microsoft.com/office/drawing/2014/main" xmlns="" id="{54937E71-A3C1-40C2-81FE-43B5670A9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3626"/>
                <a:ext cx="6" cy="7"/>
              </a:xfrm>
              <a:custGeom>
                <a:avLst/>
                <a:gdLst>
                  <a:gd name="T0" fmla="*/ 13 w 13"/>
                  <a:gd name="T1" fmla="*/ 8 h 16"/>
                  <a:gd name="T2" fmla="*/ 13 w 13"/>
                  <a:gd name="T3" fmla="*/ 8 h 16"/>
                  <a:gd name="T4" fmla="*/ 6 w 13"/>
                  <a:gd name="T5" fmla="*/ 0 h 16"/>
                  <a:gd name="T6" fmla="*/ 0 w 13"/>
                  <a:gd name="T7" fmla="*/ 8 h 16"/>
                  <a:gd name="T8" fmla="*/ 6 w 13"/>
                  <a:gd name="T9" fmla="*/ 16 h 16"/>
                  <a:gd name="T10" fmla="*/ 13 w 13"/>
                  <a:gd name="T1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6">
                    <a:moveTo>
                      <a:pt x="13" y="8"/>
                    </a:moveTo>
                    <a:lnTo>
                      <a:pt x="13" y="8"/>
                    </a:lnTo>
                    <a:cubicBezTo>
                      <a:pt x="13" y="3"/>
                      <a:pt x="10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6" name="Freeform 515">
                <a:extLst>
                  <a:ext uri="{FF2B5EF4-FFF2-40B4-BE49-F238E27FC236}">
                    <a16:creationId xmlns:a16="http://schemas.microsoft.com/office/drawing/2014/main" xmlns="" id="{3CB21EF2-5D0B-42FF-ABAE-AC7B6509F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" y="3626"/>
                <a:ext cx="6" cy="7"/>
              </a:xfrm>
              <a:custGeom>
                <a:avLst/>
                <a:gdLst>
                  <a:gd name="T0" fmla="*/ 10 w 13"/>
                  <a:gd name="T1" fmla="*/ 2 h 16"/>
                  <a:gd name="T2" fmla="*/ 10 w 13"/>
                  <a:gd name="T3" fmla="*/ 2 h 16"/>
                  <a:gd name="T4" fmla="*/ 12 w 13"/>
                  <a:gd name="T5" fmla="*/ 5 h 16"/>
                  <a:gd name="T6" fmla="*/ 13 w 13"/>
                  <a:gd name="T7" fmla="*/ 8 h 16"/>
                  <a:gd name="T8" fmla="*/ 6 w 13"/>
                  <a:gd name="T9" fmla="*/ 16 h 16"/>
                  <a:gd name="T10" fmla="*/ 0 w 13"/>
                  <a:gd name="T11" fmla="*/ 8 h 16"/>
                  <a:gd name="T12" fmla="*/ 6 w 13"/>
                  <a:gd name="T13" fmla="*/ 0 h 16"/>
                  <a:gd name="T14" fmla="*/ 10 w 13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6">
                    <a:moveTo>
                      <a:pt x="10" y="2"/>
                    </a:moveTo>
                    <a:lnTo>
                      <a:pt x="10" y="2"/>
                    </a:lnTo>
                    <a:lnTo>
                      <a:pt x="12" y="5"/>
                    </a:lnTo>
                    <a:cubicBezTo>
                      <a:pt x="13" y="6"/>
                      <a:pt x="13" y="7"/>
                      <a:pt x="13" y="8"/>
                    </a:cubicBezTo>
                    <a:cubicBezTo>
                      <a:pt x="13" y="12"/>
                      <a:pt x="10" y="16"/>
                      <a:pt x="6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8" y="0"/>
                      <a:pt x="9" y="0"/>
                      <a:pt x="10" y="2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7" name="Freeform 516">
                <a:extLst>
                  <a:ext uri="{FF2B5EF4-FFF2-40B4-BE49-F238E27FC236}">
                    <a16:creationId xmlns:a16="http://schemas.microsoft.com/office/drawing/2014/main" xmlns="" id="{1C94D776-E930-40D2-B6F8-20E968703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3627"/>
                <a:ext cx="1" cy="1"/>
              </a:xfrm>
              <a:custGeom>
                <a:avLst/>
                <a:gdLst>
                  <a:gd name="T0" fmla="*/ 2 w 2"/>
                  <a:gd name="T1" fmla="*/ 3 h 3"/>
                  <a:gd name="T2" fmla="*/ 2 w 2"/>
                  <a:gd name="T3" fmla="*/ 3 h 3"/>
                  <a:gd name="T4" fmla="*/ 0 w 2"/>
                  <a:gd name="T5" fmla="*/ 0 h 3"/>
                  <a:gd name="T6" fmla="*/ 2 w 2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cubicBezTo>
                      <a:pt x="1" y="0"/>
                      <a:pt x="2" y="1"/>
                      <a:pt x="2" y="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8" name="Freeform 517">
                <a:extLst>
                  <a:ext uri="{FF2B5EF4-FFF2-40B4-BE49-F238E27FC236}">
                    <a16:creationId xmlns:a16="http://schemas.microsoft.com/office/drawing/2014/main" xmlns="" id="{9B63B096-0A45-4B10-98A3-3DAAA329C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3593"/>
                <a:ext cx="15" cy="17"/>
              </a:xfrm>
              <a:custGeom>
                <a:avLst/>
                <a:gdLst>
                  <a:gd name="T0" fmla="*/ 25 w 35"/>
                  <a:gd name="T1" fmla="*/ 37 h 38"/>
                  <a:gd name="T2" fmla="*/ 25 w 35"/>
                  <a:gd name="T3" fmla="*/ 37 h 38"/>
                  <a:gd name="T4" fmla="*/ 35 w 35"/>
                  <a:gd name="T5" fmla="*/ 26 h 38"/>
                  <a:gd name="T6" fmla="*/ 9 w 35"/>
                  <a:gd name="T7" fmla="*/ 0 h 38"/>
                  <a:gd name="T8" fmla="*/ 2 w 35"/>
                  <a:gd name="T9" fmla="*/ 10 h 38"/>
                  <a:gd name="T10" fmla="*/ 7 w 35"/>
                  <a:gd name="T11" fmla="*/ 18 h 38"/>
                  <a:gd name="T12" fmla="*/ 14 w 35"/>
                  <a:gd name="T13" fmla="*/ 36 h 38"/>
                  <a:gd name="T14" fmla="*/ 25 w 35"/>
                  <a:gd name="T15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8">
                    <a:moveTo>
                      <a:pt x="25" y="37"/>
                    </a:moveTo>
                    <a:lnTo>
                      <a:pt x="25" y="37"/>
                    </a:lnTo>
                    <a:cubicBezTo>
                      <a:pt x="25" y="37"/>
                      <a:pt x="35" y="27"/>
                      <a:pt x="35" y="26"/>
                    </a:cubicBezTo>
                    <a:cubicBezTo>
                      <a:pt x="35" y="25"/>
                      <a:pt x="11" y="0"/>
                      <a:pt x="9" y="0"/>
                    </a:cubicBezTo>
                    <a:cubicBezTo>
                      <a:pt x="0" y="3"/>
                      <a:pt x="2" y="1"/>
                      <a:pt x="2" y="10"/>
                    </a:cubicBezTo>
                    <a:cubicBezTo>
                      <a:pt x="2" y="12"/>
                      <a:pt x="6" y="16"/>
                      <a:pt x="7" y="18"/>
                    </a:cubicBezTo>
                    <a:cubicBezTo>
                      <a:pt x="10" y="23"/>
                      <a:pt x="11" y="33"/>
                      <a:pt x="14" y="36"/>
                    </a:cubicBezTo>
                    <a:cubicBezTo>
                      <a:pt x="14" y="37"/>
                      <a:pt x="23" y="38"/>
                      <a:pt x="25" y="37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39" name="Freeform 518">
                <a:extLst>
                  <a:ext uri="{FF2B5EF4-FFF2-40B4-BE49-F238E27FC236}">
                    <a16:creationId xmlns:a16="http://schemas.microsoft.com/office/drawing/2014/main" xmlns="" id="{F7472EFE-14EF-4C79-8D0D-B475C9513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3" y="3593"/>
                <a:ext cx="14" cy="17"/>
              </a:xfrm>
              <a:custGeom>
                <a:avLst/>
                <a:gdLst>
                  <a:gd name="T0" fmla="*/ 23 w 33"/>
                  <a:gd name="T1" fmla="*/ 13 h 38"/>
                  <a:gd name="T2" fmla="*/ 23 w 33"/>
                  <a:gd name="T3" fmla="*/ 13 h 38"/>
                  <a:gd name="T4" fmla="*/ 33 w 33"/>
                  <a:gd name="T5" fmla="*/ 29 h 38"/>
                  <a:gd name="T6" fmla="*/ 25 w 33"/>
                  <a:gd name="T7" fmla="*/ 37 h 38"/>
                  <a:gd name="T8" fmla="*/ 14 w 33"/>
                  <a:gd name="T9" fmla="*/ 36 h 38"/>
                  <a:gd name="T10" fmla="*/ 7 w 33"/>
                  <a:gd name="T11" fmla="*/ 18 h 38"/>
                  <a:gd name="T12" fmla="*/ 2 w 33"/>
                  <a:gd name="T13" fmla="*/ 10 h 38"/>
                  <a:gd name="T14" fmla="*/ 9 w 33"/>
                  <a:gd name="T15" fmla="*/ 0 h 38"/>
                  <a:gd name="T16" fmla="*/ 23 w 33"/>
                  <a:gd name="T17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8">
                    <a:moveTo>
                      <a:pt x="23" y="13"/>
                    </a:moveTo>
                    <a:lnTo>
                      <a:pt x="23" y="13"/>
                    </a:lnTo>
                    <a:lnTo>
                      <a:pt x="33" y="29"/>
                    </a:lnTo>
                    <a:cubicBezTo>
                      <a:pt x="30" y="32"/>
                      <a:pt x="25" y="37"/>
                      <a:pt x="25" y="37"/>
                    </a:cubicBezTo>
                    <a:cubicBezTo>
                      <a:pt x="23" y="38"/>
                      <a:pt x="14" y="37"/>
                      <a:pt x="14" y="36"/>
                    </a:cubicBezTo>
                    <a:cubicBezTo>
                      <a:pt x="11" y="33"/>
                      <a:pt x="10" y="23"/>
                      <a:pt x="7" y="18"/>
                    </a:cubicBezTo>
                    <a:cubicBezTo>
                      <a:pt x="6" y="16"/>
                      <a:pt x="2" y="12"/>
                      <a:pt x="2" y="10"/>
                    </a:cubicBezTo>
                    <a:cubicBezTo>
                      <a:pt x="2" y="1"/>
                      <a:pt x="0" y="3"/>
                      <a:pt x="9" y="0"/>
                    </a:cubicBezTo>
                    <a:cubicBezTo>
                      <a:pt x="10" y="0"/>
                      <a:pt x="17" y="7"/>
                      <a:pt x="23" y="13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0" name="Freeform 519">
                <a:extLst>
                  <a:ext uri="{FF2B5EF4-FFF2-40B4-BE49-F238E27FC236}">
                    <a16:creationId xmlns:a16="http://schemas.microsoft.com/office/drawing/2014/main" xmlns="" id="{F0F8FA54-1F8C-4B40-BCB1-040ACC636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3" y="3599"/>
                <a:ext cx="5" cy="7"/>
              </a:xfrm>
              <a:custGeom>
                <a:avLst/>
                <a:gdLst>
                  <a:gd name="T0" fmla="*/ 10 w 12"/>
                  <a:gd name="T1" fmla="*/ 16 h 16"/>
                  <a:gd name="T2" fmla="*/ 10 w 12"/>
                  <a:gd name="T3" fmla="*/ 16 h 16"/>
                  <a:gd name="T4" fmla="*/ 0 w 12"/>
                  <a:gd name="T5" fmla="*/ 0 h 16"/>
                  <a:gd name="T6" fmla="*/ 12 w 12"/>
                  <a:gd name="T7" fmla="*/ 13 h 16"/>
                  <a:gd name="T8" fmla="*/ 10 w 12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6">
                    <a:moveTo>
                      <a:pt x="10" y="16"/>
                    </a:moveTo>
                    <a:lnTo>
                      <a:pt x="10" y="16"/>
                    </a:lnTo>
                    <a:lnTo>
                      <a:pt x="0" y="0"/>
                    </a:lnTo>
                    <a:cubicBezTo>
                      <a:pt x="6" y="7"/>
                      <a:pt x="12" y="13"/>
                      <a:pt x="12" y="13"/>
                    </a:cubicBezTo>
                    <a:cubicBezTo>
                      <a:pt x="12" y="14"/>
                      <a:pt x="11" y="15"/>
                      <a:pt x="10" y="16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1" name="Freeform 520">
                <a:extLst>
                  <a:ext uri="{FF2B5EF4-FFF2-40B4-BE49-F238E27FC236}">
                    <a16:creationId xmlns:a16="http://schemas.microsoft.com/office/drawing/2014/main" xmlns="" id="{1E302B47-4883-4C40-92E1-677B151B1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3492"/>
                <a:ext cx="13" cy="13"/>
              </a:xfrm>
              <a:custGeom>
                <a:avLst/>
                <a:gdLst>
                  <a:gd name="T0" fmla="*/ 24 w 31"/>
                  <a:gd name="T1" fmla="*/ 30 h 30"/>
                  <a:gd name="T2" fmla="*/ 24 w 31"/>
                  <a:gd name="T3" fmla="*/ 30 h 30"/>
                  <a:gd name="T4" fmla="*/ 30 w 31"/>
                  <a:gd name="T5" fmla="*/ 22 h 30"/>
                  <a:gd name="T6" fmla="*/ 24 w 31"/>
                  <a:gd name="T7" fmla="*/ 4 h 30"/>
                  <a:gd name="T8" fmla="*/ 6 w 31"/>
                  <a:gd name="T9" fmla="*/ 0 h 30"/>
                  <a:gd name="T10" fmla="*/ 1 w 31"/>
                  <a:gd name="T11" fmla="*/ 7 h 30"/>
                  <a:gd name="T12" fmla="*/ 3 w 31"/>
                  <a:gd name="T13" fmla="*/ 11 h 30"/>
                  <a:gd name="T14" fmla="*/ 10 w 31"/>
                  <a:gd name="T15" fmla="*/ 16 h 30"/>
                  <a:gd name="T16" fmla="*/ 24 w 31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24" y="30"/>
                    </a:moveTo>
                    <a:lnTo>
                      <a:pt x="24" y="30"/>
                    </a:lnTo>
                    <a:cubicBezTo>
                      <a:pt x="29" y="30"/>
                      <a:pt x="30" y="28"/>
                      <a:pt x="30" y="22"/>
                    </a:cubicBezTo>
                    <a:cubicBezTo>
                      <a:pt x="30" y="14"/>
                      <a:pt x="31" y="7"/>
                      <a:pt x="24" y="4"/>
                    </a:cubicBezTo>
                    <a:cubicBezTo>
                      <a:pt x="18" y="2"/>
                      <a:pt x="12" y="0"/>
                      <a:pt x="6" y="0"/>
                    </a:cubicBezTo>
                    <a:cubicBezTo>
                      <a:pt x="0" y="3"/>
                      <a:pt x="1" y="2"/>
                      <a:pt x="1" y="7"/>
                    </a:cubicBezTo>
                    <a:cubicBezTo>
                      <a:pt x="1" y="8"/>
                      <a:pt x="1" y="10"/>
                      <a:pt x="3" y="11"/>
                    </a:cubicBezTo>
                    <a:cubicBezTo>
                      <a:pt x="5" y="12"/>
                      <a:pt x="7" y="14"/>
                      <a:pt x="10" y="16"/>
                    </a:cubicBezTo>
                    <a:cubicBezTo>
                      <a:pt x="16" y="20"/>
                      <a:pt x="13" y="30"/>
                      <a:pt x="24" y="30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2" name="Freeform 521">
                <a:extLst>
                  <a:ext uri="{FF2B5EF4-FFF2-40B4-BE49-F238E27FC236}">
                    <a16:creationId xmlns:a16="http://schemas.microsoft.com/office/drawing/2014/main" xmlns="" id="{80126A44-F996-4464-A0E4-91A383062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3492"/>
                <a:ext cx="13" cy="13"/>
              </a:xfrm>
              <a:custGeom>
                <a:avLst/>
                <a:gdLst>
                  <a:gd name="T0" fmla="*/ 24 w 31"/>
                  <a:gd name="T1" fmla="*/ 30 h 30"/>
                  <a:gd name="T2" fmla="*/ 24 w 31"/>
                  <a:gd name="T3" fmla="*/ 30 h 30"/>
                  <a:gd name="T4" fmla="*/ 30 w 31"/>
                  <a:gd name="T5" fmla="*/ 22 h 30"/>
                  <a:gd name="T6" fmla="*/ 24 w 31"/>
                  <a:gd name="T7" fmla="*/ 4 h 30"/>
                  <a:gd name="T8" fmla="*/ 6 w 31"/>
                  <a:gd name="T9" fmla="*/ 0 h 30"/>
                  <a:gd name="T10" fmla="*/ 1 w 31"/>
                  <a:gd name="T11" fmla="*/ 7 h 30"/>
                  <a:gd name="T12" fmla="*/ 3 w 31"/>
                  <a:gd name="T13" fmla="*/ 11 h 30"/>
                  <a:gd name="T14" fmla="*/ 10 w 31"/>
                  <a:gd name="T15" fmla="*/ 16 h 30"/>
                  <a:gd name="T16" fmla="*/ 24 w 31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30">
                    <a:moveTo>
                      <a:pt x="24" y="30"/>
                    </a:moveTo>
                    <a:lnTo>
                      <a:pt x="24" y="30"/>
                    </a:lnTo>
                    <a:cubicBezTo>
                      <a:pt x="29" y="30"/>
                      <a:pt x="30" y="28"/>
                      <a:pt x="30" y="22"/>
                    </a:cubicBezTo>
                    <a:cubicBezTo>
                      <a:pt x="30" y="14"/>
                      <a:pt x="31" y="7"/>
                      <a:pt x="24" y="4"/>
                    </a:cubicBezTo>
                    <a:cubicBezTo>
                      <a:pt x="18" y="2"/>
                      <a:pt x="12" y="0"/>
                      <a:pt x="6" y="0"/>
                    </a:cubicBezTo>
                    <a:cubicBezTo>
                      <a:pt x="0" y="3"/>
                      <a:pt x="1" y="2"/>
                      <a:pt x="1" y="7"/>
                    </a:cubicBezTo>
                    <a:cubicBezTo>
                      <a:pt x="1" y="8"/>
                      <a:pt x="1" y="10"/>
                      <a:pt x="3" y="11"/>
                    </a:cubicBezTo>
                    <a:cubicBezTo>
                      <a:pt x="5" y="12"/>
                      <a:pt x="7" y="14"/>
                      <a:pt x="10" y="16"/>
                    </a:cubicBezTo>
                    <a:cubicBezTo>
                      <a:pt x="16" y="20"/>
                      <a:pt x="13" y="30"/>
                      <a:pt x="24" y="3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3" name="Freeform 522">
                <a:extLst>
                  <a:ext uri="{FF2B5EF4-FFF2-40B4-BE49-F238E27FC236}">
                    <a16:creationId xmlns:a16="http://schemas.microsoft.com/office/drawing/2014/main" xmlns="" id="{2B865017-F45A-470B-BAD2-D35898139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5" y="3454"/>
                <a:ext cx="23" cy="19"/>
              </a:xfrm>
              <a:custGeom>
                <a:avLst/>
                <a:gdLst>
                  <a:gd name="T0" fmla="*/ 27 w 57"/>
                  <a:gd name="T1" fmla="*/ 4 h 43"/>
                  <a:gd name="T2" fmla="*/ 27 w 57"/>
                  <a:gd name="T3" fmla="*/ 4 h 43"/>
                  <a:gd name="T4" fmla="*/ 42 w 57"/>
                  <a:gd name="T5" fmla="*/ 43 h 43"/>
                  <a:gd name="T6" fmla="*/ 56 w 57"/>
                  <a:gd name="T7" fmla="*/ 34 h 43"/>
                  <a:gd name="T8" fmla="*/ 36 w 57"/>
                  <a:gd name="T9" fmla="*/ 17 h 43"/>
                  <a:gd name="T10" fmla="*/ 27 w 57"/>
                  <a:gd name="T11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43">
                    <a:moveTo>
                      <a:pt x="27" y="4"/>
                    </a:moveTo>
                    <a:lnTo>
                      <a:pt x="27" y="4"/>
                    </a:lnTo>
                    <a:cubicBezTo>
                      <a:pt x="0" y="0"/>
                      <a:pt x="28" y="43"/>
                      <a:pt x="42" y="43"/>
                    </a:cubicBezTo>
                    <a:cubicBezTo>
                      <a:pt x="50" y="43"/>
                      <a:pt x="57" y="42"/>
                      <a:pt x="56" y="34"/>
                    </a:cubicBezTo>
                    <a:cubicBezTo>
                      <a:pt x="55" y="22"/>
                      <a:pt x="41" y="25"/>
                      <a:pt x="36" y="17"/>
                    </a:cubicBezTo>
                    <a:cubicBezTo>
                      <a:pt x="34" y="14"/>
                      <a:pt x="31" y="5"/>
                      <a:pt x="27" y="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4" name="Freeform 523">
                <a:extLst>
                  <a:ext uri="{FF2B5EF4-FFF2-40B4-BE49-F238E27FC236}">
                    <a16:creationId xmlns:a16="http://schemas.microsoft.com/office/drawing/2014/main" xmlns="" id="{D9D836AF-01E5-4781-9294-86CF0905F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3455"/>
                <a:ext cx="9" cy="7"/>
              </a:xfrm>
              <a:custGeom>
                <a:avLst/>
                <a:gdLst>
                  <a:gd name="T0" fmla="*/ 23 w 23"/>
                  <a:gd name="T1" fmla="*/ 17 h 17"/>
                  <a:gd name="T2" fmla="*/ 23 w 23"/>
                  <a:gd name="T3" fmla="*/ 17 h 17"/>
                  <a:gd name="T4" fmla="*/ 4 w 23"/>
                  <a:gd name="T5" fmla="*/ 17 h 17"/>
                  <a:gd name="T6" fmla="*/ 13 w 23"/>
                  <a:gd name="T7" fmla="*/ 2 h 17"/>
                  <a:gd name="T8" fmla="*/ 22 w 23"/>
                  <a:gd name="T9" fmla="*/ 15 h 17"/>
                  <a:gd name="T10" fmla="*/ 23 w 23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7">
                    <a:moveTo>
                      <a:pt x="23" y="17"/>
                    </a:moveTo>
                    <a:lnTo>
                      <a:pt x="23" y="17"/>
                    </a:lnTo>
                    <a:lnTo>
                      <a:pt x="4" y="17"/>
                    </a:lnTo>
                    <a:cubicBezTo>
                      <a:pt x="0" y="8"/>
                      <a:pt x="1" y="0"/>
                      <a:pt x="13" y="2"/>
                    </a:cubicBezTo>
                    <a:cubicBezTo>
                      <a:pt x="17" y="3"/>
                      <a:pt x="20" y="12"/>
                      <a:pt x="22" y="15"/>
                    </a:cubicBezTo>
                    <a:cubicBezTo>
                      <a:pt x="22" y="16"/>
                      <a:pt x="23" y="16"/>
                      <a:pt x="23" y="17"/>
                    </a:cubicBezTo>
                    <a:close/>
                  </a:path>
                </a:pathLst>
              </a:custGeom>
              <a:solidFill>
                <a:srgbClr val="99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5" name="Freeform 524">
                <a:extLst>
                  <a:ext uri="{FF2B5EF4-FFF2-40B4-BE49-F238E27FC236}">
                    <a16:creationId xmlns:a16="http://schemas.microsoft.com/office/drawing/2014/main" xmlns="" id="{B2C5A207-42EE-4F02-B755-099FCA95B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" y="3462"/>
                <a:ext cx="16" cy="11"/>
              </a:xfrm>
              <a:custGeom>
                <a:avLst/>
                <a:gdLst>
                  <a:gd name="T0" fmla="*/ 0 w 39"/>
                  <a:gd name="T1" fmla="*/ 0 h 24"/>
                  <a:gd name="T2" fmla="*/ 0 w 39"/>
                  <a:gd name="T3" fmla="*/ 0 h 24"/>
                  <a:gd name="T4" fmla="*/ 19 w 39"/>
                  <a:gd name="T5" fmla="*/ 0 h 24"/>
                  <a:gd name="T6" fmla="*/ 38 w 39"/>
                  <a:gd name="T7" fmla="*/ 15 h 24"/>
                  <a:gd name="T8" fmla="*/ 25 w 39"/>
                  <a:gd name="T9" fmla="*/ 24 h 24"/>
                  <a:gd name="T10" fmla="*/ 0 w 39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24">
                    <a:moveTo>
                      <a:pt x="0" y="0"/>
                    </a:moveTo>
                    <a:lnTo>
                      <a:pt x="0" y="0"/>
                    </a:lnTo>
                    <a:lnTo>
                      <a:pt x="19" y="0"/>
                    </a:lnTo>
                    <a:cubicBezTo>
                      <a:pt x="25" y="5"/>
                      <a:pt x="37" y="4"/>
                      <a:pt x="38" y="15"/>
                    </a:cubicBezTo>
                    <a:cubicBezTo>
                      <a:pt x="39" y="23"/>
                      <a:pt x="32" y="24"/>
                      <a:pt x="25" y="24"/>
                    </a:cubicBezTo>
                    <a:cubicBezTo>
                      <a:pt x="17" y="24"/>
                      <a:pt x="5" y="11"/>
                      <a:pt x="0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6" name="Freeform 525">
                <a:extLst>
                  <a:ext uri="{FF2B5EF4-FFF2-40B4-BE49-F238E27FC236}">
                    <a16:creationId xmlns:a16="http://schemas.microsoft.com/office/drawing/2014/main" xmlns="" id="{59E3848D-4901-4278-86B9-9988EADC7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5" y="3421"/>
                <a:ext cx="7" cy="17"/>
              </a:xfrm>
              <a:custGeom>
                <a:avLst/>
                <a:gdLst>
                  <a:gd name="T0" fmla="*/ 0 w 17"/>
                  <a:gd name="T1" fmla="*/ 27 h 37"/>
                  <a:gd name="T2" fmla="*/ 0 w 17"/>
                  <a:gd name="T3" fmla="*/ 27 h 37"/>
                  <a:gd name="T4" fmla="*/ 6 w 17"/>
                  <a:gd name="T5" fmla="*/ 37 h 37"/>
                  <a:gd name="T6" fmla="*/ 14 w 17"/>
                  <a:gd name="T7" fmla="*/ 27 h 37"/>
                  <a:gd name="T8" fmla="*/ 17 w 17"/>
                  <a:gd name="T9" fmla="*/ 20 h 37"/>
                  <a:gd name="T10" fmla="*/ 16 w 17"/>
                  <a:gd name="T11" fmla="*/ 12 h 37"/>
                  <a:gd name="T12" fmla="*/ 13 w 17"/>
                  <a:gd name="T13" fmla="*/ 7 h 37"/>
                  <a:gd name="T14" fmla="*/ 3 w 17"/>
                  <a:gd name="T15" fmla="*/ 10 h 37"/>
                  <a:gd name="T16" fmla="*/ 3 w 17"/>
                  <a:gd name="T17" fmla="*/ 21 h 37"/>
                  <a:gd name="T18" fmla="*/ 0 w 17"/>
                  <a:gd name="T19" fmla="*/ 2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7">
                    <a:moveTo>
                      <a:pt x="0" y="27"/>
                    </a:moveTo>
                    <a:lnTo>
                      <a:pt x="0" y="27"/>
                    </a:lnTo>
                    <a:cubicBezTo>
                      <a:pt x="0" y="29"/>
                      <a:pt x="4" y="36"/>
                      <a:pt x="6" y="37"/>
                    </a:cubicBezTo>
                    <a:cubicBezTo>
                      <a:pt x="10" y="37"/>
                      <a:pt x="14" y="30"/>
                      <a:pt x="14" y="27"/>
                    </a:cubicBezTo>
                    <a:cubicBezTo>
                      <a:pt x="14" y="25"/>
                      <a:pt x="17" y="23"/>
                      <a:pt x="17" y="20"/>
                    </a:cubicBezTo>
                    <a:cubicBezTo>
                      <a:pt x="17" y="19"/>
                      <a:pt x="17" y="14"/>
                      <a:pt x="16" y="12"/>
                    </a:cubicBezTo>
                    <a:cubicBezTo>
                      <a:pt x="15" y="11"/>
                      <a:pt x="13" y="9"/>
                      <a:pt x="13" y="7"/>
                    </a:cubicBezTo>
                    <a:cubicBezTo>
                      <a:pt x="8" y="4"/>
                      <a:pt x="3" y="0"/>
                      <a:pt x="3" y="10"/>
                    </a:cubicBezTo>
                    <a:cubicBezTo>
                      <a:pt x="3" y="14"/>
                      <a:pt x="4" y="18"/>
                      <a:pt x="3" y="21"/>
                    </a:cubicBezTo>
                    <a:cubicBezTo>
                      <a:pt x="2" y="23"/>
                      <a:pt x="0" y="25"/>
                      <a:pt x="0" y="27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7" name="Freeform 526">
                <a:extLst>
                  <a:ext uri="{FF2B5EF4-FFF2-40B4-BE49-F238E27FC236}">
                    <a16:creationId xmlns:a16="http://schemas.microsoft.com/office/drawing/2014/main" xmlns="" id="{BECA0953-B480-47E2-BCC5-146801AD2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5" y="3421"/>
                <a:ext cx="7" cy="17"/>
              </a:xfrm>
              <a:custGeom>
                <a:avLst/>
                <a:gdLst>
                  <a:gd name="T0" fmla="*/ 0 w 17"/>
                  <a:gd name="T1" fmla="*/ 27 h 37"/>
                  <a:gd name="T2" fmla="*/ 0 w 17"/>
                  <a:gd name="T3" fmla="*/ 27 h 37"/>
                  <a:gd name="T4" fmla="*/ 6 w 17"/>
                  <a:gd name="T5" fmla="*/ 37 h 37"/>
                  <a:gd name="T6" fmla="*/ 14 w 17"/>
                  <a:gd name="T7" fmla="*/ 27 h 37"/>
                  <a:gd name="T8" fmla="*/ 17 w 17"/>
                  <a:gd name="T9" fmla="*/ 20 h 37"/>
                  <a:gd name="T10" fmla="*/ 16 w 17"/>
                  <a:gd name="T11" fmla="*/ 12 h 37"/>
                  <a:gd name="T12" fmla="*/ 13 w 17"/>
                  <a:gd name="T13" fmla="*/ 7 h 37"/>
                  <a:gd name="T14" fmla="*/ 3 w 17"/>
                  <a:gd name="T15" fmla="*/ 10 h 37"/>
                  <a:gd name="T16" fmla="*/ 3 w 17"/>
                  <a:gd name="T17" fmla="*/ 21 h 37"/>
                  <a:gd name="T18" fmla="*/ 0 w 17"/>
                  <a:gd name="T19" fmla="*/ 2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37">
                    <a:moveTo>
                      <a:pt x="0" y="27"/>
                    </a:moveTo>
                    <a:lnTo>
                      <a:pt x="0" y="27"/>
                    </a:lnTo>
                    <a:cubicBezTo>
                      <a:pt x="0" y="29"/>
                      <a:pt x="4" y="36"/>
                      <a:pt x="6" y="37"/>
                    </a:cubicBezTo>
                    <a:cubicBezTo>
                      <a:pt x="10" y="37"/>
                      <a:pt x="14" y="30"/>
                      <a:pt x="14" y="27"/>
                    </a:cubicBezTo>
                    <a:cubicBezTo>
                      <a:pt x="14" y="25"/>
                      <a:pt x="17" y="23"/>
                      <a:pt x="17" y="20"/>
                    </a:cubicBezTo>
                    <a:cubicBezTo>
                      <a:pt x="17" y="19"/>
                      <a:pt x="17" y="14"/>
                      <a:pt x="16" y="12"/>
                    </a:cubicBezTo>
                    <a:cubicBezTo>
                      <a:pt x="15" y="11"/>
                      <a:pt x="13" y="9"/>
                      <a:pt x="13" y="7"/>
                    </a:cubicBezTo>
                    <a:cubicBezTo>
                      <a:pt x="8" y="4"/>
                      <a:pt x="3" y="0"/>
                      <a:pt x="3" y="10"/>
                    </a:cubicBezTo>
                    <a:cubicBezTo>
                      <a:pt x="3" y="14"/>
                      <a:pt x="4" y="18"/>
                      <a:pt x="3" y="21"/>
                    </a:cubicBezTo>
                    <a:cubicBezTo>
                      <a:pt x="2" y="23"/>
                      <a:pt x="0" y="25"/>
                      <a:pt x="0" y="27"/>
                    </a:cubicBezTo>
                    <a:close/>
                  </a:path>
                </a:pathLst>
              </a:custGeom>
              <a:solidFill>
                <a:srgbClr val="99CC9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8" name="Freeform 527">
                <a:extLst>
                  <a:ext uri="{FF2B5EF4-FFF2-40B4-BE49-F238E27FC236}">
                    <a16:creationId xmlns:a16="http://schemas.microsoft.com/office/drawing/2014/main" xmlns="" id="{365DC45D-18BA-421E-9316-34FB5E0F9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" y="3352"/>
                <a:ext cx="12" cy="19"/>
              </a:xfrm>
              <a:custGeom>
                <a:avLst/>
                <a:gdLst>
                  <a:gd name="T0" fmla="*/ 16 w 29"/>
                  <a:gd name="T1" fmla="*/ 18 h 43"/>
                  <a:gd name="T2" fmla="*/ 16 w 29"/>
                  <a:gd name="T3" fmla="*/ 18 h 43"/>
                  <a:gd name="T4" fmla="*/ 24 w 29"/>
                  <a:gd name="T5" fmla="*/ 9 h 43"/>
                  <a:gd name="T6" fmla="*/ 23 w 29"/>
                  <a:gd name="T7" fmla="*/ 0 h 43"/>
                  <a:gd name="T8" fmla="*/ 14 w 29"/>
                  <a:gd name="T9" fmla="*/ 2 h 43"/>
                  <a:gd name="T10" fmla="*/ 1 w 29"/>
                  <a:gd name="T11" fmla="*/ 13 h 43"/>
                  <a:gd name="T12" fmla="*/ 0 w 29"/>
                  <a:gd name="T13" fmla="*/ 18 h 43"/>
                  <a:gd name="T14" fmla="*/ 10 w 29"/>
                  <a:gd name="T15" fmla="*/ 29 h 43"/>
                  <a:gd name="T16" fmla="*/ 25 w 29"/>
                  <a:gd name="T17" fmla="*/ 36 h 43"/>
                  <a:gd name="T18" fmla="*/ 26 w 29"/>
                  <a:gd name="T19" fmla="*/ 27 h 43"/>
                  <a:gd name="T20" fmla="*/ 16 w 29"/>
                  <a:gd name="T21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3">
                    <a:moveTo>
                      <a:pt x="16" y="18"/>
                    </a:moveTo>
                    <a:lnTo>
                      <a:pt x="16" y="18"/>
                    </a:lnTo>
                    <a:cubicBezTo>
                      <a:pt x="16" y="17"/>
                      <a:pt x="22" y="12"/>
                      <a:pt x="24" y="9"/>
                    </a:cubicBezTo>
                    <a:cubicBezTo>
                      <a:pt x="27" y="6"/>
                      <a:pt x="29" y="0"/>
                      <a:pt x="23" y="0"/>
                    </a:cubicBezTo>
                    <a:cubicBezTo>
                      <a:pt x="19" y="0"/>
                      <a:pt x="17" y="2"/>
                      <a:pt x="14" y="2"/>
                    </a:cubicBezTo>
                    <a:cubicBezTo>
                      <a:pt x="9" y="2"/>
                      <a:pt x="3" y="10"/>
                      <a:pt x="1" y="13"/>
                    </a:cubicBezTo>
                    <a:cubicBezTo>
                      <a:pt x="0" y="14"/>
                      <a:pt x="0" y="16"/>
                      <a:pt x="0" y="18"/>
                    </a:cubicBezTo>
                    <a:cubicBezTo>
                      <a:pt x="0" y="23"/>
                      <a:pt x="5" y="28"/>
                      <a:pt x="10" y="29"/>
                    </a:cubicBezTo>
                    <a:cubicBezTo>
                      <a:pt x="16" y="29"/>
                      <a:pt x="18" y="43"/>
                      <a:pt x="25" y="36"/>
                    </a:cubicBezTo>
                    <a:cubicBezTo>
                      <a:pt x="28" y="33"/>
                      <a:pt x="26" y="31"/>
                      <a:pt x="26" y="27"/>
                    </a:cubicBezTo>
                    <a:cubicBezTo>
                      <a:pt x="26" y="24"/>
                      <a:pt x="16" y="22"/>
                      <a:pt x="16" y="18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49" name="Freeform 528">
                <a:extLst>
                  <a:ext uri="{FF2B5EF4-FFF2-40B4-BE49-F238E27FC236}">
                    <a16:creationId xmlns:a16="http://schemas.microsoft.com/office/drawing/2014/main" xmlns="" id="{9E9C5133-1AAE-42CD-8493-FE0162237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7" y="3367"/>
                <a:ext cx="5" cy="4"/>
              </a:xfrm>
              <a:custGeom>
                <a:avLst/>
                <a:gdLst>
                  <a:gd name="T0" fmla="*/ 0 w 12"/>
                  <a:gd name="T1" fmla="*/ 0 h 8"/>
                  <a:gd name="T2" fmla="*/ 0 w 12"/>
                  <a:gd name="T3" fmla="*/ 0 h 8"/>
                  <a:gd name="T4" fmla="*/ 12 w 12"/>
                  <a:gd name="T5" fmla="*/ 0 h 8"/>
                  <a:gd name="T6" fmla="*/ 10 w 12"/>
                  <a:gd name="T7" fmla="*/ 3 h 8"/>
                  <a:gd name="T8" fmla="*/ 0 w 1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lnTo>
                      <a:pt x="0" y="0"/>
                    </a:lnTo>
                    <a:lnTo>
                      <a:pt x="12" y="0"/>
                    </a:lnTo>
                    <a:cubicBezTo>
                      <a:pt x="12" y="1"/>
                      <a:pt x="11" y="2"/>
                      <a:pt x="10" y="3"/>
                    </a:cubicBezTo>
                    <a:cubicBezTo>
                      <a:pt x="6" y="8"/>
                      <a:pt x="3" y="3"/>
                      <a:pt x="0" y="0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0" name="Freeform 529">
                <a:extLst>
                  <a:ext uri="{FF2B5EF4-FFF2-40B4-BE49-F238E27FC236}">
                    <a16:creationId xmlns:a16="http://schemas.microsoft.com/office/drawing/2014/main" xmlns="" id="{8E0DCDD3-9720-44F9-8440-504EB4108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" y="3352"/>
                <a:ext cx="12" cy="15"/>
              </a:xfrm>
              <a:custGeom>
                <a:avLst/>
                <a:gdLst>
                  <a:gd name="T0" fmla="*/ 27 w 29"/>
                  <a:gd name="T1" fmla="*/ 33 h 33"/>
                  <a:gd name="T2" fmla="*/ 27 w 29"/>
                  <a:gd name="T3" fmla="*/ 33 h 33"/>
                  <a:gd name="T4" fmla="*/ 15 w 29"/>
                  <a:gd name="T5" fmla="*/ 33 h 33"/>
                  <a:gd name="T6" fmla="*/ 10 w 29"/>
                  <a:gd name="T7" fmla="*/ 29 h 33"/>
                  <a:gd name="T8" fmla="*/ 0 w 29"/>
                  <a:gd name="T9" fmla="*/ 18 h 33"/>
                  <a:gd name="T10" fmla="*/ 1 w 29"/>
                  <a:gd name="T11" fmla="*/ 13 h 33"/>
                  <a:gd name="T12" fmla="*/ 14 w 29"/>
                  <a:gd name="T13" fmla="*/ 2 h 33"/>
                  <a:gd name="T14" fmla="*/ 23 w 29"/>
                  <a:gd name="T15" fmla="*/ 0 h 33"/>
                  <a:gd name="T16" fmla="*/ 24 w 29"/>
                  <a:gd name="T17" fmla="*/ 8 h 33"/>
                  <a:gd name="T18" fmla="*/ 16 w 29"/>
                  <a:gd name="T19" fmla="*/ 18 h 33"/>
                  <a:gd name="T20" fmla="*/ 26 w 29"/>
                  <a:gd name="T21" fmla="*/ 27 h 33"/>
                  <a:gd name="T22" fmla="*/ 27 w 29"/>
                  <a:gd name="T2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33">
                    <a:moveTo>
                      <a:pt x="27" y="33"/>
                    </a:moveTo>
                    <a:lnTo>
                      <a:pt x="27" y="33"/>
                    </a:lnTo>
                    <a:lnTo>
                      <a:pt x="15" y="33"/>
                    </a:lnTo>
                    <a:cubicBezTo>
                      <a:pt x="14" y="31"/>
                      <a:pt x="12" y="29"/>
                      <a:pt x="10" y="29"/>
                    </a:cubicBezTo>
                    <a:cubicBezTo>
                      <a:pt x="5" y="28"/>
                      <a:pt x="0" y="23"/>
                      <a:pt x="0" y="18"/>
                    </a:cubicBezTo>
                    <a:cubicBezTo>
                      <a:pt x="0" y="16"/>
                      <a:pt x="0" y="14"/>
                      <a:pt x="1" y="13"/>
                    </a:cubicBezTo>
                    <a:cubicBezTo>
                      <a:pt x="3" y="10"/>
                      <a:pt x="9" y="2"/>
                      <a:pt x="14" y="2"/>
                    </a:cubicBezTo>
                    <a:cubicBezTo>
                      <a:pt x="17" y="2"/>
                      <a:pt x="19" y="0"/>
                      <a:pt x="23" y="0"/>
                    </a:cubicBezTo>
                    <a:cubicBezTo>
                      <a:pt x="29" y="0"/>
                      <a:pt x="27" y="6"/>
                      <a:pt x="24" y="8"/>
                    </a:cubicBezTo>
                    <a:cubicBezTo>
                      <a:pt x="22" y="12"/>
                      <a:pt x="16" y="17"/>
                      <a:pt x="16" y="18"/>
                    </a:cubicBezTo>
                    <a:cubicBezTo>
                      <a:pt x="16" y="22"/>
                      <a:pt x="26" y="24"/>
                      <a:pt x="26" y="27"/>
                    </a:cubicBezTo>
                    <a:cubicBezTo>
                      <a:pt x="26" y="29"/>
                      <a:pt x="27" y="31"/>
                      <a:pt x="27" y="33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1" name="Freeform 530">
                <a:extLst>
                  <a:ext uri="{FF2B5EF4-FFF2-40B4-BE49-F238E27FC236}">
                    <a16:creationId xmlns:a16="http://schemas.microsoft.com/office/drawing/2014/main" xmlns="" id="{640D8E40-9B2A-4385-89E7-406C53B16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8" y="2807"/>
                <a:ext cx="548" cy="681"/>
              </a:xfrm>
              <a:custGeom>
                <a:avLst/>
                <a:gdLst>
                  <a:gd name="T0" fmla="*/ 1220 w 1331"/>
                  <a:gd name="T1" fmla="*/ 1057 h 1520"/>
                  <a:gd name="T2" fmla="*/ 1018 w 1331"/>
                  <a:gd name="T3" fmla="*/ 919 h 1520"/>
                  <a:gd name="T4" fmla="*/ 930 w 1331"/>
                  <a:gd name="T5" fmla="*/ 860 h 1520"/>
                  <a:gd name="T6" fmla="*/ 789 w 1331"/>
                  <a:gd name="T7" fmla="*/ 639 h 1520"/>
                  <a:gd name="T8" fmla="*/ 630 w 1331"/>
                  <a:gd name="T9" fmla="*/ 452 h 1520"/>
                  <a:gd name="T10" fmla="*/ 627 w 1331"/>
                  <a:gd name="T11" fmla="*/ 300 h 1520"/>
                  <a:gd name="T12" fmla="*/ 723 w 1331"/>
                  <a:gd name="T13" fmla="*/ 250 h 1520"/>
                  <a:gd name="T14" fmla="*/ 782 w 1331"/>
                  <a:gd name="T15" fmla="*/ 238 h 1520"/>
                  <a:gd name="T16" fmla="*/ 757 w 1331"/>
                  <a:gd name="T17" fmla="*/ 172 h 1520"/>
                  <a:gd name="T18" fmla="*/ 754 w 1331"/>
                  <a:gd name="T19" fmla="*/ 90 h 1520"/>
                  <a:gd name="T20" fmla="*/ 685 w 1331"/>
                  <a:gd name="T21" fmla="*/ 74 h 1520"/>
                  <a:gd name="T22" fmla="*/ 670 w 1331"/>
                  <a:gd name="T23" fmla="*/ 56 h 1520"/>
                  <a:gd name="T24" fmla="*/ 624 w 1331"/>
                  <a:gd name="T25" fmla="*/ 22 h 1520"/>
                  <a:gd name="T26" fmla="*/ 540 w 1331"/>
                  <a:gd name="T27" fmla="*/ 0 h 1520"/>
                  <a:gd name="T28" fmla="*/ 453 w 1331"/>
                  <a:gd name="T29" fmla="*/ 29 h 1520"/>
                  <a:gd name="T30" fmla="*/ 418 w 1331"/>
                  <a:gd name="T31" fmla="*/ 72 h 1520"/>
                  <a:gd name="T32" fmla="*/ 408 w 1331"/>
                  <a:gd name="T33" fmla="*/ 124 h 1520"/>
                  <a:gd name="T34" fmla="*/ 339 w 1331"/>
                  <a:gd name="T35" fmla="*/ 101 h 1520"/>
                  <a:gd name="T36" fmla="*/ 320 w 1331"/>
                  <a:gd name="T37" fmla="*/ 65 h 1520"/>
                  <a:gd name="T38" fmla="*/ 276 w 1331"/>
                  <a:gd name="T39" fmla="*/ 136 h 1520"/>
                  <a:gd name="T40" fmla="*/ 221 w 1331"/>
                  <a:gd name="T41" fmla="*/ 97 h 1520"/>
                  <a:gd name="T42" fmla="*/ 184 w 1331"/>
                  <a:gd name="T43" fmla="*/ 79 h 1520"/>
                  <a:gd name="T44" fmla="*/ 152 w 1331"/>
                  <a:gd name="T45" fmla="*/ 127 h 1520"/>
                  <a:gd name="T46" fmla="*/ 100 w 1331"/>
                  <a:gd name="T47" fmla="*/ 127 h 1520"/>
                  <a:gd name="T48" fmla="*/ 37 w 1331"/>
                  <a:gd name="T49" fmla="*/ 161 h 1520"/>
                  <a:gd name="T50" fmla="*/ 46 w 1331"/>
                  <a:gd name="T51" fmla="*/ 215 h 1520"/>
                  <a:gd name="T52" fmla="*/ 14 w 1331"/>
                  <a:gd name="T53" fmla="*/ 249 h 1520"/>
                  <a:gd name="T54" fmla="*/ 13 w 1331"/>
                  <a:gd name="T55" fmla="*/ 299 h 1520"/>
                  <a:gd name="T56" fmla="*/ 16 w 1331"/>
                  <a:gd name="T57" fmla="*/ 353 h 1520"/>
                  <a:gd name="T58" fmla="*/ 28 w 1331"/>
                  <a:gd name="T59" fmla="*/ 408 h 1520"/>
                  <a:gd name="T60" fmla="*/ 79 w 1331"/>
                  <a:gd name="T61" fmla="*/ 424 h 1520"/>
                  <a:gd name="T62" fmla="*/ 79 w 1331"/>
                  <a:gd name="T63" fmla="*/ 467 h 1520"/>
                  <a:gd name="T64" fmla="*/ 102 w 1331"/>
                  <a:gd name="T65" fmla="*/ 494 h 1520"/>
                  <a:gd name="T66" fmla="*/ 189 w 1331"/>
                  <a:gd name="T67" fmla="*/ 420 h 1520"/>
                  <a:gd name="T68" fmla="*/ 367 w 1331"/>
                  <a:gd name="T69" fmla="*/ 489 h 1520"/>
                  <a:gd name="T70" fmla="*/ 412 w 1331"/>
                  <a:gd name="T71" fmla="*/ 621 h 1520"/>
                  <a:gd name="T72" fmla="*/ 423 w 1331"/>
                  <a:gd name="T73" fmla="*/ 698 h 1520"/>
                  <a:gd name="T74" fmla="*/ 579 w 1331"/>
                  <a:gd name="T75" fmla="*/ 842 h 1520"/>
                  <a:gd name="T76" fmla="*/ 675 w 1331"/>
                  <a:gd name="T77" fmla="*/ 962 h 1520"/>
                  <a:gd name="T78" fmla="*/ 870 w 1331"/>
                  <a:gd name="T79" fmla="*/ 1068 h 1520"/>
                  <a:gd name="T80" fmla="*/ 905 w 1331"/>
                  <a:gd name="T81" fmla="*/ 1147 h 1520"/>
                  <a:gd name="T82" fmla="*/ 993 w 1331"/>
                  <a:gd name="T83" fmla="*/ 1170 h 1520"/>
                  <a:gd name="T84" fmla="*/ 1046 w 1331"/>
                  <a:gd name="T85" fmla="*/ 1360 h 1520"/>
                  <a:gd name="T86" fmla="*/ 1007 w 1331"/>
                  <a:gd name="T87" fmla="*/ 1406 h 1520"/>
                  <a:gd name="T88" fmla="*/ 1040 w 1331"/>
                  <a:gd name="T89" fmla="*/ 1492 h 1520"/>
                  <a:gd name="T90" fmla="*/ 1067 w 1331"/>
                  <a:gd name="T91" fmla="*/ 1455 h 1520"/>
                  <a:gd name="T92" fmla="*/ 1160 w 1331"/>
                  <a:gd name="T93" fmla="*/ 1345 h 1520"/>
                  <a:gd name="T94" fmla="*/ 1079 w 1331"/>
                  <a:gd name="T95" fmla="*/ 1215 h 1520"/>
                  <a:gd name="T96" fmla="*/ 1226 w 1331"/>
                  <a:gd name="T97" fmla="*/ 1131 h 1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31" h="1520">
                    <a:moveTo>
                      <a:pt x="1331" y="1157"/>
                    </a:moveTo>
                    <a:lnTo>
                      <a:pt x="1331" y="1157"/>
                    </a:lnTo>
                    <a:cubicBezTo>
                      <a:pt x="1275" y="1067"/>
                      <a:pt x="1278" y="1106"/>
                      <a:pt x="1220" y="1057"/>
                    </a:cubicBezTo>
                    <a:cubicBezTo>
                      <a:pt x="1174" y="1019"/>
                      <a:pt x="1224" y="1026"/>
                      <a:pt x="1093" y="981"/>
                    </a:cubicBezTo>
                    <a:lnTo>
                      <a:pt x="1083" y="957"/>
                    </a:lnTo>
                    <a:cubicBezTo>
                      <a:pt x="1044" y="955"/>
                      <a:pt x="1030" y="962"/>
                      <a:pt x="1018" y="919"/>
                    </a:cubicBezTo>
                    <a:cubicBezTo>
                      <a:pt x="1035" y="911"/>
                      <a:pt x="1045" y="902"/>
                      <a:pt x="1058" y="889"/>
                    </a:cubicBezTo>
                    <a:cubicBezTo>
                      <a:pt x="1042" y="821"/>
                      <a:pt x="1013" y="895"/>
                      <a:pt x="962" y="880"/>
                    </a:cubicBezTo>
                    <a:lnTo>
                      <a:pt x="930" y="860"/>
                    </a:lnTo>
                    <a:lnTo>
                      <a:pt x="930" y="846"/>
                    </a:lnTo>
                    <a:cubicBezTo>
                      <a:pt x="879" y="838"/>
                      <a:pt x="877" y="822"/>
                      <a:pt x="829" y="779"/>
                    </a:cubicBezTo>
                    <a:cubicBezTo>
                      <a:pt x="774" y="730"/>
                      <a:pt x="798" y="668"/>
                      <a:pt x="789" y="639"/>
                    </a:cubicBezTo>
                    <a:cubicBezTo>
                      <a:pt x="783" y="620"/>
                      <a:pt x="758" y="602"/>
                      <a:pt x="746" y="586"/>
                    </a:cubicBezTo>
                    <a:cubicBezTo>
                      <a:pt x="710" y="535"/>
                      <a:pt x="738" y="582"/>
                      <a:pt x="663" y="507"/>
                    </a:cubicBezTo>
                    <a:cubicBezTo>
                      <a:pt x="632" y="475"/>
                      <a:pt x="640" y="494"/>
                      <a:pt x="630" y="452"/>
                    </a:cubicBezTo>
                    <a:cubicBezTo>
                      <a:pt x="624" y="427"/>
                      <a:pt x="628" y="433"/>
                      <a:pt x="634" y="408"/>
                    </a:cubicBezTo>
                    <a:cubicBezTo>
                      <a:pt x="641" y="377"/>
                      <a:pt x="647" y="380"/>
                      <a:pt x="662" y="354"/>
                    </a:cubicBezTo>
                    <a:cubicBezTo>
                      <a:pt x="644" y="336"/>
                      <a:pt x="635" y="325"/>
                      <a:pt x="627" y="300"/>
                    </a:cubicBezTo>
                    <a:cubicBezTo>
                      <a:pt x="638" y="292"/>
                      <a:pt x="647" y="285"/>
                      <a:pt x="655" y="274"/>
                    </a:cubicBezTo>
                    <a:cubicBezTo>
                      <a:pt x="676" y="274"/>
                      <a:pt x="692" y="268"/>
                      <a:pt x="705" y="250"/>
                    </a:cubicBezTo>
                    <a:lnTo>
                      <a:pt x="723" y="250"/>
                    </a:lnTo>
                    <a:lnTo>
                      <a:pt x="740" y="230"/>
                    </a:lnTo>
                    <a:cubicBezTo>
                      <a:pt x="754" y="229"/>
                      <a:pt x="758" y="236"/>
                      <a:pt x="770" y="239"/>
                    </a:cubicBezTo>
                    <a:cubicBezTo>
                      <a:pt x="774" y="239"/>
                      <a:pt x="778" y="238"/>
                      <a:pt x="782" y="238"/>
                    </a:cubicBezTo>
                    <a:lnTo>
                      <a:pt x="778" y="201"/>
                    </a:lnTo>
                    <a:lnTo>
                      <a:pt x="762" y="183"/>
                    </a:lnTo>
                    <a:lnTo>
                      <a:pt x="757" y="172"/>
                    </a:lnTo>
                    <a:lnTo>
                      <a:pt x="766" y="135"/>
                    </a:lnTo>
                    <a:lnTo>
                      <a:pt x="785" y="115"/>
                    </a:lnTo>
                    <a:lnTo>
                      <a:pt x="754" y="90"/>
                    </a:lnTo>
                    <a:lnTo>
                      <a:pt x="738" y="97"/>
                    </a:lnTo>
                    <a:lnTo>
                      <a:pt x="699" y="86"/>
                    </a:lnTo>
                    <a:lnTo>
                      <a:pt x="685" y="74"/>
                    </a:lnTo>
                    <a:lnTo>
                      <a:pt x="689" y="63"/>
                    </a:lnTo>
                    <a:lnTo>
                      <a:pt x="687" y="47"/>
                    </a:lnTo>
                    <a:lnTo>
                      <a:pt x="670" y="56"/>
                    </a:lnTo>
                    <a:lnTo>
                      <a:pt x="642" y="47"/>
                    </a:lnTo>
                    <a:lnTo>
                      <a:pt x="647" y="34"/>
                    </a:lnTo>
                    <a:lnTo>
                      <a:pt x="624" y="22"/>
                    </a:lnTo>
                    <a:lnTo>
                      <a:pt x="598" y="22"/>
                    </a:lnTo>
                    <a:lnTo>
                      <a:pt x="565" y="4"/>
                    </a:lnTo>
                    <a:lnTo>
                      <a:pt x="540" y="0"/>
                    </a:lnTo>
                    <a:lnTo>
                      <a:pt x="514" y="18"/>
                    </a:lnTo>
                    <a:lnTo>
                      <a:pt x="481" y="31"/>
                    </a:lnTo>
                    <a:lnTo>
                      <a:pt x="453" y="29"/>
                    </a:lnTo>
                    <a:lnTo>
                      <a:pt x="429" y="51"/>
                    </a:lnTo>
                    <a:lnTo>
                      <a:pt x="453" y="72"/>
                    </a:lnTo>
                    <a:lnTo>
                      <a:pt x="418" y="72"/>
                    </a:lnTo>
                    <a:lnTo>
                      <a:pt x="402" y="81"/>
                    </a:lnTo>
                    <a:lnTo>
                      <a:pt x="402" y="97"/>
                    </a:lnTo>
                    <a:lnTo>
                      <a:pt x="408" y="124"/>
                    </a:lnTo>
                    <a:lnTo>
                      <a:pt x="385" y="106"/>
                    </a:lnTo>
                    <a:lnTo>
                      <a:pt x="364" y="101"/>
                    </a:lnTo>
                    <a:lnTo>
                      <a:pt x="339" y="101"/>
                    </a:lnTo>
                    <a:lnTo>
                      <a:pt x="336" y="81"/>
                    </a:lnTo>
                    <a:lnTo>
                      <a:pt x="325" y="63"/>
                    </a:lnTo>
                    <a:lnTo>
                      <a:pt x="320" y="65"/>
                    </a:lnTo>
                    <a:lnTo>
                      <a:pt x="315" y="104"/>
                    </a:lnTo>
                    <a:lnTo>
                      <a:pt x="294" y="136"/>
                    </a:lnTo>
                    <a:lnTo>
                      <a:pt x="276" y="136"/>
                    </a:lnTo>
                    <a:lnTo>
                      <a:pt x="241" y="136"/>
                    </a:lnTo>
                    <a:lnTo>
                      <a:pt x="229" y="117"/>
                    </a:lnTo>
                    <a:lnTo>
                      <a:pt x="221" y="97"/>
                    </a:lnTo>
                    <a:lnTo>
                      <a:pt x="205" y="79"/>
                    </a:lnTo>
                    <a:lnTo>
                      <a:pt x="191" y="67"/>
                    </a:lnTo>
                    <a:lnTo>
                      <a:pt x="184" y="79"/>
                    </a:lnTo>
                    <a:lnTo>
                      <a:pt x="175" y="102"/>
                    </a:lnTo>
                    <a:lnTo>
                      <a:pt x="170" y="117"/>
                    </a:lnTo>
                    <a:lnTo>
                      <a:pt x="152" y="127"/>
                    </a:lnTo>
                    <a:lnTo>
                      <a:pt x="135" y="127"/>
                    </a:lnTo>
                    <a:lnTo>
                      <a:pt x="123" y="120"/>
                    </a:lnTo>
                    <a:lnTo>
                      <a:pt x="100" y="127"/>
                    </a:lnTo>
                    <a:lnTo>
                      <a:pt x="60" y="133"/>
                    </a:lnTo>
                    <a:lnTo>
                      <a:pt x="47" y="149"/>
                    </a:lnTo>
                    <a:lnTo>
                      <a:pt x="37" y="161"/>
                    </a:lnTo>
                    <a:lnTo>
                      <a:pt x="37" y="179"/>
                    </a:lnTo>
                    <a:lnTo>
                      <a:pt x="53" y="193"/>
                    </a:lnTo>
                    <a:lnTo>
                      <a:pt x="46" y="215"/>
                    </a:lnTo>
                    <a:lnTo>
                      <a:pt x="39" y="235"/>
                    </a:lnTo>
                    <a:lnTo>
                      <a:pt x="26" y="245"/>
                    </a:lnTo>
                    <a:lnTo>
                      <a:pt x="14" y="249"/>
                    </a:lnTo>
                    <a:lnTo>
                      <a:pt x="7" y="263"/>
                    </a:lnTo>
                    <a:lnTo>
                      <a:pt x="0" y="276"/>
                    </a:lnTo>
                    <a:lnTo>
                      <a:pt x="13" y="299"/>
                    </a:lnTo>
                    <a:lnTo>
                      <a:pt x="33" y="319"/>
                    </a:lnTo>
                    <a:lnTo>
                      <a:pt x="28" y="336"/>
                    </a:lnTo>
                    <a:lnTo>
                      <a:pt x="16" y="353"/>
                    </a:lnTo>
                    <a:lnTo>
                      <a:pt x="11" y="365"/>
                    </a:lnTo>
                    <a:lnTo>
                      <a:pt x="18" y="392"/>
                    </a:lnTo>
                    <a:lnTo>
                      <a:pt x="28" y="408"/>
                    </a:lnTo>
                    <a:lnTo>
                      <a:pt x="39" y="424"/>
                    </a:lnTo>
                    <a:lnTo>
                      <a:pt x="56" y="424"/>
                    </a:lnTo>
                    <a:lnTo>
                      <a:pt x="79" y="424"/>
                    </a:lnTo>
                    <a:lnTo>
                      <a:pt x="96" y="428"/>
                    </a:lnTo>
                    <a:lnTo>
                      <a:pt x="88" y="453"/>
                    </a:lnTo>
                    <a:lnTo>
                      <a:pt x="79" y="467"/>
                    </a:lnTo>
                    <a:lnTo>
                      <a:pt x="70" y="478"/>
                    </a:lnTo>
                    <a:lnTo>
                      <a:pt x="59" y="497"/>
                    </a:lnTo>
                    <a:cubicBezTo>
                      <a:pt x="73" y="495"/>
                      <a:pt x="87" y="494"/>
                      <a:pt x="102" y="494"/>
                    </a:cubicBezTo>
                    <a:lnTo>
                      <a:pt x="109" y="485"/>
                    </a:lnTo>
                    <a:lnTo>
                      <a:pt x="139" y="483"/>
                    </a:lnTo>
                    <a:cubicBezTo>
                      <a:pt x="169" y="424"/>
                      <a:pt x="158" y="467"/>
                      <a:pt x="189" y="420"/>
                    </a:cubicBezTo>
                    <a:cubicBezTo>
                      <a:pt x="202" y="400"/>
                      <a:pt x="230" y="404"/>
                      <a:pt x="252" y="404"/>
                    </a:cubicBezTo>
                    <a:cubicBezTo>
                      <a:pt x="264" y="417"/>
                      <a:pt x="277" y="427"/>
                      <a:pt x="294" y="430"/>
                    </a:cubicBezTo>
                    <a:cubicBezTo>
                      <a:pt x="309" y="454"/>
                      <a:pt x="331" y="462"/>
                      <a:pt x="367" y="489"/>
                    </a:cubicBezTo>
                    <a:lnTo>
                      <a:pt x="384" y="498"/>
                    </a:lnTo>
                    <a:cubicBezTo>
                      <a:pt x="401" y="585"/>
                      <a:pt x="376" y="562"/>
                      <a:pt x="392" y="596"/>
                    </a:cubicBezTo>
                    <a:cubicBezTo>
                      <a:pt x="396" y="605"/>
                      <a:pt x="405" y="614"/>
                      <a:pt x="412" y="621"/>
                    </a:cubicBezTo>
                    <a:cubicBezTo>
                      <a:pt x="410" y="640"/>
                      <a:pt x="397" y="646"/>
                      <a:pt x="395" y="665"/>
                    </a:cubicBezTo>
                    <a:lnTo>
                      <a:pt x="422" y="679"/>
                    </a:lnTo>
                    <a:lnTo>
                      <a:pt x="423" y="698"/>
                    </a:lnTo>
                    <a:cubicBezTo>
                      <a:pt x="467" y="725"/>
                      <a:pt x="472" y="731"/>
                      <a:pt x="507" y="772"/>
                    </a:cubicBezTo>
                    <a:cubicBezTo>
                      <a:pt x="523" y="790"/>
                      <a:pt x="535" y="807"/>
                      <a:pt x="546" y="829"/>
                    </a:cubicBezTo>
                    <a:cubicBezTo>
                      <a:pt x="559" y="831"/>
                      <a:pt x="568" y="836"/>
                      <a:pt x="579" y="842"/>
                    </a:cubicBezTo>
                    <a:cubicBezTo>
                      <a:pt x="585" y="889"/>
                      <a:pt x="588" y="868"/>
                      <a:pt x="606" y="888"/>
                    </a:cubicBezTo>
                    <a:cubicBezTo>
                      <a:pt x="625" y="909"/>
                      <a:pt x="606" y="923"/>
                      <a:pt x="654" y="939"/>
                    </a:cubicBezTo>
                    <a:cubicBezTo>
                      <a:pt x="667" y="944"/>
                      <a:pt x="669" y="949"/>
                      <a:pt x="675" y="962"/>
                    </a:cubicBezTo>
                    <a:cubicBezTo>
                      <a:pt x="703" y="969"/>
                      <a:pt x="764" y="953"/>
                      <a:pt x="778" y="983"/>
                    </a:cubicBezTo>
                    <a:cubicBezTo>
                      <a:pt x="784" y="995"/>
                      <a:pt x="788" y="1018"/>
                      <a:pt x="793" y="1032"/>
                    </a:cubicBezTo>
                    <a:cubicBezTo>
                      <a:pt x="858" y="1048"/>
                      <a:pt x="832" y="1073"/>
                      <a:pt x="870" y="1068"/>
                    </a:cubicBezTo>
                    <a:cubicBezTo>
                      <a:pt x="879" y="1067"/>
                      <a:pt x="884" y="1068"/>
                      <a:pt x="892" y="1072"/>
                    </a:cubicBezTo>
                    <a:cubicBezTo>
                      <a:pt x="898" y="1092"/>
                      <a:pt x="903" y="1114"/>
                      <a:pt x="896" y="1135"/>
                    </a:cubicBezTo>
                    <a:lnTo>
                      <a:pt x="905" y="1147"/>
                    </a:lnTo>
                    <a:cubicBezTo>
                      <a:pt x="920" y="1147"/>
                      <a:pt x="926" y="1151"/>
                      <a:pt x="938" y="1160"/>
                    </a:cubicBezTo>
                    <a:cubicBezTo>
                      <a:pt x="939" y="1169"/>
                      <a:pt x="942" y="1173"/>
                      <a:pt x="947" y="1180"/>
                    </a:cubicBezTo>
                    <a:cubicBezTo>
                      <a:pt x="960" y="1168"/>
                      <a:pt x="976" y="1161"/>
                      <a:pt x="993" y="1170"/>
                    </a:cubicBezTo>
                    <a:cubicBezTo>
                      <a:pt x="994" y="1200"/>
                      <a:pt x="1011" y="1226"/>
                      <a:pt x="1012" y="1256"/>
                    </a:cubicBezTo>
                    <a:cubicBezTo>
                      <a:pt x="1027" y="1270"/>
                      <a:pt x="1029" y="1296"/>
                      <a:pt x="1037" y="1315"/>
                    </a:cubicBezTo>
                    <a:cubicBezTo>
                      <a:pt x="1027" y="1337"/>
                      <a:pt x="1030" y="1342"/>
                      <a:pt x="1046" y="1360"/>
                    </a:cubicBezTo>
                    <a:lnTo>
                      <a:pt x="1041" y="1381"/>
                    </a:lnTo>
                    <a:cubicBezTo>
                      <a:pt x="1024" y="1384"/>
                      <a:pt x="1009" y="1388"/>
                      <a:pt x="1000" y="1404"/>
                    </a:cubicBezTo>
                    <a:lnTo>
                      <a:pt x="1007" y="1406"/>
                    </a:lnTo>
                    <a:cubicBezTo>
                      <a:pt x="1010" y="1459"/>
                      <a:pt x="955" y="1484"/>
                      <a:pt x="979" y="1511"/>
                    </a:cubicBezTo>
                    <a:cubicBezTo>
                      <a:pt x="985" y="1518"/>
                      <a:pt x="1000" y="1517"/>
                      <a:pt x="1009" y="1520"/>
                    </a:cubicBezTo>
                    <a:lnTo>
                      <a:pt x="1040" y="1492"/>
                    </a:lnTo>
                    <a:lnTo>
                      <a:pt x="1041" y="1478"/>
                    </a:lnTo>
                    <a:lnTo>
                      <a:pt x="1067" y="1463"/>
                    </a:lnTo>
                    <a:lnTo>
                      <a:pt x="1067" y="1455"/>
                    </a:lnTo>
                    <a:lnTo>
                      <a:pt x="1088" y="1441"/>
                    </a:lnTo>
                    <a:cubicBezTo>
                      <a:pt x="1091" y="1383"/>
                      <a:pt x="1101" y="1389"/>
                      <a:pt x="1103" y="1366"/>
                    </a:cubicBezTo>
                    <a:cubicBezTo>
                      <a:pt x="1127" y="1347"/>
                      <a:pt x="1140" y="1362"/>
                      <a:pt x="1160" y="1345"/>
                    </a:cubicBezTo>
                    <a:cubicBezTo>
                      <a:pt x="1156" y="1294"/>
                      <a:pt x="1174" y="1280"/>
                      <a:pt x="1147" y="1254"/>
                    </a:cubicBezTo>
                    <a:cubicBezTo>
                      <a:pt x="1129" y="1237"/>
                      <a:pt x="1103" y="1235"/>
                      <a:pt x="1080" y="1227"/>
                    </a:cubicBezTo>
                    <a:lnTo>
                      <a:pt x="1079" y="1215"/>
                    </a:lnTo>
                    <a:cubicBezTo>
                      <a:pt x="1100" y="1190"/>
                      <a:pt x="1130" y="1126"/>
                      <a:pt x="1147" y="1094"/>
                    </a:cubicBezTo>
                    <a:lnTo>
                      <a:pt x="1159" y="1091"/>
                    </a:lnTo>
                    <a:cubicBezTo>
                      <a:pt x="1186" y="1112"/>
                      <a:pt x="1189" y="1125"/>
                      <a:pt x="1226" y="1131"/>
                    </a:cubicBezTo>
                    <a:cubicBezTo>
                      <a:pt x="1268" y="1139"/>
                      <a:pt x="1244" y="1179"/>
                      <a:pt x="1296" y="1222"/>
                    </a:cubicBezTo>
                    <a:cubicBezTo>
                      <a:pt x="1323" y="1210"/>
                      <a:pt x="1322" y="1184"/>
                      <a:pt x="1331" y="1157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2" name="Freeform 531">
                <a:extLst>
                  <a:ext uri="{FF2B5EF4-FFF2-40B4-BE49-F238E27FC236}">
                    <a16:creationId xmlns:a16="http://schemas.microsoft.com/office/drawing/2014/main" xmlns="" id="{B518CB6A-6619-4E35-8796-D30A90B12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4" y="2862"/>
                <a:ext cx="47" cy="27"/>
              </a:xfrm>
              <a:custGeom>
                <a:avLst/>
                <a:gdLst>
                  <a:gd name="T0" fmla="*/ 79 w 116"/>
                  <a:gd name="T1" fmla="*/ 0 h 61"/>
                  <a:gd name="T2" fmla="*/ 79 w 116"/>
                  <a:gd name="T3" fmla="*/ 0 h 61"/>
                  <a:gd name="T4" fmla="*/ 116 w 116"/>
                  <a:gd name="T5" fmla="*/ 61 h 61"/>
                  <a:gd name="T6" fmla="*/ 4 w 116"/>
                  <a:gd name="T7" fmla="*/ 61 h 61"/>
                  <a:gd name="T8" fmla="*/ 0 w 116"/>
                  <a:gd name="T9" fmla="*/ 57 h 61"/>
                  <a:gd name="T10" fmla="*/ 0 w 116"/>
                  <a:gd name="T11" fmla="*/ 39 h 61"/>
                  <a:gd name="T12" fmla="*/ 10 w 116"/>
                  <a:gd name="T13" fmla="*/ 27 h 61"/>
                  <a:gd name="T14" fmla="*/ 23 w 116"/>
                  <a:gd name="T15" fmla="*/ 11 h 61"/>
                  <a:gd name="T16" fmla="*/ 63 w 116"/>
                  <a:gd name="T17" fmla="*/ 5 h 61"/>
                  <a:gd name="T18" fmla="*/ 79 w 116"/>
                  <a:gd name="T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61">
                    <a:moveTo>
                      <a:pt x="79" y="0"/>
                    </a:moveTo>
                    <a:lnTo>
                      <a:pt x="79" y="0"/>
                    </a:lnTo>
                    <a:lnTo>
                      <a:pt x="116" y="61"/>
                    </a:lnTo>
                    <a:lnTo>
                      <a:pt x="4" y="61"/>
                    </a:lnTo>
                    <a:lnTo>
                      <a:pt x="0" y="57"/>
                    </a:lnTo>
                    <a:lnTo>
                      <a:pt x="0" y="39"/>
                    </a:lnTo>
                    <a:lnTo>
                      <a:pt x="10" y="27"/>
                    </a:lnTo>
                    <a:lnTo>
                      <a:pt x="23" y="11"/>
                    </a:lnTo>
                    <a:lnTo>
                      <a:pt x="63" y="5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3" name="Freeform 532">
                <a:extLst>
                  <a:ext uri="{FF2B5EF4-FFF2-40B4-BE49-F238E27FC236}">
                    <a16:creationId xmlns:a16="http://schemas.microsoft.com/office/drawing/2014/main" xmlns="" id="{2540601E-C0D9-478E-98C2-8870B5272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2835"/>
                <a:ext cx="109" cy="54"/>
              </a:xfrm>
              <a:custGeom>
                <a:avLst/>
                <a:gdLst>
                  <a:gd name="T0" fmla="*/ 214 w 265"/>
                  <a:gd name="T1" fmla="*/ 38 h 120"/>
                  <a:gd name="T2" fmla="*/ 214 w 265"/>
                  <a:gd name="T3" fmla="*/ 38 h 120"/>
                  <a:gd name="T4" fmla="*/ 265 w 265"/>
                  <a:gd name="T5" fmla="*/ 120 h 120"/>
                  <a:gd name="T6" fmla="*/ 0 w 265"/>
                  <a:gd name="T7" fmla="*/ 120 h 120"/>
                  <a:gd name="T8" fmla="*/ 59 w 265"/>
                  <a:gd name="T9" fmla="*/ 24 h 120"/>
                  <a:gd name="T10" fmla="*/ 67 w 265"/>
                  <a:gd name="T11" fmla="*/ 34 h 120"/>
                  <a:gd name="T12" fmla="*/ 76 w 265"/>
                  <a:gd name="T13" fmla="*/ 54 h 120"/>
                  <a:gd name="T14" fmla="*/ 88 w 265"/>
                  <a:gd name="T15" fmla="*/ 73 h 120"/>
                  <a:gd name="T16" fmla="*/ 123 w 265"/>
                  <a:gd name="T17" fmla="*/ 73 h 120"/>
                  <a:gd name="T18" fmla="*/ 141 w 265"/>
                  <a:gd name="T19" fmla="*/ 73 h 120"/>
                  <a:gd name="T20" fmla="*/ 162 w 265"/>
                  <a:gd name="T21" fmla="*/ 41 h 120"/>
                  <a:gd name="T22" fmla="*/ 167 w 265"/>
                  <a:gd name="T23" fmla="*/ 2 h 120"/>
                  <a:gd name="T24" fmla="*/ 172 w 265"/>
                  <a:gd name="T25" fmla="*/ 0 h 120"/>
                  <a:gd name="T26" fmla="*/ 183 w 265"/>
                  <a:gd name="T27" fmla="*/ 18 h 120"/>
                  <a:gd name="T28" fmla="*/ 186 w 265"/>
                  <a:gd name="T29" fmla="*/ 38 h 120"/>
                  <a:gd name="T30" fmla="*/ 211 w 265"/>
                  <a:gd name="T31" fmla="*/ 38 h 120"/>
                  <a:gd name="T32" fmla="*/ 214 w 265"/>
                  <a:gd name="T33" fmla="*/ 3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5" h="120">
                    <a:moveTo>
                      <a:pt x="214" y="38"/>
                    </a:moveTo>
                    <a:lnTo>
                      <a:pt x="214" y="38"/>
                    </a:lnTo>
                    <a:lnTo>
                      <a:pt x="265" y="120"/>
                    </a:lnTo>
                    <a:lnTo>
                      <a:pt x="0" y="120"/>
                    </a:lnTo>
                    <a:lnTo>
                      <a:pt x="59" y="24"/>
                    </a:lnTo>
                    <a:lnTo>
                      <a:pt x="67" y="34"/>
                    </a:lnTo>
                    <a:lnTo>
                      <a:pt x="76" y="54"/>
                    </a:lnTo>
                    <a:lnTo>
                      <a:pt x="88" y="73"/>
                    </a:lnTo>
                    <a:lnTo>
                      <a:pt x="123" y="73"/>
                    </a:lnTo>
                    <a:lnTo>
                      <a:pt x="141" y="73"/>
                    </a:lnTo>
                    <a:lnTo>
                      <a:pt x="162" y="41"/>
                    </a:lnTo>
                    <a:lnTo>
                      <a:pt x="167" y="2"/>
                    </a:lnTo>
                    <a:lnTo>
                      <a:pt x="172" y="0"/>
                    </a:lnTo>
                    <a:lnTo>
                      <a:pt x="183" y="18"/>
                    </a:lnTo>
                    <a:lnTo>
                      <a:pt x="186" y="38"/>
                    </a:lnTo>
                    <a:lnTo>
                      <a:pt x="211" y="38"/>
                    </a:lnTo>
                    <a:lnTo>
                      <a:pt x="214" y="38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4" name="Freeform 533">
                <a:extLst>
                  <a:ext uri="{FF2B5EF4-FFF2-40B4-BE49-F238E27FC236}">
                    <a16:creationId xmlns:a16="http://schemas.microsoft.com/office/drawing/2014/main" xmlns="" id="{60887C5D-B85E-46E2-B64D-52FA77BB8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6" y="2837"/>
                <a:ext cx="40" cy="52"/>
              </a:xfrm>
              <a:custGeom>
                <a:avLst/>
                <a:gdLst>
                  <a:gd name="T0" fmla="*/ 96 w 96"/>
                  <a:gd name="T1" fmla="*/ 20 h 116"/>
                  <a:gd name="T2" fmla="*/ 96 w 96"/>
                  <a:gd name="T3" fmla="*/ 20 h 116"/>
                  <a:gd name="T4" fmla="*/ 37 w 96"/>
                  <a:gd name="T5" fmla="*/ 116 h 116"/>
                  <a:gd name="T6" fmla="*/ 0 w 96"/>
                  <a:gd name="T7" fmla="*/ 55 h 116"/>
                  <a:gd name="T8" fmla="*/ 7 w 96"/>
                  <a:gd name="T9" fmla="*/ 53 h 116"/>
                  <a:gd name="T10" fmla="*/ 19 w 96"/>
                  <a:gd name="T11" fmla="*/ 60 h 116"/>
                  <a:gd name="T12" fmla="*/ 36 w 96"/>
                  <a:gd name="T13" fmla="*/ 60 h 116"/>
                  <a:gd name="T14" fmla="*/ 54 w 96"/>
                  <a:gd name="T15" fmla="*/ 50 h 116"/>
                  <a:gd name="T16" fmla="*/ 59 w 96"/>
                  <a:gd name="T17" fmla="*/ 35 h 116"/>
                  <a:gd name="T18" fmla="*/ 68 w 96"/>
                  <a:gd name="T19" fmla="*/ 12 h 116"/>
                  <a:gd name="T20" fmla="*/ 75 w 96"/>
                  <a:gd name="T21" fmla="*/ 0 h 116"/>
                  <a:gd name="T22" fmla="*/ 89 w 96"/>
                  <a:gd name="T23" fmla="*/ 12 h 116"/>
                  <a:gd name="T24" fmla="*/ 96 w 96"/>
                  <a:gd name="T25" fmla="*/ 2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16">
                    <a:moveTo>
                      <a:pt x="96" y="20"/>
                    </a:moveTo>
                    <a:lnTo>
                      <a:pt x="96" y="20"/>
                    </a:lnTo>
                    <a:lnTo>
                      <a:pt x="37" y="116"/>
                    </a:lnTo>
                    <a:lnTo>
                      <a:pt x="0" y="55"/>
                    </a:lnTo>
                    <a:lnTo>
                      <a:pt x="7" y="53"/>
                    </a:lnTo>
                    <a:lnTo>
                      <a:pt x="19" y="60"/>
                    </a:lnTo>
                    <a:lnTo>
                      <a:pt x="36" y="60"/>
                    </a:lnTo>
                    <a:lnTo>
                      <a:pt x="54" y="50"/>
                    </a:lnTo>
                    <a:lnTo>
                      <a:pt x="59" y="35"/>
                    </a:lnTo>
                    <a:lnTo>
                      <a:pt x="68" y="12"/>
                    </a:lnTo>
                    <a:lnTo>
                      <a:pt x="75" y="0"/>
                    </a:lnTo>
                    <a:lnTo>
                      <a:pt x="89" y="12"/>
                    </a:lnTo>
                    <a:lnTo>
                      <a:pt x="96" y="2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5" name="Freeform 534">
                <a:extLst>
                  <a:ext uri="{FF2B5EF4-FFF2-40B4-BE49-F238E27FC236}">
                    <a16:creationId xmlns:a16="http://schemas.microsoft.com/office/drawing/2014/main" xmlns="" id="{816C52C3-E46A-4D18-BB09-E6DCA9A41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807"/>
                <a:ext cx="109" cy="82"/>
              </a:xfrm>
              <a:custGeom>
                <a:avLst/>
                <a:gdLst>
                  <a:gd name="T0" fmla="*/ 157 w 265"/>
                  <a:gd name="T1" fmla="*/ 10 h 183"/>
                  <a:gd name="T2" fmla="*/ 157 w 265"/>
                  <a:gd name="T3" fmla="*/ 10 h 183"/>
                  <a:gd name="T4" fmla="*/ 265 w 265"/>
                  <a:gd name="T5" fmla="*/ 183 h 183"/>
                  <a:gd name="T6" fmla="*/ 0 w 265"/>
                  <a:gd name="T7" fmla="*/ 183 h 183"/>
                  <a:gd name="T8" fmla="*/ 106 w 265"/>
                  <a:gd name="T9" fmla="*/ 12 h 183"/>
                  <a:gd name="T10" fmla="*/ 122 w 265"/>
                  <a:gd name="T11" fmla="*/ 0 h 183"/>
                  <a:gd name="T12" fmla="*/ 147 w 265"/>
                  <a:gd name="T13" fmla="*/ 4 h 183"/>
                  <a:gd name="T14" fmla="*/ 157 w 265"/>
                  <a:gd name="T15" fmla="*/ 1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5" h="183">
                    <a:moveTo>
                      <a:pt x="157" y="10"/>
                    </a:moveTo>
                    <a:lnTo>
                      <a:pt x="157" y="10"/>
                    </a:lnTo>
                    <a:lnTo>
                      <a:pt x="265" y="183"/>
                    </a:lnTo>
                    <a:lnTo>
                      <a:pt x="0" y="183"/>
                    </a:lnTo>
                    <a:lnTo>
                      <a:pt x="106" y="12"/>
                    </a:lnTo>
                    <a:lnTo>
                      <a:pt x="122" y="0"/>
                    </a:lnTo>
                    <a:lnTo>
                      <a:pt x="147" y="4"/>
                    </a:lnTo>
                    <a:lnTo>
                      <a:pt x="157" y="1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6" name="Freeform 535">
                <a:extLst>
                  <a:ext uri="{FF2B5EF4-FFF2-40B4-BE49-F238E27FC236}">
                    <a16:creationId xmlns:a16="http://schemas.microsoft.com/office/drawing/2014/main" xmlns="" id="{7C5DC820-4B13-4F2C-9ECF-68CDE04BB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847"/>
                <a:ext cx="42" cy="42"/>
              </a:xfrm>
              <a:custGeom>
                <a:avLst/>
                <a:gdLst>
                  <a:gd name="T0" fmla="*/ 79 w 102"/>
                  <a:gd name="T1" fmla="*/ 93 h 93"/>
                  <a:gd name="T2" fmla="*/ 79 w 102"/>
                  <a:gd name="T3" fmla="*/ 93 h 93"/>
                  <a:gd name="T4" fmla="*/ 0 w 102"/>
                  <a:gd name="T5" fmla="*/ 93 h 93"/>
                  <a:gd name="T6" fmla="*/ 53 w 102"/>
                  <a:gd name="T7" fmla="*/ 6 h 93"/>
                  <a:gd name="T8" fmla="*/ 55 w 102"/>
                  <a:gd name="T9" fmla="*/ 7 h 93"/>
                  <a:gd name="T10" fmla="*/ 71 w 102"/>
                  <a:gd name="T11" fmla="*/ 0 h 93"/>
                  <a:gd name="T12" fmla="*/ 102 w 102"/>
                  <a:gd name="T13" fmla="*/ 25 h 93"/>
                  <a:gd name="T14" fmla="*/ 83 w 102"/>
                  <a:gd name="T15" fmla="*/ 45 h 93"/>
                  <a:gd name="T16" fmla="*/ 74 w 102"/>
                  <a:gd name="T17" fmla="*/ 82 h 93"/>
                  <a:gd name="T18" fmla="*/ 79 w 102"/>
                  <a:gd name="T1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93">
                    <a:moveTo>
                      <a:pt x="79" y="93"/>
                    </a:moveTo>
                    <a:lnTo>
                      <a:pt x="79" y="93"/>
                    </a:lnTo>
                    <a:lnTo>
                      <a:pt x="0" y="93"/>
                    </a:lnTo>
                    <a:lnTo>
                      <a:pt x="53" y="6"/>
                    </a:lnTo>
                    <a:lnTo>
                      <a:pt x="55" y="7"/>
                    </a:lnTo>
                    <a:lnTo>
                      <a:pt x="71" y="0"/>
                    </a:lnTo>
                    <a:lnTo>
                      <a:pt x="102" y="25"/>
                    </a:lnTo>
                    <a:lnTo>
                      <a:pt x="83" y="45"/>
                    </a:lnTo>
                    <a:lnTo>
                      <a:pt x="74" y="82"/>
                    </a:lnTo>
                    <a:lnTo>
                      <a:pt x="79" y="9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7" name="Freeform 536">
                <a:extLst>
                  <a:ext uri="{FF2B5EF4-FFF2-40B4-BE49-F238E27FC236}">
                    <a16:creationId xmlns:a16="http://schemas.microsoft.com/office/drawing/2014/main" xmlns="" id="{57AD94BF-D356-49DB-9E2A-A00529D01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5" y="2811"/>
                <a:ext cx="66" cy="78"/>
              </a:xfrm>
              <a:custGeom>
                <a:avLst/>
                <a:gdLst>
                  <a:gd name="T0" fmla="*/ 161 w 161"/>
                  <a:gd name="T1" fmla="*/ 86 h 173"/>
                  <a:gd name="T2" fmla="*/ 161 w 161"/>
                  <a:gd name="T3" fmla="*/ 86 h 173"/>
                  <a:gd name="T4" fmla="*/ 108 w 161"/>
                  <a:gd name="T5" fmla="*/ 173 h 173"/>
                  <a:gd name="T6" fmla="*/ 0 w 161"/>
                  <a:gd name="T7" fmla="*/ 0 h 173"/>
                  <a:gd name="T8" fmla="*/ 23 w 161"/>
                  <a:gd name="T9" fmla="*/ 12 h 173"/>
                  <a:gd name="T10" fmla="*/ 49 w 161"/>
                  <a:gd name="T11" fmla="*/ 12 h 173"/>
                  <a:gd name="T12" fmla="*/ 72 w 161"/>
                  <a:gd name="T13" fmla="*/ 24 h 173"/>
                  <a:gd name="T14" fmla="*/ 67 w 161"/>
                  <a:gd name="T15" fmla="*/ 37 h 173"/>
                  <a:gd name="T16" fmla="*/ 95 w 161"/>
                  <a:gd name="T17" fmla="*/ 46 h 173"/>
                  <a:gd name="T18" fmla="*/ 112 w 161"/>
                  <a:gd name="T19" fmla="*/ 37 h 173"/>
                  <a:gd name="T20" fmla="*/ 114 w 161"/>
                  <a:gd name="T21" fmla="*/ 53 h 173"/>
                  <a:gd name="T22" fmla="*/ 110 w 161"/>
                  <a:gd name="T23" fmla="*/ 64 h 173"/>
                  <a:gd name="T24" fmla="*/ 124 w 161"/>
                  <a:gd name="T25" fmla="*/ 76 h 173"/>
                  <a:gd name="T26" fmla="*/ 161 w 161"/>
                  <a:gd name="T27" fmla="*/ 8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173">
                    <a:moveTo>
                      <a:pt x="161" y="86"/>
                    </a:moveTo>
                    <a:lnTo>
                      <a:pt x="161" y="86"/>
                    </a:lnTo>
                    <a:lnTo>
                      <a:pt x="108" y="173"/>
                    </a:lnTo>
                    <a:lnTo>
                      <a:pt x="0" y="0"/>
                    </a:lnTo>
                    <a:lnTo>
                      <a:pt x="23" y="12"/>
                    </a:lnTo>
                    <a:lnTo>
                      <a:pt x="49" y="12"/>
                    </a:lnTo>
                    <a:lnTo>
                      <a:pt x="72" y="24"/>
                    </a:lnTo>
                    <a:lnTo>
                      <a:pt x="67" y="37"/>
                    </a:lnTo>
                    <a:lnTo>
                      <a:pt x="95" y="46"/>
                    </a:lnTo>
                    <a:lnTo>
                      <a:pt x="112" y="37"/>
                    </a:lnTo>
                    <a:lnTo>
                      <a:pt x="114" y="53"/>
                    </a:lnTo>
                    <a:lnTo>
                      <a:pt x="110" y="64"/>
                    </a:lnTo>
                    <a:lnTo>
                      <a:pt x="124" y="76"/>
                    </a:lnTo>
                    <a:lnTo>
                      <a:pt x="161" y="86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8" name="Freeform 537">
                <a:extLst>
                  <a:ext uri="{FF2B5EF4-FFF2-40B4-BE49-F238E27FC236}">
                    <a16:creationId xmlns:a16="http://schemas.microsoft.com/office/drawing/2014/main" xmlns="" id="{5949A51F-5123-46E1-BAE1-2CA3724AAD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7" y="2985"/>
                <a:ext cx="25" cy="45"/>
              </a:xfrm>
              <a:custGeom>
                <a:avLst/>
                <a:gdLst>
                  <a:gd name="T0" fmla="*/ 51 w 62"/>
                  <a:gd name="T1" fmla="*/ 81 h 101"/>
                  <a:gd name="T2" fmla="*/ 51 w 62"/>
                  <a:gd name="T3" fmla="*/ 81 h 101"/>
                  <a:gd name="T4" fmla="*/ 62 w 62"/>
                  <a:gd name="T5" fmla="*/ 98 h 101"/>
                  <a:gd name="T6" fmla="*/ 39 w 62"/>
                  <a:gd name="T7" fmla="*/ 101 h 101"/>
                  <a:gd name="T8" fmla="*/ 50 w 62"/>
                  <a:gd name="T9" fmla="*/ 82 h 101"/>
                  <a:gd name="T10" fmla="*/ 51 w 62"/>
                  <a:gd name="T11" fmla="*/ 81 h 101"/>
                  <a:gd name="T12" fmla="*/ 1 w 62"/>
                  <a:gd name="T13" fmla="*/ 0 h 101"/>
                  <a:gd name="T14" fmla="*/ 1 w 62"/>
                  <a:gd name="T15" fmla="*/ 0 h 101"/>
                  <a:gd name="T16" fmla="*/ 7 w 62"/>
                  <a:gd name="T17" fmla="*/ 10 h 101"/>
                  <a:gd name="T18" fmla="*/ 0 w 62"/>
                  <a:gd name="T19" fmla="*/ 0 h 101"/>
                  <a:gd name="T20" fmla="*/ 1 w 62"/>
                  <a:gd name="T21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01">
                    <a:moveTo>
                      <a:pt x="51" y="81"/>
                    </a:moveTo>
                    <a:lnTo>
                      <a:pt x="51" y="81"/>
                    </a:lnTo>
                    <a:lnTo>
                      <a:pt x="62" y="98"/>
                    </a:lnTo>
                    <a:cubicBezTo>
                      <a:pt x="54" y="99"/>
                      <a:pt x="47" y="100"/>
                      <a:pt x="39" y="101"/>
                    </a:cubicBezTo>
                    <a:lnTo>
                      <a:pt x="50" y="82"/>
                    </a:lnTo>
                    <a:lnTo>
                      <a:pt x="51" y="81"/>
                    </a:lnTo>
                    <a:close/>
                    <a:moveTo>
                      <a:pt x="1" y="0"/>
                    </a:moveTo>
                    <a:lnTo>
                      <a:pt x="1" y="0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59" name="Rectangle 538">
                <a:extLst>
                  <a:ext uri="{FF2B5EF4-FFF2-40B4-BE49-F238E27FC236}">
                    <a16:creationId xmlns:a16="http://schemas.microsoft.com/office/drawing/2014/main" xmlns="" id="{A97C6D14-FFB9-4980-B75B-CADB27CB1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7" y="2985"/>
                <a:ext cx="1" cy="1"/>
              </a:xfrm>
              <a:prstGeom prst="rect">
                <a:avLst/>
              </a:pr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0" name="Freeform 539">
                <a:extLst>
                  <a:ext uri="{FF2B5EF4-FFF2-40B4-BE49-F238E27FC236}">
                    <a16:creationId xmlns:a16="http://schemas.microsoft.com/office/drawing/2014/main" xmlns="" id="{25F673EE-F973-488F-AC8B-E99FBA3EE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5" y="2982"/>
                <a:ext cx="2" cy="3"/>
              </a:xfrm>
              <a:custGeom>
                <a:avLst/>
                <a:gdLst>
                  <a:gd name="T0" fmla="*/ 4 w 4"/>
                  <a:gd name="T1" fmla="*/ 5 h 5"/>
                  <a:gd name="T2" fmla="*/ 4 w 4"/>
                  <a:gd name="T3" fmla="*/ 5 h 5"/>
                  <a:gd name="T4" fmla="*/ 3 w 4"/>
                  <a:gd name="T5" fmla="*/ 5 h 5"/>
                  <a:gd name="T6" fmla="*/ 1 w 4"/>
                  <a:gd name="T7" fmla="*/ 1 h 5"/>
                  <a:gd name="T8" fmla="*/ 0 w 4"/>
                  <a:gd name="T9" fmla="*/ 0 h 5"/>
                  <a:gd name="T10" fmla="*/ 4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4" y="5"/>
                    </a:lnTo>
                    <a:lnTo>
                      <a:pt x="3" y="5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1" name="Freeform 540">
                <a:extLst>
                  <a:ext uri="{FF2B5EF4-FFF2-40B4-BE49-F238E27FC236}">
                    <a16:creationId xmlns:a16="http://schemas.microsoft.com/office/drawing/2014/main" xmlns="" id="{4A8E1FEE-7E99-46F7-81D1-D3C88E214B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19" y="2985"/>
                <a:ext cx="61" cy="95"/>
              </a:xfrm>
              <a:custGeom>
                <a:avLst/>
                <a:gdLst>
                  <a:gd name="T0" fmla="*/ 119 w 148"/>
                  <a:gd name="T1" fmla="*/ 167 h 213"/>
                  <a:gd name="T2" fmla="*/ 119 w 148"/>
                  <a:gd name="T3" fmla="*/ 167 h 213"/>
                  <a:gd name="T4" fmla="*/ 148 w 148"/>
                  <a:gd name="T5" fmla="*/ 213 h 213"/>
                  <a:gd name="T6" fmla="*/ 131 w 148"/>
                  <a:gd name="T7" fmla="*/ 213 h 213"/>
                  <a:gd name="T8" fmla="*/ 122 w 148"/>
                  <a:gd name="T9" fmla="*/ 200 h 213"/>
                  <a:gd name="T10" fmla="*/ 119 w 148"/>
                  <a:gd name="T11" fmla="*/ 167 h 213"/>
                  <a:gd name="T12" fmla="*/ 15 w 148"/>
                  <a:gd name="T13" fmla="*/ 0 h 213"/>
                  <a:gd name="T14" fmla="*/ 15 w 148"/>
                  <a:gd name="T15" fmla="*/ 0 h 213"/>
                  <a:gd name="T16" fmla="*/ 56 w 148"/>
                  <a:gd name="T17" fmla="*/ 65 h 213"/>
                  <a:gd name="T18" fmla="*/ 24 w 148"/>
                  <a:gd name="T19" fmla="*/ 34 h 213"/>
                  <a:gd name="T20" fmla="*/ 0 w 148"/>
                  <a:gd name="T21" fmla="*/ 24 h 213"/>
                  <a:gd name="T22" fmla="*/ 15 w 148"/>
                  <a:gd name="T2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8" h="213">
                    <a:moveTo>
                      <a:pt x="119" y="167"/>
                    </a:moveTo>
                    <a:lnTo>
                      <a:pt x="119" y="167"/>
                    </a:lnTo>
                    <a:lnTo>
                      <a:pt x="148" y="213"/>
                    </a:lnTo>
                    <a:lnTo>
                      <a:pt x="131" y="213"/>
                    </a:lnTo>
                    <a:cubicBezTo>
                      <a:pt x="127" y="209"/>
                      <a:pt x="124" y="205"/>
                      <a:pt x="122" y="200"/>
                    </a:cubicBezTo>
                    <a:cubicBezTo>
                      <a:pt x="113" y="181"/>
                      <a:pt x="117" y="180"/>
                      <a:pt x="119" y="167"/>
                    </a:cubicBezTo>
                    <a:close/>
                    <a:moveTo>
                      <a:pt x="15" y="0"/>
                    </a:moveTo>
                    <a:lnTo>
                      <a:pt x="15" y="0"/>
                    </a:lnTo>
                    <a:lnTo>
                      <a:pt x="56" y="65"/>
                    </a:lnTo>
                    <a:cubicBezTo>
                      <a:pt x="42" y="56"/>
                      <a:pt x="32" y="47"/>
                      <a:pt x="24" y="34"/>
                    </a:cubicBezTo>
                    <a:cubicBezTo>
                      <a:pt x="15" y="33"/>
                      <a:pt x="7" y="29"/>
                      <a:pt x="0" y="24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2" name="Freeform 541">
                <a:extLst>
                  <a:ext uri="{FF2B5EF4-FFF2-40B4-BE49-F238E27FC236}">
                    <a16:creationId xmlns:a16="http://schemas.microsoft.com/office/drawing/2014/main" xmlns="" id="{5B9F03FA-86C2-4AA5-92B9-02F9314B5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7" y="2985"/>
                <a:ext cx="109" cy="43"/>
              </a:xfrm>
              <a:custGeom>
                <a:avLst/>
                <a:gdLst>
                  <a:gd name="T0" fmla="*/ 264 w 264"/>
                  <a:gd name="T1" fmla="*/ 0 h 98"/>
                  <a:gd name="T2" fmla="*/ 264 w 264"/>
                  <a:gd name="T3" fmla="*/ 0 h 98"/>
                  <a:gd name="T4" fmla="*/ 249 w 264"/>
                  <a:gd name="T5" fmla="*/ 24 h 98"/>
                  <a:gd name="T6" fmla="*/ 231 w 264"/>
                  <a:gd name="T7" fmla="*/ 8 h 98"/>
                  <a:gd name="T8" fmla="*/ 168 w 264"/>
                  <a:gd name="T9" fmla="*/ 24 h 98"/>
                  <a:gd name="T10" fmla="*/ 118 w 264"/>
                  <a:gd name="T11" fmla="*/ 87 h 98"/>
                  <a:gd name="T12" fmla="*/ 88 w 264"/>
                  <a:gd name="T13" fmla="*/ 89 h 98"/>
                  <a:gd name="T14" fmla="*/ 81 w 264"/>
                  <a:gd name="T15" fmla="*/ 98 h 98"/>
                  <a:gd name="T16" fmla="*/ 61 w 264"/>
                  <a:gd name="T17" fmla="*/ 98 h 98"/>
                  <a:gd name="T18" fmla="*/ 50 w 264"/>
                  <a:gd name="T19" fmla="*/ 81 h 98"/>
                  <a:gd name="T20" fmla="*/ 58 w 264"/>
                  <a:gd name="T21" fmla="*/ 71 h 98"/>
                  <a:gd name="T22" fmla="*/ 67 w 264"/>
                  <a:gd name="T23" fmla="*/ 57 h 98"/>
                  <a:gd name="T24" fmla="*/ 75 w 264"/>
                  <a:gd name="T25" fmla="*/ 32 h 98"/>
                  <a:gd name="T26" fmla="*/ 58 w 264"/>
                  <a:gd name="T27" fmla="*/ 28 h 98"/>
                  <a:gd name="T28" fmla="*/ 35 w 264"/>
                  <a:gd name="T29" fmla="*/ 28 h 98"/>
                  <a:gd name="T30" fmla="*/ 18 w 264"/>
                  <a:gd name="T31" fmla="*/ 28 h 98"/>
                  <a:gd name="T32" fmla="*/ 7 w 264"/>
                  <a:gd name="T33" fmla="*/ 12 h 98"/>
                  <a:gd name="T34" fmla="*/ 6 w 264"/>
                  <a:gd name="T35" fmla="*/ 10 h 98"/>
                  <a:gd name="T36" fmla="*/ 0 w 264"/>
                  <a:gd name="T37" fmla="*/ 0 h 98"/>
                  <a:gd name="T38" fmla="*/ 132 w 264"/>
                  <a:gd name="T39" fmla="*/ 0 h 98"/>
                  <a:gd name="T40" fmla="*/ 264 w 26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4" h="98">
                    <a:moveTo>
                      <a:pt x="264" y="0"/>
                    </a:moveTo>
                    <a:lnTo>
                      <a:pt x="264" y="0"/>
                    </a:lnTo>
                    <a:lnTo>
                      <a:pt x="249" y="24"/>
                    </a:lnTo>
                    <a:cubicBezTo>
                      <a:pt x="243" y="20"/>
                      <a:pt x="237" y="15"/>
                      <a:pt x="231" y="8"/>
                    </a:cubicBezTo>
                    <a:cubicBezTo>
                      <a:pt x="209" y="8"/>
                      <a:pt x="181" y="4"/>
                      <a:pt x="168" y="24"/>
                    </a:cubicBezTo>
                    <a:cubicBezTo>
                      <a:pt x="137" y="71"/>
                      <a:pt x="148" y="28"/>
                      <a:pt x="118" y="87"/>
                    </a:cubicBezTo>
                    <a:lnTo>
                      <a:pt x="88" y="89"/>
                    </a:lnTo>
                    <a:lnTo>
                      <a:pt x="81" y="98"/>
                    </a:lnTo>
                    <a:cubicBezTo>
                      <a:pt x="74" y="98"/>
                      <a:pt x="67" y="98"/>
                      <a:pt x="61" y="98"/>
                    </a:cubicBezTo>
                    <a:lnTo>
                      <a:pt x="50" y="81"/>
                    </a:lnTo>
                    <a:lnTo>
                      <a:pt x="58" y="71"/>
                    </a:lnTo>
                    <a:lnTo>
                      <a:pt x="67" y="57"/>
                    </a:lnTo>
                    <a:lnTo>
                      <a:pt x="75" y="32"/>
                    </a:lnTo>
                    <a:lnTo>
                      <a:pt x="58" y="28"/>
                    </a:lnTo>
                    <a:lnTo>
                      <a:pt x="35" y="28"/>
                    </a:lnTo>
                    <a:lnTo>
                      <a:pt x="18" y="28"/>
                    </a:lnTo>
                    <a:lnTo>
                      <a:pt x="7" y="12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32" y="0"/>
                    </a:lnTo>
                    <a:lnTo>
                      <a:pt x="264" y="0"/>
                    </a:ln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3" name="Freeform 542">
                <a:extLst>
                  <a:ext uri="{FF2B5EF4-FFF2-40B4-BE49-F238E27FC236}">
                    <a16:creationId xmlns:a16="http://schemas.microsoft.com/office/drawing/2014/main" xmlns="" id="{05BE3B6E-3203-4F3D-8812-16410FAE7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985"/>
                <a:ext cx="109" cy="95"/>
              </a:xfrm>
              <a:custGeom>
                <a:avLst/>
                <a:gdLst>
                  <a:gd name="T0" fmla="*/ 132 w 265"/>
                  <a:gd name="T1" fmla="*/ 0 h 213"/>
                  <a:gd name="T2" fmla="*/ 132 w 265"/>
                  <a:gd name="T3" fmla="*/ 0 h 213"/>
                  <a:gd name="T4" fmla="*/ 265 w 265"/>
                  <a:gd name="T5" fmla="*/ 213 h 213"/>
                  <a:gd name="T6" fmla="*/ 0 w 265"/>
                  <a:gd name="T7" fmla="*/ 213 h 213"/>
                  <a:gd name="T8" fmla="*/ 132 w 265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0"/>
                    </a:moveTo>
                    <a:lnTo>
                      <a:pt x="132" y="0"/>
                    </a:lnTo>
                    <a:lnTo>
                      <a:pt x="265" y="213"/>
                    </a:lnTo>
                    <a:lnTo>
                      <a:pt x="0" y="21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4" name="Freeform 543">
                <a:extLst>
                  <a:ext uri="{FF2B5EF4-FFF2-40B4-BE49-F238E27FC236}">
                    <a16:creationId xmlns:a16="http://schemas.microsoft.com/office/drawing/2014/main" xmlns="" id="{99AA20E0-4344-4505-98A0-2F33390E9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2985"/>
                <a:ext cx="109" cy="95"/>
              </a:xfrm>
              <a:custGeom>
                <a:avLst/>
                <a:gdLst>
                  <a:gd name="T0" fmla="*/ 265 w 265"/>
                  <a:gd name="T1" fmla="*/ 0 h 213"/>
                  <a:gd name="T2" fmla="*/ 265 w 265"/>
                  <a:gd name="T3" fmla="*/ 0 h 213"/>
                  <a:gd name="T4" fmla="*/ 133 w 265"/>
                  <a:gd name="T5" fmla="*/ 213 h 213"/>
                  <a:gd name="T6" fmla="*/ 104 w 265"/>
                  <a:gd name="T7" fmla="*/ 167 h 213"/>
                  <a:gd name="T8" fmla="*/ 99 w 265"/>
                  <a:gd name="T9" fmla="*/ 102 h 213"/>
                  <a:gd name="T10" fmla="*/ 82 w 265"/>
                  <a:gd name="T11" fmla="*/ 93 h 213"/>
                  <a:gd name="T12" fmla="*/ 41 w 265"/>
                  <a:gd name="T13" fmla="*/ 65 h 213"/>
                  <a:gd name="T14" fmla="*/ 0 w 265"/>
                  <a:gd name="T15" fmla="*/ 0 h 213"/>
                  <a:gd name="T16" fmla="*/ 133 w 265"/>
                  <a:gd name="T17" fmla="*/ 0 h 213"/>
                  <a:gd name="T18" fmla="*/ 265 w 265"/>
                  <a:gd name="T1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213">
                    <a:moveTo>
                      <a:pt x="265" y="0"/>
                    </a:moveTo>
                    <a:lnTo>
                      <a:pt x="265" y="0"/>
                    </a:lnTo>
                    <a:lnTo>
                      <a:pt x="133" y="213"/>
                    </a:lnTo>
                    <a:lnTo>
                      <a:pt x="104" y="167"/>
                    </a:lnTo>
                    <a:cubicBezTo>
                      <a:pt x="106" y="157"/>
                      <a:pt x="107" y="140"/>
                      <a:pt x="99" y="102"/>
                    </a:cubicBezTo>
                    <a:lnTo>
                      <a:pt x="82" y="93"/>
                    </a:lnTo>
                    <a:cubicBezTo>
                      <a:pt x="65" y="81"/>
                      <a:pt x="52" y="73"/>
                      <a:pt x="41" y="65"/>
                    </a:cubicBez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5" name="Freeform 544">
                <a:extLst>
                  <a:ext uri="{FF2B5EF4-FFF2-40B4-BE49-F238E27FC236}">
                    <a16:creationId xmlns:a16="http://schemas.microsoft.com/office/drawing/2014/main" xmlns="" id="{8F10EEB9-5E83-4E05-9ECF-BCE74011F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2889"/>
                <a:ext cx="109" cy="96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3 w 265"/>
                  <a:gd name="T5" fmla="*/ 213 h 213"/>
                  <a:gd name="T6" fmla="*/ 0 w 265"/>
                  <a:gd name="T7" fmla="*/ 213 h 213"/>
                  <a:gd name="T8" fmla="*/ 133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6" name="Freeform 545">
                <a:extLst>
                  <a:ext uri="{FF2B5EF4-FFF2-40B4-BE49-F238E27FC236}">
                    <a16:creationId xmlns:a16="http://schemas.microsoft.com/office/drawing/2014/main" xmlns="" id="{220D6270-1702-434D-8A97-AE4EF383B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2889"/>
                <a:ext cx="109" cy="96"/>
              </a:xfrm>
              <a:custGeom>
                <a:avLst/>
                <a:gdLst>
                  <a:gd name="T0" fmla="*/ 132 w 265"/>
                  <a:gd name="T1" fmla="*/ 213 h 213"/>
                  <a:gd name="T2" fmla="*/ 132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2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7" name="Freeform 546">
                <a:extLst>
                  <a:ext uri="{FF2B5EF4-FFF2-40B4-BE49-F238E27FC236}">
                    <a16:creationId xmlns:a16="http://schemas.microsoft.com/office/drawing/2014/main" xmlns="" id="{8E21F34A-FE63-4EAF-A107-FD8E5D0DB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3055"/>
                <a:ext cx="35" cy="25"/>
              </a:xfrm>
              <a:custGeom>
                <a:avLst/>
                <a:gdLst>
                  <a:gd name="T0" fmla="*/ 84 w 84"/>
                  <a:gd name="T1" fmla="*/ 55 h 55"/>
                  <a:gd name="T2" fmla="*/ 84 w 84"/>
                  <a:gd name="T3" fmla="*/ 55 h 55"/>
                  <a:gd name="T4" fmla="*/ 0 w 84"/>
                  <a:gd name="T5" fmla="*/ 55 h 55"/>
                  <a:gd name="T6" fmla="*/ 34 w 84"/>
                  <a:gd name="T7" fmla="*/ 0 h 55"/>
                  <a:gd name="T8" fmla="*/ 63 w 84"/>
                  <a:gd name="T9" fmla="*/ 32 h 55"/>
                  <a:gd name="T10" fmla="*/ 84 w 84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55">
                    <a:moveTo>
                      <a:pt x="84" y="55"/>
                    </a:moveTo>
                    <a:lnTo>
                      <a:pt x="84" y="55"/>
                    </a:lnTo>
                    <a:lnTo>
                      <a:pt x="0" y="55"/>
                    </a:lnTo>
                    <a:lnTo>
                      <a:pt x="34" y="0"/>
                    </a:lnTo>
                    <a:cubicBezTo>
                      <a:pt x="43" y="6"/>
                      <a:pt x="43" y="4"/>
                      <a:pt x="63" y="32"/>
                    </a:cubicBezTo>
                    <a:cubicBezTo>
                      <a:pt x="68" y="40"/>
                      <a:pt x="76" y="47"/>
                      <a:pt x="84" y="55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8" name="Freeform 547">
                <a:extLst>
                  <a:ext uri="{FF2B5EF4-FFF2-40B4-BE49-F238E27FC236}">
                    <a16:creationId xmlns:a16="http://schemas.microsoft.com/office/drawing/2014/main" xmlns="" id="{1A942671-E48D-4F53-8C3A-E77CDBFF1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985"/>
                <a:ext cx="68" cy="95"/>
              </a:xfrm>
              <a:custGeom>
                <a:avLst/>
                <a:gdLst>
                  <a:gd name="T0" fmla="*/ 167 w 167"/>
                  <a:gd name="T1" fmla="*/ 158 h 213"/>
                  <a:gd name="T2" fmla="*/ 167 w 167"/>
                  <a:gd name="T3" fmla="*/ 158 h 213"/>
                  <a:gd name="T4" fmla="*/ 133 w 167"/>
                  <a:gd name="T5" fmla="*/ 213 h 213"/>
                  <a:gd name="T6" fmla="*/ 0 w 167"/>
                  <a:gd name="T7" fmla="*/ 0 h 213"/>
                  <a:gd name="T8" fmla="*/ 87 w 167"/>
                  <a:gd name="T9" fmla="*/ 0 h 213"/>
                  <a:gd name="T10" fmla="*/ 84 w 167"/>
                  <a:gd name="T11" fmla="*/ 12 h 213"/>
                  <a:gd name="T12" fmla="*/ 80 w 167"/>
                  <a:gd name="T13" fmla="*/ 56 h 213"/>
                  <a:gd name="T14" fmla="*/ 113 w 167"/>
                  <a:gd name="T15" fmla="*/ 111 h 213"/>
                  <a:gd name="T16" fmla="*/ 167 w 167"/>
                  <a:gd name="T17" fmla="*/ 158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13">
                    <a:moveTo>
                      <a:pt x="167" y="158"/>
                    </a:moveTo>
                    <a:lnTo>
                      <a:pt x="167" y="158"/>
                    </a:lnTo>
                    <a:lnTo>
                      <a:pt x="133" y="213"/>
                    </a:lnTo>
                    <a:lnTo>
                      <a:pt x="0" y="0"/>
                    </a:lnTo>
                    <a:lnTo>
                      <a:pt x="87" y="0"/>
                    </a:lnTo>
                    <a:cubicBezTo>
                      <a:pt x="86" y="3"/>
                      <a:pt x="85" y="7"/>
                      <a:pt x="84" y="12"/>
                    </a:cubicBezTo>
                    <a:cubicBezTo>
                      <a:pt x="78" y="37"/>
                      <a:pt x="74" y="31"/>
                      <a:pt x="80" y="56"/>
                    </a:cubicBezTo>
                    <a:cubicBezTo>
                      <a:pt x="90" y="98"/>
                      <a:pt x="82" y="79"/>
                      <a:pt x="113" y="111"/>
                    </a:cubicBezTo>
                    <a:cubicBezTo>
                      <a:pt x="146" y="144"/>
                      <a:pt x="159" y="154"/>
                      <a:pt x="167" y="158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69" name="Freeform 548">
                <a:extLst>
                  <a:ext uri="{FF2B5EF4-FFF2-40B4-BE49-F238E27FC236}">
                    <a16:creationId xmlns:a16="http://schemas.microsoft.com/office/drawing/2014/main" xmlns="" id="{9C948ACA-32B3-4CAE-9ACF-BF6548F60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2889"/>
                <a:ext cx="71" cy="96"/>
              </a:xfrm>
              <a:custGeom>
                <a:avLst/>
                <a:gdLst>
                  <a:gd name="T0" fmla="*/ 87 w 174"/>
                  <a:gd name="T1" fmla="*/ 213 h 213"/>
                  <a:gd name="T2" fmla="*/ 87 w 174"/>
                  <a:gd name="T3" fmla="*/ 213 h 213"/>
                  <a:gd name="T4" fmla="*/ 0 w 174"/>
                  <a:gd name="T5" fmla="*/ 213 h 213"/>
                  <a:gd name="T6" fmla="*/ 133 w 174"/>
                  <a:gd name="T7" fmla="*/ 0 h 213"/>
                  <a:gd name="T8" fmla="*/ 174 w 174"/>
                  <a:gd name="T9" fmla="*/ 66 h 213"/>
                  <a:gd name="T10" fmla="*/ 173 w 174"/>
                  <a:gd name="T11" fmla="*/ 67 h 213"/>
                  <a:gd name="T12" fmla="*/ 155 w 174"/>
                  <a:gd name="T13" fmla="*/ 67 h 213"/>
                  <a:gd name="T14" fmla="*/ 105 w 174"/>
                  <a:gd name="T15" fmla="*/ 91 h 213"/>
                  <a:gd name="T16" fmla="*/ 77 w 174"/>
                  <a:gd name="T17" fmla="*/ 117 h 213"/>
                  <a:gd name="T18" fmla="*/ 112 w 174"/>
                  <a:gd name="T19" fmla="*/ 171 h 213"/>
                  <a:gd name="T20" fmla="*/ 87 w 174"/>
                  <a:gd name="T2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4" h="213">
                    <a:moveTo>
                      <a:pt x="87" y="213"/>
                    </a:moveTo>
                    <a:lnTo>
                      <a:pt x="87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174" y="66"/>
                    </a:lnTo>
                    <a:lnTo>
                      <a:pt x="173" y="67"/>
                    </a:lnTo>
                    <a:lnTo>
                      <a:pt x="155" y="67"/>
                    </a:lnTo>
                    <a:cubicBezTo>
                      <a:pt x="142" y="85"/>
                      <a:pt x="126" y="91"/>
                      <a:pt x="105" y="91"/>
                    </a:cubicBezTo>
                    <a:cubicBezTo>
                      <a:pt x="97" y="102"/>
                      <a:pt x="88" y="109"/>
                      <a:pt x="77" y="117"/>
                    </a:cubicBezTo>
                    <a:cubicBezTo>
                      <a:pt x="85" y="142"/>
                      <a:pt x="94" y="153"/>
                      <a:pt x="112" y="171"/>
                    </a:cubicBezTo>
                    <a:cubicBezTo>
                      <a:pt x="99" y="193"/>
                      <a:pt x="93" y="194"/>
                      <a:pt x="87" y="213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0" name="Freeform 549">
                <a:extLst>
                  <a:ext uri="{FF2B5EF4-FFF2-40B4-BE49-F238E27FC236}">
                    <a16:creationId xmlns:a16="http://schemas.microsoft.com/office/drawing/2014/main" xmlns="" id="{625739F2-B9E2-4991-9EAD-E3EDA95B3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2889"/>
                <a:ext cx="41" cy="30"/>
              </a:xfrm>
              <a:custGeom>
                <a:avLst/>
                <a:gdLst>
                  <a:gd name="T0" fmla="*/ 41 w 99"/>
                  <a:gd name="T1" fmla="*/ 66 h 66"/>
                  <a:gd name="T2" fmla="*/ 41 w 99"/>
                  <a:gd name="T3" fmla="*/ 66 h 66"/>
                  <a:gd name="T4" fmla="*/ 0 w 99"/>
                  <a:gd name="T5" fmla="*/ 0 h 66"/>
                  <a:gd name="T6" fmla="*/ 79 w 99"/>
                  <a:gd name="T7" fmla="*/ 0 h 66"/>
                  <a:gd name="T8" fmla="*/ 79 w 99"/>
                  <a:gd name="T9" fmla="*/ 0 h 66"/>
                  <a:gd name="T10" fmla="*/ 95 w 99"/>
                  <a:gd name="T11" fmla="*/ 18 h 66"/>
                  <a:gd name="T12" fmla="*/ 99 w 99"/>
                  <a:gd name="T13" fmla="*/ 55 h 66"/>
                  <a:gd name="T14" fmla="*/ 87 w 99"/>
                  <a:gd name="T15" fmla="*/ 56 h 66"/>
                  <a:gd name="T16" fmla="*/ 57 w 99"/>
                  <a:gd name="T17" fmla="*/ 47 h 66"/>
                  <a:gd name="T18" fmla="*/ 41 w 99"/>
                  <a:gd name="T19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9" h="66">
                    <a:moveTo>
                      <a:pt x="41" y="66"/>
                    </a:moveTo>
                    <a:lnTo>
                      <a:pt x="41" y="66"/>
                    </a:lnTo>
                    <a:lnTo>
                      <a:pt x="0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95" y="18"/>
                    </a:lnTo>
                    <a:lnTo>
                      <a:pt x="99" y="55"/>
                    </a:lnTo>
                    <a:cubicBezTo>
                      <a:pt x="95" y="55"/>
                      <a:pt x="91" y="56"/>
                      <a:pt x="87" y="56"/>
                    </a:cubicBezTo>
                    <a:cubicBezTo>
                      <a:pt x="75" y="53"/>
                      <a:pt x="71" y="46"/>
                      <a:pt x="57" y="47"/>
                    </a:cubicBezTo>
                    <a:lnTo>
                      <a:pt x="41" y="66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1" name="Freeform 550">
                <a:extLst>
                  <a:ext uri="{FF2B5EF4-FFF2-40B4-BE49-F238E27FC236}">
                    <a16:creationId xmlns:a16="http://schemas.microsoft.com/office/drawing/2014/main" xmlns="" id="{E0A156B9-4C95-437C-8FE9-4C6DF0A0E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3" y="3080"/>
                <a:ext cx="7" cy="5"/>
              </a:xfrm>
              <a:custGeom>
                <a:avLst/>
                <a:gdLst>
                  <a:gd name="T0" fmla="*/ 0 w 17"/>
                  <a:gd name="T1" fmla="*/ 0 h 11"/>
                  <a:gd name="T2" fmla="*/ 0 w 17"/>
                  <a:gd name="T3" fmla="*/ 0 h 11"/>
                  <a:gd name="T4" fmla="*/ 17 w 17"/>
                  <a:gd name="T5" fmla="*/ 0 h 11"/>
                  <a:gd name="T6" fmla="*/ 10 w 17"/>
                  <a:gd name="T7" fmla="*/ 11 h 11"/>
                  <a:gd name="T8" fmla="*/ 0 w 1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0" y="11"/>
                    </a:lnTo>
                    <a:cubicBezTo>
                      <a:pt x="7" y="7"/>
                      <a:pt x="3" y="4"/>
                      <a:pt x="0" y="0"/>
                    </a:cubicBez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2" name="Freeform 551">
                <a:extLst>
                  <a:ext uri="{FF2B5EF4-FFF2-40B4-BE49-F238E27FC236}">
                    <a16:creationId xmlns:a16="http://schemas.microsoft.com/office/drawing/2014/main" xmlns="" id="{3FDA0FDB-79D0-4E5B-90EC-F71F2A366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3" y="3175"/>
                <a:ext cx="4" cy="5"/>
              </a:xfrm>
              <a:custGeom>
                <a:avLst/>
                <a:gdLst>
                  <a:gd name="T0" fmla="*/ 4 w 10"/>
                  <a:gd name="T1" fmla="*/ 0 h 9"/>
                  <a:gd name="T2" fmla="*/ 4 w 10"/>
                  <a:gd name="T3" fmla="*/ 0 h 9"/>
                  <a:gd name="T4" fmla="*/ 10 w 10"/>
                  <a:gd name="T5" fmla="*/ 9 h 9"/>
                  <a:gd name="T6" fmla="*/ 0 w 10"/>
                  <a:gd name="T7" fmla="*/ 7 h 9"/>
                  <a:gd name="T8" fmla="*/ 0 w 10"/>
                  <a:gd name="T9" fmla="*/ 7 h 9"/>
                  <a:gd name="T10" fmla="*/ 4 w 10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4" y="0"/>
                    </a:moveTo>
                    <a:lnTo>
                      <a:pt x="4" y="0"/>
                    </a:lnTo>
                    <a:lnTo>
                      <a:pt x="10" y="9"/>
                    </a:lnTo>
                    <a:cubicBezTo>
                      <a:pt x="7" y="8"/>
                      <a:pt x="4" y="8"/>
                      <a:pt x="0" y="7"/>
                    </a:cubicBezTo>
                    <a:lnTo>
                      <a:pt x="0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3" name="Freeform 552">
                <a:extLst>
                  <a:ext uri="{FF2B5EF4-FFF2-40B4-BE49-F238E27FC236}">
                    <a16:creationId xmlns:a16="http://schemas.microsoft.com/office/drawing/2014/main" xmlns="" id="{17E6D692-EB2C-4132-B686-A476006B0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2" y="3175"/>
                <a:ext cx="3" cy="4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0 h 7"/>
                  <a:gd name="T4" fmla="*/ 3 w 7"/>
                  <a:gd name="T5" fmla="*/ 7 h 7"/>
                  <a:gd name="T6" fmla="*/ 0 w 7"/>
                  <a:gd name="T7" fmla="*/ 0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0"/>
                    </a:lnTo>
                    <a:lnTo>
                      <a:pt x="3" y="7"/>
                    </a:lnTo>
                    <a:cubicBezTo>
                      <a:pt x="2" y="4"/>
                      <a:pt x="1" y="2"/>
                      <a:pt x="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4" name="Freeform 553">
                <a:extLst>
                  <a:ext uri="{FF2B5EF4-FFF2-40B4-BE49-F238E27FC236}">
                    <a16:creationId xmlns:a16="http://schemas.microsoft.com/office/drawing/2014/main" xmlns="" id="{4761ECB3-F3C4-47CE-B980-32D3105C1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0" y="3080"/>
                <a:ext cx="109" cy="95"/>
              </a:xfrm>
              <a:custGeom>
                <a:avLst/>
                <a:gdLst>
                  <a:gd name="T0" fmla="*/ 132 w 265"/>
                  <a:gd name="T1" fmla="*/ 213 h 213"/>
                  <a:gd name="T2" fmla="*/ 132 w 265"/>
                  <a:gd name="T3" fmla="*/ 213 h 213"/>
                  <a:gd name="T4" fmla="*/ 0 w 265"/>
                  <a:gd name="T5" fmla="*/ 0 h 213"/>
                  <a:gd name="T6" fmla="*/ 265 w 265"/>
                  <a:gd name="T7" fmla="*/ 0 h 213"/>
                  <a:gd name="T8" fmla="*/ 132 w 265"/>
                  <a:gd name="T9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5" name="Freeform 554">
                <a:extLst>
                  <a:ext uri="{FF2B5EF4-FFF2-40B4-BE49-F238E27FC236}">
                    <a16:creationId xmlns:a16="http://schemas.microsoft.com/office/drawing/2014/main" xmlns="" id="{16714EE9-B520-46A9-924F-3115D29E7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3175"/>
                <a:ext cx="109" cy="65"/>
              </a:xfrm>
              <a:custGeom>
                <a:avLst/>
                <a:gdLst>
                  <a:gd name="T0" fmla="*/ 265 w 265"/>
                  <a:gd name="T1" fmla="*/ 0 h 143"/>
                  <a:gd name="T2" fmla="*/ 265 w 265"/>
                  <a:gd name="T3" fmla="*/ 0 h 143"/>
                  <a:gd name="T4" fmla="*/ 177 w 265"/>
                  <a:gd name="T5" fmla="*/ 142 h 143"/>
                  <a:gd name="T6" fmla="*/ 125 w 265"/>
                  <a:gd name="T7" fmla="*/ 140 h 143"/>
                  <a:gd name="T8" fmla="*/ 104 w 265"/>
                  <a:gd name="T9" fmla="*/ 117 h 143"/>
                  <a:gd name="T10" fmla="*/ 56 w 265"/>
                  <a:gd name="T11" fmla="*/ 66 h 143"/>
                  <a:gd name="T12" fmla="*/ 29 w 265"/>
                  <a:gd name="T13" fmla="*/ 20 h 143"/>
                  <a:gd name="T14" fmla="*/ 6 w 265"/>
                  <a:gd name="T15" fmla="*/ 9 h 143"/>
                  <a:gd name="T16" fmla="*/ 0 w 265"/>
                  <a:gd name="T17" fmla="*/ 0 h 143"/>
                  <a:gd name="T18" fmla="*/ 133 w 265"/>
                  <a:gd name="T19" fmla="*/ 0 h 143"/>
                  <a:gd name="T20" fmla="*/ 265 w 265"/>
                  <a:gd name="T2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5" h="143">
                    <a:moveTo>
                      <a:pt x="265" y="0"/>
                    </a:moveTo>
                    <a:lnTo>
                      <a:pt x="265" y="0"/>
                    </a:lnTo>
                    <a:lnTo>
                      <a:pt x="177" y="142"/>
                    </a:lnTo>
                    <a:cubicBezTo>
                      <a:pt x="158" y="141"/>
                      <a:pt x="138" y="143"/>
                      <a:pt x="125" y="140"/>
                    </a:cubicBezTo>
                    <a:cubicBezTo>
                      <a:pt x="119" y="127"/>
                      <a:pt x="117" y="122"/>
                      <a:pt x="104" y="117"/>
                    </a:cubicBezTo>
                    <a:cubicBezTo>
                      <a:pt x="56" y="101"/>
                      <a:pt x="75" y="87"/>
                      <a:pt x="56" y="66"/>
                    </a:cubicBezTo>
                    <a:cubicBezTo>
                      <a:pt x="38" y="46"/>
                      <a:pt x="35" y="67"/>
                      <a:pt x="29" y="20"/>
                    </a:cubicBezTo>
                    <a:cubicBezTo>
                      <a:pt x="21" y="16"/>
                      <a:pt x="14" y="12"/>
                      <a:pt x="6" y="9"/>
                    </a:cubicBezTo>
                    <a:lnTo>
                      <a:pt x="0" y="0"/>
                    </a:lnTo>
                    <a:lnTo>
                      <a:pt x="133" y="0"/>
                    </a:lnTo>
                    <a:lnTo>
                      <a:pt x="265" y="0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6" name="Freeform 555">
                <a:extLst>
                  <a:ext uri="{FF2B5EF4-FFF2-40B4-BE49-F238E27FC236}">
                    <a16:creationId xmlns:a16="http://schemas.microsoft.com/office/drawing/2014/main" xmlns="" id="{541E5E1D-9485-4C8D-9F2C-4F8C6D675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" y="3080"/>
                <a:ext cx="109" cy="95"/>
              </a:xfrm>
              <a:custGeom>
                <a:avLst/>
                <a:gdLst>
                  <a:gd name="T0" fmla="*/ 265 w 265"/>
                  <a:gd name="T1" fmla="*/ 213 h 213"/>
                  <a:gd name="T2" fmla="*/ 265 w 265"/>
                  <a:gd name="T3" fmla="*/ 213 h 213"/>
                  <a:gd name="T4" fmla="*/ 133 w 265"/>
                  <a:gd name="T5" fmla="*/ 213 h 213"/>
                  <a:gd name="T6" fmla="*/ 0 w 265"/>
                  <a:gd name="T7" fmla="*/ 213 h 213"/>
                  <a:gd name="T8" fmla="*/ 133 w 265"/>
                  <a:gd name="T9" fmla="*/ 0 h 213"/>
                  <a:gd name="T10" fmla="*/ 265 w 265"/>
                  <a:gd name="T1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13">
                    <a:moveTo>
                      <a:pt x="265" y="213"/>
                    </a:moveTo>
                    <a:lnTo>
                      <a:pt x="265" y="213"/>
                    </a:lnTo>
                    <a:lnTo>
                      <a:pt x="133" y="213"/>
                    </a:lnTo>
                    <a:lnTo>
                      <a:pt x="0" y="213"/>
                    </a:lnTo>
                    <a:lnTo>
                      <a:pt x="133" y="0"/>
                    </a:lnTo>
                    <a:lnTo>
                      <a:pt x="265" y="213"/>
                    </a:ln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7" name="Freeform 556">
                <a:extLst>
                  <a:ext uri="{FF2B5EF4-FFF2-40B4-BE49-F238E27FC236}">
                    <a16:creationId xmlns:a16="http://schemas.microsoft.com/office/drawing/2014/main" xmlns="" id="{B788C0A0-2F4C-4516-9ECF-66C12BB9A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3080"/>
                <a:ext cx="64" cy="95"/>
              </a:xfrm>
              <a:custGeom>
                <a:avLst/>
                <a:gdLst>
                  <a:gd name="T0" fmla="*/ 132 w 154"/>
                  <a:gd name="T1" fmla="*/ 213 h 213"/>
                  <a:gd name="T2" fmla="*/ 132 w 154"/>
                  <a:gd name="T3" fmla="*/ 213 h 213"/>
                  <a:gd name="T4" fmla="*/ 0 w 154"/>
                  <a:gd name="T5" fmla="*/ 0 h 213"/>
                  <a:gd name="T6" fmla="*/ 84 w 154"/>
                  <a:gd name="T7" fmla="*/ 0 h 213"/>
                  <a:gd name="T8" fmla="*/ 106 w 154"/>
                  <a:gd name="T9" fmla="*/ 30 h 213"/>
                  <a:gd name="T10" fmla="*/ 146 w 154"/>
                  <a:gd name="T11" fmla="*/ 170 h 213"/>
                  <a:gd name="T12" fmla="*/ 154 w 154"/>
                  <a:gd name="T13" fmla="*/ 177 h 213"/>
                  <a:gd name="T14" fmla="*/ 132 w 154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" h="213">
                    <a:moveTo>
                      <a:pt x="132" y="213"/>
                    </a:moveTo>
                    <a:lnTo>
                      <a:pt x="132" y="213"/>
                    </a:lnTo>
                    <a:lnTo>
                      <a:pt x="0" y="0"/>
                    </a:lnTo>
                    <a:lnTo>
                      <a:pt x="84" y="0"/>
                    </a:lnTo>
                    <a:cubicBezTo>
                      <a:pt x="93" y="9"/>
                      <a:pt x="103" y="19"/>
                      <a:pt x="106" y="30"/>
                    </a:cubicBezTo>
                    <a:cubicBezTo>
                      <a:pt x="115" y="59"/>
                      <a:pt x="91" y="121"/>
                      <a:pt x="146" y="170"/>
                    </a:cubicBezTo>
                    <a:cubicBezTo>
                      <a:pt x="149" y="173"/>
                      <a:pt x="152" y="175"/>
                      <a:pt x="154" y="177"/>
                    </a:cubicBezTo>
                    <a:lnTo>
                      <a:pt x="132" y="213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78" name="Freeform 557">
                <a:extLst>
                  <a:ext uri="{FF2B5EF4-FFF2-40B4-BE49-F238E27FC236}">
                    <a16:creationId xmlns:a16="http://schemas.microsoft.com/office/drawing/2014/main" xmlns="" id="{AF04AAEF-1E40-492D-B403-B904E3F51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" y="3241"/>
                <a:ext cx="112" cy="80"/>
              </a:xfrm>
              <a:custGeom>
                <a:avLst/>
                <a:gdLst>
                  <a:gd name="T0" fmla="*/ 259 w 272"/>
                  <a:gd name="T1" fmla="*/ 0 h 178"/>
                  <a:gd name="T2" fmla="*/ 272 w 272"/>
                  <a:gd name="T3" fmla="*/ 22 h 178"/>
                  <a:gd name="T4" fmla="*/ 13 w 272"/>
                  <a:gd name="T5" fmla="*/ 178 h 178"/>
                  <a:gd name="T6" fmla="*/ 0 w 272"/>
                  <a:gd name="T7" fmla="*/ 156 h 178"/>
                  <a:gd name="T8" fmla="*/ 0 w 272"/>
                  <a:gd name="T9" fmla="*/ 156 h 178"/>
                  <a:gd name="T10" fmla="*/ 259 w 272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2" h="178">
                    <a:moveTo>
                      <a:pt x="259" y="0"/>
                    </a:moveTo>
                    <a:lnTo>
                      <a:pt x="272" y="22"/>
                    </a:lnTo>
                    <a:lnTo>
                      <a:pt x="13" y="17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 dirty="0"/>
              </a:p>
            </p:txBody>
          </p:sp>
          <p:sp>
            <p:nvSpPr>
              <p:cNvPr id="279" name="Freeform 558">
                <a:extLst>
                  <a:ext uri="{FF2B5EF4-FFF2-40B4-BE49-F238E27FC236}">
                    <a16:creationId xmlns:a16="http://schemas.microsoft.com/office/drawing/2014/main" xmlns="" id="{0723D97F-BF96-4C08-A9AD-708D011F8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3159"/>
                <a:ext cx="24" cy="16"/>
              </a:xfrm>
              <a:custGeom>
                <a:avLst/>
                <a:gdLst>
                  <a:gd name="T0" fmla="*/ 60 w 60"/>
                  <a:gd name="T1" fmla="*/ 36 h 36"/>
                  <a:gd name="T2" fmla="*/ 60 w 60"/>
                  <a:gd name="T3" fmla="*/ 36 h 36"/>
                  <a:gd name="T4" fmla="*/ 0 w 60"/>
                  <a:gd name="T5" fmla="*/ 36 h 36"/>
                  <a:gd name="T6" fmla="*/ 22 w 60"/>
                  <a:gd name="T7" fmla="*/ 0 h 36"/>
                  <a:gd name="T8" fmla="*/ 60 w 6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36">
                    <a:moveTo>
                      <a:pt x="60" y="36"/>
                    </a:moveTo>
                    <a:lnTo>
                      <a:pt x="60" y="36"/>
                    </a:lnTo>
                    <a:lnTo>
                      <a:pt x="0" y="36"/>
                    </a:lnTo>
                    <a:lnTo>
                      <a:pt x="22" y="0"/>
                    </a:lnTo>
                    <a:cubicBezTo>
                      <a:pt x="39" y="16"/>
                      <a:pt x="49" y="27"/>
                      <a:pt x="60" y="36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0" name="Freeform 559">
                <a:extLst>
                  <a:ext uri="{FF2B5EF4-FFF2-40B4-BE49-F238E27FC236}">
                    <a16:creationId xmlns:a16="http://schemas.microsoft.com/office/drawing/2014/main" xmlns="" id="{3DB80146-CF31-4B87-9549-28EDF7E373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3367"/>
                <a:ext cx="28" cy="33"/>
              </a:xfrm>
              <a:custGeom>
                <a:avLst/>
                <a:gdLst>
                  <a:gd name="T0" fmla="*/ 68 w 68"/>
                  <a:gd name="T1" fmla="*/ 0 h 74"/>
                  <a:gd name="T2" fmla="*/ 68 w 68"/>
                  <a:gd name="T3" fmla="*/ 0 h 74"/>
                  <a:gd name="T4" fmla="*/ 22 w 68"/>
                  <a:gd name="T5" fmla="*/ 74 h 74"/>
                  <a:gd name="T6" fmla="*/ 25 w 68"/>
                  <a:gd name="T7" fmla="*/ 66 h 74"/>
                  <a:gd name="T8" fmla="*/ 0 w 68"/>
                  <a:gd name="T9" fmla="*/ 7 h 74"/>
                  <a:gd name="T10" fmla="*/ 0 w 68"/>
                  <a:gd name="T11" fmla="*/ 0 h 74"/>
                  <a:gd name="T12" fmla="*/ 68 w 68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74">
                    <a:moveTo>
                      <a:pt x="68" y="0"/>
                    </a:moveTo>
                    <a:lnTo>
                      <a:pt x="68" y="0"/>
                    </a:lnTo>
                    <a:lnTo>
                      <a:pt x="22" y="74"/>
                    </a:lnTo>
                    <a:cubicBezTo>
                      <a:pt x="22" y="71"/>
                      <a:pt x="23" y="69"/>
                      <a:pt x="25" y="66"/>
                    </a:cubicBezTo>
                    <a:cubicBezTo>
                      <a:pt x="17" y="47"/>
                      <a:pt x="15" y="21"/>
                      <a:pt x="0" y="7"/>
                    </a:cubicBezTo>
                    <a:cubicBezTo>
                      <a:pt x="0" y="5"/>
                      <a:pt x="0" y="2"/>
                      <a:pt x="0" y="0"/>
                    </a:cubicBez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1" name="Freeform 560">
                <a:extLst>
                  <a:ext uri="{FF2B5EF4-FFF2-40B4-BE49-F238E27FC236}">
                    <a16:creationId xmlns:a16="http://schemas.microsoft.com/office/drawing/2014/main" xmlns="" id="{FE6181E7-1536-4909-BDDF-9E5AFAD40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" y="3271"/>
                <a:ext cx="76" cy="96"/>
              </a:xfrm>
              <a:custGeom>
                <a:avLst/>
                <a:gdLst>
                  <a:gd name="T0" fmla="*/ 184 w 184"/>
                  <a:gd name="T1" fmla="*/ 214 h 214"/>
                  <a:gd name="T2" fmla="*/ 184 w 184"/>
                  <a:gd name="T3" fmla="*/ 214 h 214"/>
                  <a:gd name="T4" fmla="*/ 116 w 184"/>
                  <a:gd name="T5" fmla="*/ 214 h 214"/>
                  <a:gd name="T6" fmla="*/ 97 w 184"/>
                  <a:gd name="T7" fmla="*/ 135 h 214"/>
                  <a:gd name="T8" fmla="*/ 51 w 184"/>
                  <a:gd name="T9" fmla="*/ 145 h 214"/>
                  <a:gd name="T10" fmla="*/ 42 w 184"/>
                  <a:gd name="T11" fmla="*/ 125 h 214"/>
                  <a:gd name="T12" fmla="*/ 9 w 184"/>
                  <a:gd name="T13" fmla="*/ 112 h 214"/>
                  <a:gd name="T14" fmla="*/ 0 w 184"/>
                  <a:gd name="T15" fmla="*/ 100 h 214"/>
                  <a:gd name="T16" fmla="*/ 3 w 184"/>
                  <a:gd name="T17" fmla="*/ 78 h 214"/>
                  <a:gd name="T18" fmla="*/ 51 w 184"/>
                  <a:gd name="T19" fmla="*/ 0 h 214"/>
                  <a:gd name="T20" fmla="*/ 184 w 184"/>
                  <a:gd name="T2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214">
                    <a:moveTo>
                      <a:pt x="184" y="214"/>
                    </a:moveTo>
                    <a:lnTo>
                      <a:pt x="184" y="214"/>
                    </a:lnTo>
                    <a:lnTo>
                      <a:pt x="116" y="214"/>
                    </a:lnTo>
                    <a:cubicBezTo>
                      <a:pt x="112" y="186"/>
                      <a:pt x="98" y="162"/>
                      <a:pt x="97" y="135"/>
                    </a:cubicBezTo>
                    <a:cubicBezTo>
                      <a:pt x="80" y="126"/>
                      <a:pt x="64" y="133"/>
                      <a:pt x="51" y="145"/>
                    </a:cubicBezTo>
                    <a:cubicBezTo>
                      <a:pt x="46" y="138"/>
                      <a:pt x="43" y="134"/>
                      <a:pt x="42" y="125"/>
                    </a:cubicBezTo>
                    <a:cubicBezTo>
                      <a:pt x="30" y="116"/>
                      <a:pt x="24" y="112"/>
                      <a:pt x="9" y="112"/>
                    </a:cubicBezTo>
                    <a:lnTo>
                      <a:pt x="0" y="100"/>
                    </a:lnTo>
                    <a:cubicBezTo>
                      <a:pt x="3" y="92"/>
                      <a:pt x="3" y="85"/>
                      <a:pt x="3" y="78"/>
                    </a:cubicBezTo>
                    <a:lnTo>
                      <a:pt x="51" y="0"/>
                    </a:lnTo>
                    <a:lnTo>
                      <a:pt x="184" y="214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2" name="Freeform 561">
                <a:extLst>
                  <a:ext uri="{FF2B5EF4-FFF2-40B4-BE49-F238E27FC236}">
                    <a16:creationId xmlns:a16="http://schemas.microsoft.com/office/drawing/2014/main" xmlns="" id="{D1461470-BDE8-494E-BB3C-F44344B09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" y="3330"/>
                <a:ext cx="124" cy="88"/>
              </a:xfrm>
              <a:custGeom>
                <a:avLst/>
                <a:gdLst>
                  <a:gd name="T0" fmla="*/ 284 w 300"/>
                  <a:gd name="T1" fmla="*/ 0 h 197"/>
                  <a:gd name="T2" fmla="*/ 300 w 300"/>
                  <a:gd name="T3" fmla="*/ 26 h 197"/>
                  <a:gd name="T4" fmla="*/ 15 w 300"/>
                  <a:gd name="T5" fmla="*/ 197 h 197"/>
                  <a:gd name="T6" fmla="*/ 0 w 300"/>
                  <a:gd name="T7" fmla="*/ 171 h 197"/>
                  <a:gd name="T8" fmla="*/ 0 w 300"/>
                  <a:gd name="T9" fmla="*/ 171 h 197"/>
                  <a:gd name="T10" fmla="*/ 284 w 300"/>
                  <a:gd name="T1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0" h="197">
                    <a:moveTo>
                      <a:pt x="284" y="0"/>
                    </a:moveTo>
                    <a:lnTo>
                      <a:pt x="300" y="26"/>
                    </a:lnTo>
                    <a:lnTo>
                      <a:pt x="15" y="197"/>
                    </a:lnTo>
                    <a:lnTo>
                      <a:pt x="0" y="171"/>
                    </a:lnTo>
                    <a:lnTo>
                      <a:pt x="0" y="171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B1D19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3" name="Freeform 562">
                <a:extLst>
                  <a:ext uri="{FF2B5EF4-FFF2-40B4-BE49-F238E27FC236}">
                    <a16:creationId xmlns:a16="http://schemas.microsoft.com/office/drawing/2014/main" xmlns="" id="{374B4961-6879-4F72-825A-056096516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3" y="3367"/>
                <a:ext cx="38" cy="47"/>
              </a:xfrm>
              <a:custGeom>
                <a:avLst/>
                <a:gdLst>
                  <a:gd name="T0" fmla="*/ 65 w 94"/>
                  <a:gd name="T1" fmla="*/ 104 h 104"/>
                  <a:gd name="T2" fmla="*/ 65 w 94"/>
                  <a:gd name="T3" fmla="*/ 104 h 104"/>
                  <a:gd name="T4" fmla="*/ 0 w 94"/>
                  <a:gd name="T5" fmla="*/ 0 h 104"/>
                  <a:gd name="T6" fmla="*/ 60 w 94"/>
                  <a:gd name="T7" fmla="*/ 0 h 104"/>
                  <a:gd name="T8" fmla="*/ 67 w 94"/>
                  <a:gd name="T9" fmla="*/ 5 h 104"/>
                  <a:gd name="T10" fmla="*/ 80 w 94"/>
                  <a:gd name="T11" fmla="*/ 96 h 104"/>
                  <a:gd name="T12" fmla="*/ 65 w 94"/>
                  <a:gd name="T13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04">
                    <a:moveTo>
                      <a:pt x="65" y="104"/>
                    </a:moveTo>
                    <a:lnTo>
                      <a:pt x="65" y="104"/>
                    </a:lnTo>
                    <a:lnTo>
                      <a:pt x="0" y="0"/>
                    </a:lnTo>
                    <a:lnTo>
                      <a:pt x="60" y="0"/>
                    </a:lnTo>
                    <a:cubicBezTo>
                      <a:pt x="63" y="1"/>
                      <a:pt x="65" y="3"/>
                      <a:pt x="67" y="5"/>
                    </a:cubicBezTo>
                    <a:cubicBezTo>
                      <a:pt x="94" y="31"/>
                      <a:pt x="76" y="45"/>
                      <a:pt x="80" y="96"/>
                    </a:cubicBezTo>
                    <a:cubicBezTo>
                      <a:pt x="75" y="101"/>
                      <a:pt x="70" y="103"/>
                      <a:pt x="65" y="104"/>
                    </a:cubicBez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4" name="Freeform 563">
                <a:extLst>
                  <a:ext uri="{FF2B5EF4-FFF2-40B4-BE49-F238E27FC236}">
                    <a16:creationId xmlns:a16="http://schemas.microsoft.com/office/drawing/2014/main" xmlns="" id="{7FB50670-8343-41A1-B302-2D7D06DB5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5" y="3285"/>
                <a:ext cx="41" cy="61"/>
              </a:xfrm>
              <a:custGeom>
                <a:avLst/>
                <a:gdLst>
                  <a:gd name="T0" fmla="*/ 85 w 100"/>
                  <a:gd name="T1" fmla="*/ 137 h 137"/>
                  <a:gd name="T2" fmla="*/ 85 w 100"/>
                  <a:gd name="T3" fmla="*/ 137 h 137"/>
                  <a:gd name="T4" fmla="*/ 0 w 100"/>
                  <a:gd name="T5" fmla="*/ 0 h 137"/>
                  <a:gd name="T6" fmla="*/ 100 w 100"/>
                  <a:gd name="T7" fmla="*/ 91 h 137"/>
                  <a:gd name="T8" fmla="*/ 85 w 100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37">
                    <a:moveTo>
                      <a:pt x="85" y="137"/>
                    </a:moveTo>
                    <a:lnTo>
                      <a:pt x="85" y="137"/>
                    </a:lnTo>
                    <a:lnTo>
                      <a:pt x="0" y="0"/>
                    </a:lnTo>
                    <a:cubicBezTo>
                      <a:pt x="47" y="35"/>
                      <a:pt x="48" y="7"/>
                      <a:pt x="100" y="91"/>
                    </a:cubicBezTo>
                    <a:cubicBezTo>
                      <a:pt x="94" y="108"/>
                      <a:pt x="92" y="124"/>
                      <a:pt x="85" y="137"/>
                    </a:cubicBezTo>
                    <a:close/>
                  </a:path>
                </a:pathLst>
              </a:custGeom>
              <a:solidFill>
                <a:srgbClr val="E0EFE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5" name="Freeform 564">
                <a:extLst>
                  <a:ext uri="{FF2B5EF4-FFF2-40B4-BE49-F238E27FC236}">
                    <a16:creationId xmlns:a16="http://schemas.microsoft.com/office/drawing/2014/main" xmlns="" id="{E997ED34-821A-4B17-B746-A9D0ECD76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3462"/>
                <a:ext cx="42" cy="26"/>
              </a:xfrm>
              <a:custGeom>
                <a:avLst/>
                <a:gdLst>
                  <a:gd name="T0" fmla="*/ 24 w 102"/>
                  <a:gd name="T1" fmla="*/ 0 h 58"/>
                  <a:gd name="T2" fmla="*/ 24 w 102"/>
                  <a:gd name="T3" fmla="*/ 0 h 58"/>
                  <a:gd name="T4" fmla="*/ 102 w 102"/>
                  <a:gd name="T5" fmla="*/ 0 h 58"/>
                  <a:gd name="T6" fmla="*/ 102 w 102"/>
                  <a:gd name="T7" fmla="*/ 1 h 58"/>
                  <a:gd name="T8" fmla="*/ 76 w 102"/>
                  <a:gd name="T9" fmla="*/ 16 h 58"/>
                  <a:gd name="T10" fmla="*/ 75 w 102"/>
                  <a:gd name="T11" fmla="*/ 30 h 58"/>
                  <a:gd name="T12" fmla="*/ 44 w 102"/>
                  <a:gd name="T13" fmla="*/ 58 h 58"/>
                  <a:gd name="T14" fmla="*/ 14 w 102"/>
                  <a:gd name="T15" fmla="*/ 49 h 58"/>
                  <a:gd name="T16" fmla="*/ 24 w 102"/>
                  <a:gd name="T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58">
                    <a:moveTo>
                      <a:pt x="24" y="0"/>
                    </a:moveTo>
                    <a:lnTo>
                      <a:pt x="24" y="0"/>
                    </a:lnTo>
                    <a:lnTo>
                      <a:pt x="102" y="0"/>
                    </a:lnTo>
                    <a:lnTo>
                      <a:pt x="102" y="1"/>
                    </a:lnTo>
                    <a:lnTo>
                      <a:pt x="76" y="16"/>
                    </a:lnTo>
                    <a:lnTo>
                      <a:pt x="75" y="30"/>
                    </a:lnTo>
                    <a:lnTo>
                      <a:pt x="44" y="58"/>
                    </a:lnTo>
                    <a:cubicBezTo>
                      <a:pt x="35" y="55"/>
                      <a:pt x="20" y="56"/>
                      <a:pt x="14" y="49"/>
                    </a:cubicBezTo>
                    <a:cubicBezTo>
                      <a:pt x="0" y="34"/>
                      <a:pt x="12" y="19"/>
                      <a:pt x="24" y="0"/>
                    </a:cubicBez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6" name="Freeform 565">
                <a:extLst>
                  <a:ext uri="{FF2B5EF4-FFF2-40B4-BE49-F238E27FC236}">
                    <a16:creationId xmlns:a16="http://schemas.microsoft.com/office/drawing/2014/main" xmlns="" id="{418C54E8-F610-4810-917B-3EFF4DFAC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3460"/>
                <a:ext cx="171" cy="120"/>
              </a:xfrm>
              <a:custGeom>
                <a:avLst/>
                <a:gdLst>
                  <a:gd name="T0" fmla="*/ 249 w 415"/>
                  <a:gd name="T1" fmla="*/ 44 h 268"/>
                  <a:gd name="T2" fmla="*/ 181 w 415"/>
                  <a:gd name="T3" fmla="*/ 35 h 268"/>
                  <a:gd name="T4" fmla="*/ 144 w 415"/>
                  <a:gd name="T5" fmla="*/ 20 h 268"/>
                  <a:gd name="T6" fmla="*/ 99 w 415"/>
                  <a:gd name="T7" fmla="*/ 5 h 268"/>
                  <a:gd name="T8" fmla="*/ 62 w 415"/>
                  <a:gd name="T9" fmla="*/ 15 h 268"/>
                  <a:gd name="T10" fmla="*/ 29 w 415"/>
                  <a:gd name="T11" fmla="*/ 6 h 268"/>
                  <a:gd name="T12" fmla="*/ 3 w 415"/>
                  <a:gd name="T13" fmla="*/ 36 h 268"/>
                  <a:gd name="T14" fmla="*/ 0 w 415"/>
                  <a:gd name="T15" fmla="*/ 73 h 268"/>
                  <a:gd name="T16" fmla="*/ 37 w 415"/>
                  <a:gd name="T17" fmla="*/ 103 h 268"/>
                  <a:gd name="T18" fmla="*/ 86 w 415"/>
                  <a:gd name="T19" fmla="*/ 120 h 268"/>
                  <a:gd name="T20" fmla="*/ 124 w 415"/>
                  <a:gd name="T21" fmla="*/ 148 h 268"/>
                  <a:gd name="T22" fmla="*/ 149 w 415"/>
                  <a:gd name="T23" fmla="*/ 173 h 268"/>
                  <a:gd name="T24" fmla="*/ 188 w 415"/>
                  <a:gd name="T25" fmla="*/ 193 h 268"/>
                  <a:gd name="T26" fmla="*/ 221 w 415"/>
                  <a:gd name="T27" fmla="*/ 196 h 268"/>
                  <a:gd name="T28" fmla="*/ 239 w 415"/>
                  <a:gd name="T29" fmla="*/ 217 h 268"/>
                  <a:gd name="T30" fmla="*/ 263 w 415"/>
                  <a:gd name="T31" fmla="*/ 237 h 268"/>
                  <a:gd name="T32" fmla="*/ 295 w 415"/>
                  <a:gd name="T33" fmla="*/ 255 h 268"/>
                  <a:gd name="T34" fmla="*/ 326 w 415"/>
                  <a:gd name="T35" fmla="*/ 268 h 268"/>
                  <a:gd name="T36" fmla="*/ 344 w 415"/>
                  <a:gd name="T37" fmla="*/ 255 h 268"/>
                  <a:gd name="T38" fmla="*/ 347 w 415"/>
                  <a:gd name="T39" fmla="*/ 238 h 268"/>
                  <a:gd name="T40" fmla="*/ 374 w 415"/>
                  <a:gd name="T41" fmla="*/ 207 h 268"/>
                  <a:gd name="T42" fmla="*/ 361 w 415"/>
                  <a:gd name="T43" fmla="*/ 181 h 268"/>
                  <a:gd name="T44" fmla="*/ 349 w 415"/>
                  <a:gd name="T45" fmla="*/ 157 h 268"/>
                  <a:gd name="T46" fmla="*/ 343 w 415"/>
                  <a:gd name="T47" fmla="*/ 134 h 268"/>
                  <a:gd name="T48" fmla="*/ 350 w 415"/>
                  <a:gd name="T49" fmla="*/ 115 h 268"/>
                  <a:gd name="T50" fmla="*/ 363 w 415"/>
                  <a:gd name="T51" fmla="*/ 85 h 268"/>
                  <a:gd name="T52" fmla="*/ 377 w 415"/>
                  <a:gd name="T53" fmla="*/ 59 h 268"/>
                  <a:gd name="T54" fmla="*/ 392 w 415"/>
                  <a:gd name="T55" fmla="*/ 24 h 268"/>
                  <a:gd name="T56" fmla="*/ 411 w 415"/>
                  <a:gd name="T57" fmla="*/ 13 h 268"/>
                  <a:gd name="T58" fmla="*/ 400 w 415"/>
                  <a:gd name="T59" fmla="*/ 7 h 268"/>
                  <a:gd name="T60" fmla="*/ 364 w 415"/>
                  <a:gd name="T61" fmla="*/ 22 h 268"/>
                  <a:gd name="T62" fmla="*/ 330 w 415"/>
                  <a:gd name="T63" fmla="*/ 14 h 268"/>
                  <a:gd name="T64" fmla="*/ 295 w 415"/>
                  <a:gd name="T65" fmla="*/ 16 h 268"/>
                  <a:gd name="T66" fmla="*/ 249 w 415"/>
                  <a:gd name="T67" fmla="*/ 4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5" h="268">
                    <a:moveTo>
                      <a:pt x="249" y="44"/>
                    </a:moveTo>
                    <a:lnTo>
                      <a:pt x="249" y="44"/>
                    </a:lnTo>
                    <a:lnTo>
                      <a:pt x="217" y="41"/>
                    </a:lnTo>
                    <a:lnTo>
                      <a:pt x="181" y="35"/>
                    </a:lnTo>
                    <a:lnTo>
                      <a:pt x="158" y="30"/>
                    </a:lnTo>
                    <a:lnTo>
                      <a:pt x="144" y="20"/>
                    </a:lnTo>
                    <a:lnTo>
                      <a:pt x="113" y="0"/>
                    </a:lnTo>
                    <a:lnTo>
                      <a:pt x="99" y="5"/>
                    </a:lnTo>
                    <a:lnTo>
                      <a:pt x="72" y="27"/>
                    </a:lnTo>
                    <a:lnTo>
                      <a:pt x="62" y="15"/>
                    </a:lnTo>
                    <a:lnTo>
                      <a:pt x="47" y="2"/>
                    </a:lnTo>
                    <a:lnTo>
                      <a:pt x="29" y="6"/>
                    </a:lnTo>
                    <a:lnTo>
                      <a:pt x="19" y="22"/>
                    </a:lnTo>
                    <a:lnTo>
                      <a:pt x="3" y="36"/>
                    </a:lnTo>
                    <a:lnTo>
                      <a:pt x="4" y="55"/>
                    </a:lnTo>
                    <a:lnTo>
                      <a:pt x="0" y="73"/>
                    </a:lnTo>
                    <a:lnTo>
                      <a:pt x="19" y="94"/>
                    </a:lnTo>
                    <a:lnTo>
                      <a:pt x="37" y="103"/>
                    </a:lnTo>
                    <a:lnTo>
                      <a:pt x="58" y="113"/>
                    </a:lnTo>
                    <a:lnTo>
                      <a:pt x="86" y="120"/>
                    </a:lnTo>
                    <a:lnTo>
                      <a:pt x="101" y="132"/>
                    </a:lnTo>
                    <a:lnTo>
                      <a:pt x="124" y="148"/>
                    </a:lnTo>
                    <a:lnTo>
                      <a:pt x="139" y="159"/>
                    </a:lnTo>
                    <a:lnTo>
                      <a:pt x="149" y="173"/>
                    </a:lnTo>
                    <a:lnTo>
                      <a:pt x="178" y="184"/>
                    </a:lnTo>
                    <a:lnTo>
                      <a:pt x="188" y="193"/>
                    </a:lnTo>
                    <a:lnTo>
                      <a:pt x="209" y="196"/>
                    </a:lnTo>
                    <a:lnTo>
                      <a:pt x="221" y="196"/>
                    </a:lnTo>
                    <a:lnTo>
                      <a:pt x="233" y="205"/>
                    </a:lnTo>
                    <a:lnTo>
                      <a:pt x="239" y="217"/>
                    </a:lnTo>
                    <a:lnTo>
                      <a:pt x="252" y="225"/>
                    </a:lnTo>
                    <a:lnTo>
                      <a:pt x="263" y="237"/>
                    </a:lnTo>
                    <a:lnTo>
                      <a:pt x="282" y="253"/>
                    </a:lnTo>
                    <a:lnTo>
                      <a:pt x="295" y="255"/>
                    </a:lnTo>
                    <a:lnTo>
                      <a:pt x="311" y="264"/>
                    </a:lnTo>
                    <a:lnTo>
                      <a:pt x="326" y="268"/>
                    </a:lnTo>
                    <a:lnTo>
                      <a:pt x="341" y="265"/>
                    </a:lnTo>
                    <a:lnTo>
                      <a:pt x="344" y="255"/>
                    </a:lnTo>
                    <a:lnTo>
                      <a:pt x="349" y="248"/>
                    </a:lnTo>
                    <a:lnTo>
                      <a:pt x="347" y="238"/>
                    </a:lnTo>
                    <a:lnTo>
                      <a:pt x="350" y="224"/>
                    </a:lnTo>
                    <a:lnTo>
                      <a:pt x="374" y="207"/>
                    </a:lnTo>
                    <a:lnTo>
                      <a:pt x="367" y="192"/>
                    </a:lnTo>
                    <a:lnTo>
                      <a:pt x="361" y="181"/>
                    </a:lnTo>
                    <a:lnTo>
                      <a:pt x="360" y="167"/>
                    </a:lnTo>
                    <a:lnTo>
                      <a:pt x="349" y="157"/>
                    </a:lnTo>
                    <a:lnTo>
                      <a:pt x="335" y="143"/>
                    </a:lnTo>
                    <a:lnTo>
                      <a:pt x="343" y="134"/>
                    </a:lnTo>
                    <a:lnTo>
                      <a:pt x="343" y="125"/>
                    </a:lnTo>
                    <a:lnTo>
                      <a:pt x="350" y="115"/>
                    </a:lnTo>
                    <a:lnTo>
                      <a:pt x="359" y="104"/>
                    </a:lnTo>
                    <a:lnTo>
                      <a:pt x="363" y="85"/>
                    </a:lnTo>
                    <a:lnTo>
                      <a:pt x="364" y="75"/>
                    </a:lnTo>
                    <a:lnTo>
                      <a:pt x="377" y="59"/>
                    </a:lnTo>
                    <a:lnTo>
                      <a:pt x="386" y="52"/>
                    </a:lnTo>
                    <a:lnTo>
                      <a:pt x="392" y="24"/>
                    </a:lnTo>
                    <a:lnTo>
                      <a:pt x="404" y="19"/>
                    </a:lnTo>
                    <a:lnTo>
                      <a:pt x="411" y="13"/>
                    </a:lnTo>
                    <a:lnTo>
                      <a:pt x="415" y="7"/>
                    </a:lnTo>
                    <a:lnTo>
                      <a:pt x="400" y="7"/>
                    </a:lnTo>
                    <a:lnTo>
                      <a:pt x="383" y="8"/>
                    </a:lnTo>
                    <a:lnTo>
                      <a:pt x="364" y="22"/>
                    </a:lnTo>
                    <a:lnTo>
                      <a:pt x="338" y="24"/>
                    </a:lnTo>
                    <a:lnTo>
                      <a:pt x="330" y="14"/>
                    </a:lnTo>
                    <a:lnTo>
                      <a:pt x="306" y="12"/>
                    </a:lnTo>
                    <a:lnTo>
                      <a:pt x="295" y="16"/>
                    </a:lnTo>
                    <a:lnTo>
                      <a:pt x="288" y="32"/>
                    </a:lnTo>
                    <a:lnTo>
                      <a:pt x="249" y="44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7" name="Freeform 566">
                <a:extLst>
                  <a:ext uri="{FF2B5EF4-FFF2-40B4-BE49-F238E27FC236}">
                    <a16:creationId xmlns:a16="http://schemas.microsoft.com/office/drawing/2014/main" xmlns="" id="{7A1EC05B-D539-4EFC-933E-6830BA0666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51" y="3460"/>
                <a:ext cx="37" cy="2"/>
              </a:xfrm>
              <a:custGeom>
                <a:avLst/>
                <a:gdLst>
                  <a:gd name="T0" fmla="*/ 20 w 91"/>
                  <a:gd name="T1" fmla="*/ 6 h 6"/>
                  <a:gd name="T2" fmla="*/ 20 w 91"/>
                  <a:gd name="T3" fmla="*/ 6 h 6"/>
                  <a:gd name="T4" fmla="*/ 0 w 91"/>
                  <a:gd name="T5" fmla="*/ 6 h 6"/>
                  <a:gd name="T6" fmla="*/ 16 w 91"/>
                  <a:gd name="T7" fmla="*/ 2 h 6"/>
                  <a:gd name="T8" fmla="*/ 20 w 91"/>
                  <a:gd name="T9" fmla="*/ 6 h 6"/>
                  <a:gd name="T10" fmla="*/ 91 w 91"/>
                  <a:gd name="T11" fmla="*/ 6 h 6"/>
                  <a:gd name="T12" fmla="*/ 91 w 91"/>
                  <a:gd name="T13" fmla="*/ 6 h 6"/>
                  <a:gd name="T14" fmla="*/ 67 w 91"/>
                  <a:gd name="T15" fmla="*/ 6 h 6"/>
                  <a:gd name="T16" fmla="*/ 68 w 91"/>
                  <a:gd name="T17" fmla="*/ 5 h 6"/>
                  <a:gd name="T18" fmla="*/ 82 w 91"/>
                  <a:gd name="T19" fmla="*/ 0 h 6"/>
                  <a:gd name="T20" fmla="*/ 91 w 91"/>
                  <a:gd name="T2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1" h="6">
                    <a:moveTo>
                      <a:pt x="20" y="6"/>
                    </a:moveTo>
                    <a:lnTo>
                      <a:pt x="20" y="6"/>
                    </a:lnTo>
                    <a:lnTo>
                      <a:pt x="0" y="6"/>
                    </a:lnTo>
                    <a:lnTo>
                      <a:pt x="16" y="2"/>
                    </a:lnTo>
                    <a:lnTo>
                      <a:pt x="20" y="6"/>
                    </a:lnTo>
                    <a:close/>
                    <a:moveTo>
                      <a:pt x="91" y="6"/>
                    </a:moveTo>
                    <a:lnTo>
                      <a:pt x="91" y="6"/>
                    </a:lnTo>
                    <a:lnTo>
                      <a:pt x="67" y="6"/>
                    </a:lnTo>
                    <a:lnTo>
                      <a:pt x="68" y="5"/>
                    </a:lnTo>
                    <a:lnTo>
                      <a:pt x="82" y="0"/>
                    </a:lnTo>
                    <a:lnTo>
                      <a:pt x="91" y="6"/>
                    </a:ln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8" name="Freeform 567">
                <a:extLst>
                  <a:ext uri="{FF2B5EF4-FFF2-40B4-BE49-F238E27FC236}">
                    <a16:creationId xmlns:a16="http://schemas.microsoft.com/office/drawing/2014/main" xmlns="" id="{1DB41A7D-B9D6-4A27-9C5F-A630F41D4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8" y="3462"/>
                <a:ext cx="51" cy="48"/>
              </a:xfrm>
              <a:custGeom>
                <a:avLst/>
                <a:gdLst>
                  <a:gd name="T0" fmla="*/ 31 w 124"/>
                  <a:gd name="T1" fmla="*/ 0 h 107"/>
                  <a:gd name="T2" fmla="*/ 31 w 124"/>
                  <a:gd name="T3" fmla="*/ 0 h 107"/>
                  <a:gd name="T4" fmla="*/ 51 w 124"/>
                  <a:gd name="T5" fmla="*/ 0 h 107"/>
                  <a:gd name="T6" fmla="*/ 62 w 124"/>
                  <a:gd name="T7" fmla="*/ 9 h 107"/>
                  <a:gd name="T8" fmla="*/ 72 w 124"/>
                  <a:gd name="T9" fmla="*/ 21 h 107"/>
                  <a:gd name="T10" fmla="*/ 98 w 124"/>
                  <a:gd name="T11" fmla="*/ 0 h 107"/>
                  <a:gd name="T12" fmla="*/ 122 w 124"/>
                  <a:gd name="T13" fmla="*/ 0 h 107"/>
                  <a:gd name="T14" fmla="*/ 124 w 124"/>
                  <a:gd name="T15" fmla="*/ 1 h 107"/>
                  <a:gd name="T16" fmla="*/ 58 w 124"/>
                  <a:gd name="T17" fmla="*/ 107 h 107"/>
                  <a:gd name="T18" fmla="*/ 37 w 124"/>
                  <a:gd name="T19" fmla="*/ 97 h 107"/>
                  <a:gd name="T20" fmla="*/ 19 w 124"/>
                  <a:gd name="T21" fmla="*/ 88 h 107"/>
                  <a:gd name="T22" fmla="*/ 0 w 124"/>
                  <a:gd name="T23" fmla="*/ 67 h 107"/>
                  <a:gd name="T24" fmla="*/ 4 w 124"/>
                  <a:gd name="T25" fmla="*/ 49 h 107"/>
                  <a:gd name="T26" fmla="*/ 3 w 124"/>
                  <a:gd name="T27" fmla="*/ 30 h 107"/>
                  <a:gd name="T28" fmla="*/ 19 w 124"/>
                  <a:gd name="T29" fmla="*/ 16 h 107"/>
                  <a:gd name="T30" fmla="*/ 29 w 124"/>
                  <a:gd name="T31" fmla="*/ 0 h 107"/>
                  <a:gd name="T32" fmla="*/ 31 w 124"/>
                  <a:gd name="T3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4" h="107">
                    <a:moveTo>
                      <a:pt x="31" y="0"/>
                    </a:moveTo>
                    <a:lnTo>
                      <a:pt x="31" y="0"/>
                    </a:lnTo>
                    <a:lnTo>
                      <a:pt x="51" y="0"/>
                    </a:lnTo>
                    <a:lnTo>
                      <a:pt x="62" y="9"/>
                    </a:lnTo>
                    <a:lnTo>
                      <a:pt x="72" y="21"/>
                    </a:lnTo>
                    <a:lnTo>
                      <a:pt x="98" y="0"/>
                    </a:lnTo>
                    <a:lnTo>
                      <a:pt x="122" y="0"/>
                    </a:lnTo>
                    <a:lnTo>
                      <a:pt x="124" y="1"/>
                    </a:lnTo>
                    <a:lnTo>
                      <a:pt x="58" y="107"/>
                    </a:lnTo>
                    <a:lnTo>
                      <a:pt x="37" y="97"/>
                    </a:lnTo>
                    <a:lnTo>
                      <a:pt x="19" y="88"/>
                    </a:lnTo>
                    <a:lnTo>
                      <a:pt x="0" y="67"/>
                    </a:lnTo>
                    <a:lnTo>
                      <a:pt x="4" y="49"/>
                    </a:lnTo>
                    <a:lnTo>
                      <a:pt x="3" y="30"/>
                    </a:lnTo>
                    <a:lnTo>
                      <a:pt x="19" y="16"/>
                    </a:lnTo>
                    <a:lnTo>
                      <a:pt x="29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89" name="Freeform 568">
                <a:extLst>
                  <a:ext uri="{FF2B5EF4-FFF2-40B4-BE49-F238E27FC236}">
                    <a16:creationId xmlns:a16="http://schemas.microsoft.com/office/drawing/2014/main" xmlns="" id="{162A2F4C-074B-4B9C-BACB-870E67C8A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3558"/>
                <a:ext cx="9" cy="12"/>
              </a:xfrm>
              <a:custGeom>
                <a:avLst/>
                <a:gdLst>
                  <a:gd name="T0" fmla="*/ 5 w 22"/>
                  <a:gd name="T1" fmla="*/ 0 h 27"/>
                  <a:gd name="T2" fmla="*/ 5 w 22"/>
                  <a:gd name="T3" fmla="*/ 0 h 27"/>
                  <a:gd name="T4" fmla="*/ 22 w 22"/>
                  <a:gd name="T5" fmla="*/ 27 h 27"/>
                  <a:gd name="T6" fmla="*/ 11 w 22"/>
                  <a:gd name="T7" fmla="*/ 18 h 27"/>
                  <a:gd name="T8" fmla="*/ 0 w 22"/>
                  <a:gd name="T9" fmla="*/ 7 h 27"/>
                  <a:gd name="T10" fmla="*/ 5 w 22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7">
                    <a:moveTo>
                      <a:pt x="5" y="0"/>
                    </a:moveTo>
                    <a:lnTo>
                      <a:pt x="5" y="0"/>
                    </a:lnTo>
                    <a:lnTo>
                      <a:pt x="22" y="27"/>
                    </a:lnTo>
                    <a:lnTo>
                      <a:pt x="11" y="18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0" name="Freeform 569">
                <a:extLst>
                  <a:ext uri="{FF2B5EF4-FFF2-40B4-BE49-F238E27FC236}">
                    <a16:creationId xmlns:a16="http://schemas.microsoft.com/office/drawing/2014/main" xmlns="" id="{2AB49C0B-D606-481A-A5E1-54506D6FD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3463"/>
                <a:ext cx="82" cy="95"/>
              </a:xfrm>
              <a:custGeom>
                <a:avLst/>
                <a:gdLst>
                  <a:gd name="T0" fmla="*/ 199 w 199"/>
                  <a:gd name="T1" fmla="*/ 212 h 212"/>
                  <a:gd name="T2" fmla="*/ 199 w 199"/>
                  <a:gd name="T3" fmla="*/ 212 h 212"/>
                  <a:gd name="T4" fmla="*/ 183 w 199"/>
                  <a:gd name="T5" fmla="*/ 212 h 212"/>
                  <a:gd name="T6" fmla="*/ 181 w 199"/>
                  <a:gd name="T7" fmla="*/ 210 h 212"/>
                  <a:gd name="T8" fmla="*/ 175 w 199"/>
                  <a:gd name="T9" fmla="*/ 198 h 212"/>
                  <a:gd name="T10" fmla="*/ 163 w 199"/>
                  <a:gd name="T11" fmla="*/ 189 h 212"/>
                  <a:gd name="T12" fmla="*/ 151 w 199"/>
                  <a:gd name="T13" fmla="*/ 189 h 212"/>
                  <a:gd name="T14" fmla="*/ 130 w 199"/>
                  <a:gd name="T15" fmla="*/ 186 h 212"/>
                  <a:gd name="T16" fmla="*/ 120 w 199"/>
                  <a:gd name="T17" fmla="*/ 177 h 212"/>
                  <a:gd name="T18" fmla="*/ 91 w 199"/>
                  <a:gd name="T19" fmla="*/ 166 h 212"/>
                  <a:gd name="T20" fmla="*/ 81 w 199"/>
                  <a:gd name="T21" fmla="*/ 152 h 212"/>
                  <a:gd name="T22" fmla="*/ 66 w 199"/>
                  <a:gd name="T23" fmla="*/ 141 h 212"/>
                  <a:gd name="T24" fmla="*/ 43 w 199"/>
                  <a:gd name="T25" fmla="*/ 125 h 212"/>
                  <a:gd name="T26" fmla="*/ 28 w 199"/>
                  <a:gd name="T27" fmla="*/ 113 h 212"/>
                  <a:gd name="T28" fmla="*/ 0 w 199"/>
                  <a:gd name="T29" fmla="*/ 106 h 212"/>
                  <a:gd name="T30" fmla="*/ 0 w 199"/>
                  <a:gd name="T31" fmla="*/ 106 h 212"/>
                  <a:gd name="T32" fmla="*/ 66 w 199"/>
                  <a:gd name="T33" fmla="*/ 0 h 212"/>
                  <a:gd name="T34" fmla="*/ 68 w 199"/>
                  <a:gd name="T35" fmla="*/ 1 h 212"/>
                  <a:gd name="T36" fmla="*/ 199 w 199"/>
                  <a:gd name="T37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9" h="212">
                    <a:moveTo>
                      <a:pt x="199" y="212"/>
                    </a:moveTo>
                    <a:lnTo>
                      <a:pt x="199" y="212"/>
                    </a:lnTo>
                    <a:lnTo>
                      <a:pt x="183" y="212"/>
                    </a:lnTo>
                    <a:lnTo>
                      <a:pt x="181" y="210"/>
                    </a:lnTo>
                    <a:lnTo>
                      <a:pt x="175" y="198"/>
                    </a:lnTo>
                    <a:lnTo>
                      <a:pt x="163" y="189"/>
                    </a:lnTo>
                    <a:lnTo>
                      <a:pt x="151" y="189"/>
                    </a:lnTo>
                    <a:lnTo>
                      <a:pt x="130" y="186"/>
                    </a:lnTo>
                    <a:lnTo>
                      <a:pt x="120" y="177"/>
                    </a:lnTo>
                    <a:lnTo>
                      <a:pt x="91" y="166"/>
                    </a:lnTo>
                    <a:lnTo>
                      <a:pt x="81" y="152"/>
                    </a:lnTo>
                    <a:lnTo>
                      <a:pt x="66" y="141"/>
                    </a:lnTo>
                    <a:lnTo>
                      <a:pt x="43" y="125"/>
                    </a:lnTo>
                    <a:lnTo>
                      <a:pt x="28" y="113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66" y="0"/>
                    </a:lnTo>
                    <a:lnTo>
                      <a:pt x="68" y="1"/>
                    </a:lnTo>
                    <a:lnTo>
                      <a:pt x="199" y="212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1" name="Freeform 570">
                <a:extLst>
                  <a:ext uri="{FF2B5EF4-FFF2-40B4-BE49-F238E27FC236}">
                    <a16:creationId xmlns:a16="http://schemas.microsoft.com/office/drawing/2014/main" xmlns="" id="{A16FCD92-1F79-40FC-987B-33EA29B68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0" y="3463"/>
                <a:ext cx="108" cy="95"/>
              </a:xfrm>
              <a:custGeom>
                <a:avLst/>
                <a:gdLst>
                  <a:gd name="T0" fmla="*/ 131 w 262"/>
                  <a:gd name="T1" fmla="*/ 211 h 211"/>
                  <a:gd name="T2" fmla="*/ 131 w 262"/>
                  <a:gd name="T3" fmla="*/ 211 h 211"/>
                  <a:gd name="T4" fmla="*/ 0 w 262"/>
                  <a:gd name="T5" fmla="*/ 0 h 211"/>
                  <a:gd name="T6" fmla="*/ 18 w 262"/>
                  <a:gd name="T7" fmla="*/ 12 h 211"/>
                  <a:gd name="T8" fmla="*/ 32 w 262"/>
                  <a:gd name="T9" fmla="*/ 22 h 211"/>
                  <a:gd name="T10" fmla="*/ 55 w 262"/>
                  <a:gd name="T11" fmla="*/ 27 h 211"/>
                  <a:gd name="T12" fmla="*/ 91 w 262"/>
                  <a:gd name="T13" fmla="*/ 33 h 211"/>
                  <a:gd name="T14" fmla="*/ 123 w 262"/>
                  <a:gd name="T15" fmla="*/ 36 h 211"/>
                  <a:gd name="T16" fmla="*/ 162 w 262"/>
                  <a:gd name="T17" fmla="*/ 24 h 211"/>
                  <a:gd name="T18" fmla="*/ 169 w 262"/>
                  <a:gd name="T19" fmla="*/ 8 h 211"/>
                  <a:gd name="T20" fmla="*/ 180 w 262"/>
                  <a:gd name="T21" fmla="*/ 4 h 211"/>
                  <a:gd name="T22" fmla="*/ 204 w 262"/>
                  <a:gd name="T23" fmla="*/ 6 h 211"/>
                  <a:gd name="T24" fmla="*/ 212 w 262"/>
                  <a:gd name="T25" fmla="*/ 16 h 211"/>
                  <a:gd name="T26" fmla="*/ 238 w 262"/>
                  <a:gd name="T27" fmla="*/ 14 h 211"/>
                  <a:gd name="T28" fmla="*/ 257 w 262"/>
                  <a:gd name="T29" fmla="*/ 0 h 211"/>
                  <a:gd name="T30" fmla="*/ 262 w 262"/>
                  <a:gd name="T31" fmla="*/ 0 h 211"/>
                  <a:gd name="T32" fmla="*/ 131 w 262"/>
                  <a:gd name="T33" fmla="*/ 21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2" h="211">
                    <a:moveTo>
                      <a:pt x="131" y="211"/>
                    </a:moveTo>
                    <a:lnTo>
                      <a:pt x="131" y="211"/>
                    </a:lnTo>
                    <a:lnTo>
                      <a:pt x="0" y="0"/>
                    </a:lnTo>
                    <a:lnTo>
                      <a:pt x="18" y="12"/>
                    </a:lnTo>
                    <a:lnTo>
                      <a:pt x="32" y="22"/>
                    </a:lnTo>
                    <a:lnTo>
                      <a:pt x="55" y="27"/>
                    </a:lnTo>
                    <a:lnTo>
                      <a:pt x="91" y="33"/>
                    </a:lnTo>
                    <a:lnTo>
                      <a:pt x="123" y="36"/>
                    </a:lnTo>
                    <a:lnTo>
                      <a:pt x="162" y="24"/>
                    </a:lnTo>
                    <a:lnTo>
                      <a:pt x="169" y="8"/>
                    </a:lnTo>
                    <a:lnTo>
                      <a:pt x="180" y="4"/>
                    </a:lnTo>
                    <a:lnTo>
                      <a:pt x="204" y="6"/>
                    </a:lnTo>
                    <a:lnTo>
                      <a:pt x="212" y="16"/>
                    </a:lnTo>
                    <a:lnTo>
                      <a:pt x="238" y="14"/>
                    </a:lnTo>
                    <a:lnTo>
                      <a:pt x="257" y="0"/>
                    </a:lnTo>
                    <a:lnTo>
                      <a:pt x="262" y="0"/>
                    </a:lnTo>
                    <a:lnTo>
                      <a:pt x="131" y="211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2" name="Freeform 571">
                <a:extLst>
                  <a:ext uri="{FF2B5EF4-FFF2-40B4-BE49-F238E27FC236}">
                    <a16:creationId xmlns:a16="http://schemas.microsoft.com/office/drawing/2014/main" xmlns="" id="{CAA170D4-7159-4FB0-B628-4CD42328A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3558"/>
                <a:ext cx="40" cy="22"/>
              </a:xfrm>
              <a:custGeom>
                <a:avLst/>
                <a:gdLst>
                  <a:gd name="T0" fmla="*/ 17 w 99"/>
                  <a:gd name="T1" fmla="*/ 27 h 49"/>
                  <a:gd name="T2" fmla="*/ 17 w 99"/>
                  <a:gd name="T3" fmla="*/ 27 h 49"/>
                  <a:gd name="T4" fmla="*/ 0 w 99"/>
                  <a:gd name="T5" fmla="*/ 0 h 49"/>
                  <a:gd name="T6" fmla="*/ 99 w 99"/>
                  <a:gd name="T7" fmla="*/ 0 h 49"/>
                  <a:gd name="T8" fmla="*/ 93 w 99"/>
                  <a:gd name="T9" fmla="*/ 5 h 49"/>
                  <a:gd name="T10" fmla="*/ 90 w 99"/>
                  <a:gd name="T11" fmla="*/ 19 h 49"/>
                  <a:gd name="T12" fmla="*/ 92 w 99"/>
                  <a:gd name="T13" fmla="*/ 29 h 49"/>
                  <a:gd name="T14" fmla="*/ 87 w 99"/>
                  <a:gd name="T15" fmla="*/ 36 h 49"/>
                  <a:gd name="T16" fmla="*/ 84 w 99"/>
                  <a:gd name="T17" fmla="*/ 46 h 49"/>
                  <a:gd name="T18" fmla="*/ 69 w 99"/>
                  <a:gd name="T19" fmla="*/ 49 h 49"/>
                  <a:gd name="T20" fmla="*/ 54 w 99"/>
                  <a:gd name="T21" fmla="*/ 45 h 49"/>
                  <a:gd name="T22" fmla="*/ 38 w 99"/>
                  <a:gd name="T23" fmla="*/ 36 h 49"/>
                  <a:gd name="T24" fmla="*/ 25 w 99"/>
                  <a:gd name="T25" fmla="*/ 34 h 49"/>
                  <a:gd name="T26" fmla="*/ 17 w 99"/>
                  <a:gd name="T27" fmla="*/ 2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" h="49">
                    <a:moveTo>
                      <a:pt x="17" y="27"/>
                    </a:moveTo>
                    <a:lnTo>
                      <a:pt x="17" y="27"/>
                    </a:lnTo>
                    <a:lnTo>
                      <a:pt x="0" y="0"/>
                    </a:lnTo>
                    <a:lnTo>
                      <a:pt x="99" y="0"/>
                    </a:lnTo>
                    <a:lnTo>
                      <a:pt x="93" y="5"/>
                    </a:lnTo>
                    <a:lnTo>
                      <a:pt x="90" y="19"/>
                    </a:lnTo>
                    <a:lnTo>
                      <a:pt x="92" y="29"/>
                    </a:lnTo>
                    <a:lnTo>
                      <a:pt x="87" y="36"/>
                    </a:lnTo>
                    <a:lnTo>
                      <a:pt x="84" y="46"/>
                    </a:lnTo>
                    <a:lnTo>
                      <a:pt x="69" y="49"/>
                    </a:lnTo>
                    <a:lnTo>
                      <a:pt x="54" y="45"/>
                    </a:lnTo>
                    <a:lnTo>
                      <a:pt x="38" y="36"/>
                    </a:lnTo>
                    <a:lnTo>
                      <a:pt x="25" y="34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3" name="Freeform 572">
                <a:extLst>
                  <a:ext uri="{FF2B5EF4-FFF2-40B4-BE49-F238E27FC236}">
                    <a16:creationId xmlns:a16="http://schemas.microsoft.com/office/drawing/2014/main" xmlns="" id="{E9C616C1-55EA-46DE-81E8-066B3C54C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3463"/>
                <a:ext cx="58" cy="95"/>
              </a:xfrm>
              <a:custGeom>
                <a:avLst/>
                <a:gdLst>
                  <a:gd name="T0" fmla="*/ 99 w 142"/>
                  <a:gd name="T1" fmla="*/ 212 h 212"/>
                  <a:gd name="T2" fmla="*/ 99 w 142"/>
                  <a:gd name="T3" fmla="*/ 212 h 212"/>
                  <a:gd name="T4" fmla="*/ 0 w 142"/>
                  <a:gd name="T5" fmla="*/ 212 h 212"/>
                  <a:gd name="T6" fmla="*/ 131 w 142"/>
                  <a:gd name="T7" fmla="*/ 1 h 212"/>
                  <a:gd name="T8" fmla="*/ 133 w 142"/>
                  <a:gd name="T9" fmla="*/ 0 h 212"/>
                  <a:gd name="T10" fmla="*/ 142 w 142"/>
                  <a:gd name="T11" fmla="*/ 14 h 212"/>
                  <a:gd name="T12" fmla="*/ 135 w 142"/>
                  <a:gd name="T13" fmla="*/ 17 h 212"/>
                  <a:gd name="T14" fmla="*/ 129 w 142"/>
                  <a:gd name="T15" fmla="*/ 45 h 212"/>
                  <a:gd name="T16" fmla="*/ 120 w 142"/>
                  <a:gd name="T17" fmla="*/ 52 h 212"/>
                  <a:gd name="T18" fmla="*/ 107 w 142"/>
                  <a:gd name="T19" fmla="*/ 68 h 212"/>
                  <a:gd name="T20" fmla="*/ 106 w 142"/>
                  <a:gd name="T21" fmla="*/ 78 h 212"/>
                  <a:gd name="T22" fmla="*/ 102 w 142"/>
                  <a:gd name="T23" fmla="*/ 97 h 212"/>
                  <a:gd name="T24" fmla="*/ 93 w 142"/>
                  <a:gd name="T25" fmla="*/ 108 h 212"/>
                  <a:gd name="T26" fmla="*/ 86 w 142"/>
                  <a:gd name="T27" fmla="*/ 118 h 212"/>
                  <a:gd name="T28" fmla="*/ 86 w 142"/>
                  <a:gd name="T29" fmla="*/ 127 h 212"/>
                  <a:gd name="T30" fmla="*/ 78 w 142"/>
                  <a:gd name="T31" fmla="*/ 136 h 212"/>
                  <a:gd name="T32" fmla="*/ 92 w 142"/>
                  <a:gd name="T33" fmla="*/ 150 h 212"/>
                  <a:gd name="T34" fmla="*/ 103 w 142"/>
                  <a:gd name="T35" fmla="*/ 160 h 212"/>
                  <a:gd name="T36" fmla="*/ 104 w 142"/>
                  <a:gd name="T37" fmla="*/ 174 h 212"/>
                  <a:gd name="T38" fmla="*/ 110 w 142"/>
                  <a:gd name="T39" fmla="*/ 185 h 212"/>
                  <a:gd name="T40" fmla="*/ 117 w 142"/>
                  <a:gd name="T41" fmla="*/ 200 h 212"/>
                  <a:gd name="T42" fmla="*/ 99 w 142"/>
                  <a:gd name="T43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2" h="212">
                    <a:moveTo>
                      <a:pt x="99" y="212"/>
                    </a:moveTo>
                    <a:lnTo>
                      <a:pt x="99" y="212"/>
                    </a:lnTo>
                    <a:lnTo>
                      <a:pt x="0" y="212"/>
                    </a:lnTo>
                    <a:lnTo>
                      <a:pt x="131" y="1"/>
                    </a:lnTo>
                    <a:lnTo>
                      <a:pt x="133" y="0"/>
                    </a:lnTo>
                    <a:lnTo>
                      <a:pt x="142" y="14"/>
                    </a:lnTo>
                    <a:lnTo>
                      <a:pt x="135" y="17"/>
                    </a:lnTo>
                    <a:lnTo>
                      <a:pt x="129" y="45"/>
                    </a:lnTo>
                    <a:lnTo>
                      <a:pt x="120" y="52"/>
                    </a:lnTo>
                    <a:lnTo>
                      <a:pt x="107" y="68"/>
                    </a:lnTo>
                    <a:lnTo>
                      <a:pt x="106" y="78"/>
                    </a:lnTo>
                    <a:lnTo>
                      <a:pt x="102" y="97"/>
                    </a:lnTo>
                    <a:lnTo>
                      <a:pt x="93" y="108"/>
                    </a:lnTo>
                    <a:lnTo>
                      <a:pt x="86" y="118"/>
                    </a:lnTo>
                    <a:lnTo>
                      <a:pt x="86" y="127"/>
                    </a:lnTo>
                    <a:lnTo>
                      <a:pt x="78" y="136"/>
                    </a:lnTo>
                    <a:lnTo>
                      <a:pt x="92" y="150"/>
                    </a:lnTo>
                    <a:lnTo>
                      <a:pt x="103" y="160"/>
                    </a:lnTo>
                    <a:lnTo>
                      <a:pt x="104" y="174"/>
                    </a:lnTo>
                    <a:lnTo>
                      <a:pt x="110" y="185"/>
                    </a:lnTo>
                    <a:lnTo>
                      <a:pt x="117" y="200"/>
                    </a:lnTo>
                    <a:lnTo>
                      <a:pt x="99" y="212"/>
                    </a:lnTo>
                    <a:close/>
                  </a:path>
                </a:pathLst>
              </a:custGeom>
              <a:solidFill>
                <a:srgbClr val="45574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4" name="Freeform 573">
                <a:extLst>
                  <a:ext uri="{FF2B5EF4-FFF2-40B4-BE49-F238E27FC236}">
                    <a16:creationId xmlns:a16="http://schemas.microsoft.com/office/drawing/2014/main" xmlns="" id="{0F334A32-6ED3-44F2-9A0C-C65FD42C0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8" y="3463"/>
                <a:ext cx="11" cy="6"/>
              </a:xfrm>
              <a:custGeom>
                <a:avLst/>
                <a:gdLst>
                  <a:gd name="T0" fmla="*/ 9 w 25"/>
                  <a:gd name="T1" fmla="*/ 14 h 14"/>
                  <a:gd name="T2" fmla="*/ 9 w 25"/>
                  <a:gd name="T3" fmla="*/ 14 h 14"/>
                  <a:gd name="T4" fmla="*/ 0 w 25"/>
                  <a:gd name="T5" fmla="*/ 0 h 14"/>
                  <a:gd name="T6" fmla="*/ 10 w 25"/>
                  <a:gd name="T7" fmla="*/ 0 h 14"/>
                  <a:gd name="T8" fmla="*/ 25 w 25"/>
                  <a:gd name="T9" fmla="*/ 0 h 14"/>
                  <a:gd name="T10" fmla="*/ 21 w 25"/>
                  <a:gd name="T11" fmla="*/ 6 h 14"/>
                  <a:gd name="T12" fmla="*/ 14 w 25"/>
                  <a:gd name="T13" fmla="*/ 12 h 14"/>
                  <a:gd name="T14" fmla="*/ 9 w 25"/>
                  <a:gd name="T1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9" y="14"/>
                    </a:moveTo>
                    <a:lnTo>
                      <a:pt x="9" y="14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0"/>
                    </a:lnTo>
                    <a:lnTo>
                      <a:pt x="21" y="6"/>
                    </a:lnTo>
                    <a:lnTo>
                      <a:pt x="14" y="12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89A189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5" name="Freeform 574">
                <a:extLst>
                  <a:ext uri="{FF2B5EF4-FFF2-40B4-BE49-F238E27FC236}">
                    <a16:creationId xmlns:a16="http://schemas.microsoft.com/office/drawing/2014/main" xmlns="" id="{E1157681-6AE1-4A5D-9060-86182E82D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3618"/>
                <a:ext cx="21" cy="29"/>
              </a:xfrm>
              <a:custGeom>
                <a:avLst/>
                <a:gdLst>
                  <a:gd name="T0" fmla="*/ 30 w 51"/>
                  <a:gd name="T1" fmla="*/ 29 h 65"/>
                  <a:gd name="T2" fmla="*/ 30 w 51"/>
                  <a:gd name="T3" fmla="*/ 29 h 65"/>
                  <a:gd name="T4" fmla="*/ 7 w 51"/>
                  <a:gd name="T5" fmla="*/ 2 h 65"/>
                  <a:gd name="T6" fmla="*/ 0 w 51"/>
                  <a:gd name="T7" fmla="*/ 6 h 65"/>
                  <a:gd name="T8" fmla="*/ 7 w 51"/>
                  <a:gd name="T9" fmla="*/ 28 h 65"/>
                  <a:gd name="T10" fmla="*/ 26 w 51"/>
                  <a:gd name="T11" fmla="*/ 56 h 65"/>
                  <a:gd name="T12" fmla="*/ 42 w 51"/>
                  <a:gd name="T13" fmla="*/ 45 h 65"/>
                  <a:gd name="T14" fmla="*/ 30 w 51"/>
                  <a:gd name="T15" fmla="*/ 2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5">
                    <a:moveTo>
                      <a:pt x="30" y="29"/>
                    </a:moveTo>
                    <a:lnTo>
                      <a:pt x="30" y="29"/>
                    </a:lnTo>
                    <a:cubicBezTo>
                      <a:pt x="14" y="26"/>
                      <a:pt x="21" y="3"/>
                      <a:pt x="7" y="2"/>
                    </a:cubicBezTo>
                    <a:cubicBezTo>
                      <a:pt x="1" y="1"/>
                      <a:pt x="0" y="0"/>
                      <a:pt x="0" y="6"/>
                    </a:cubicBezTo>
                    <a:cubicBezTo>
                      <a:pt x="0" y="16"/>
                      <a:pt x="5" y="18"/>
                      <a:pt x="7" y="28"/>
                    </a:cubicBezTo>
                    <a:cubicBezTo>
                      <a:pt x="11" y="41"/>
                      <a:pt x="21" y="48"/>
                      <a:pt x="26" y="56"/>
                    </a:cubicBezTo>
                    <a:cubicBezTo>
                      <a:pt x="31" y="65"/>
                      <a:pt x="51" y="65"/>
                      <a:pt x="42" y="45"/>
                    </a:cubicBezTo>
                    <a:cubicBezTo>
                      <a:pt x="41" y="38"/>
                      <a:pt x="38" y="31"/>
                      <a:pt x="30" y="29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6" name="Freeform 575">
                <a:extLst>
                  <a:ext uri="{FF2B5EF4-FFF2-40B4-BE49-F238E27FC236}">
                    <a16:creationId xmlns:a16="http://schemas.microsoft.com/office/drawing/2014/main" xmlns="" id="{0DC2E1F3-74B0-4662-BABF-36D467C1C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1" y="3618"/>
                <a:ext cx="21" cy="29"/>
              </a:xfrm>
              <a:custGeom>
                <a:avLst/>
                <a:gdLst>
                  <a:gd name="T0" fmla="*/ 30 w 51"/>
                  <a:gd name="T1" fmla="*/ 29 h 65"/>
                  <a:gd name="T2" fmla="*/ 30 w 51"/>
                  <a:gd name="T3" fmla="*/ 29 h 65"/>
                  <a:gd name="T4" fmla="*/ 7 w 51"/>
                  <a:gd name="T5" fmla="*/ 2 h 65"/>
                  <a:gd name="T6" fmla="*/ 0 w 51"/>
                  <a:gd name="T7" fmla="*/ 6 h 65"/>
                  <a:gd name="T8" fmla="*/ 7 w 51"/>
                  <a:gd name="T9" fmla="*/ 28 h 65"/>
                  <a:gd name="T10" fmla="*/ 26 w 51"/>
                  <a:gd name="T11" fmla="*/ 56 h 65"/>
                  <a:gd name="T12" fmla="*/ 42 w 51"/>
                  <a:gd name="T13" fmla="*/ 45 h 65"/>
                  <a:gd name="T14" fmla="*/ 30 w 51"/>
                  <a:gd name="T15" fmla="*/ 2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65">
                    <a:moveTo>
                      <a:pt x="30" y="29"/>
                    </a:moveTo>
                    <a:lnTo>
                      <a:pt x="30" y="29"/>
                    </a:lnTo>
                    <a:cubicBezTo>
                      <a:pt x="14" y="26"/>
                      <a:pt x="21" y="3"/>
                      <a:pt x="7" y="2"/>
                    </a:cubicBezTo>
                    <a:cubicBezTo>
                      <a:pt x="1" y="1"/>
                      <a:pt x="0" y="0"/>
                      <a:pt x="0" y="6"/>
                    </a:cubicBezTo>
                    <a:cubicBezTo>
                      <a:pt x="0" y="16"/>
                      <a:pt x="5" y="18"/>
                      <a:pt x="7" y="28"/>
                    </a:cubicBezTo>
                    <a:cubicBezTo>
                      <a:pt x="11" y="41"/>
                      <a:pt x="21" y="48"/>
                      <a:pt x="26" y="56"/>
                    </a:cubicBezTo>
                    <a:cubicBezTo>
                      <a:pt x="31" y="65"/>
                      <a:pt x="51" y="65"/>
                      <a:pt x="42" y="45"/>
                    </a:cubicBezTo>
                    <a:cubicBezTo>
                      <a:pt x="41" y="38"/>
                      <a:pt x="38" y="31"/>
                      <a:pt x="30" y="29"/>
                    </a:cubicBezTo>
                    <a:close/>
                  </a:path>
                </a:pathLst>
              </a:custGeom>
              <a:solidFill>
                <a:srgbClr val="61806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7" name="Freeform 576">
                <a:extLst>
                  <a:ext uri="{FF2B5EF4-FFF2-40B4-BE49-F238E27FC236}">
                    <a16:creationId xmlns:a16="http://schemas.microsoft.com/office/drawing/2014/main" xmlns="" id="{48B3FD48-76EB-4CEC-AFEA-1E47699F3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6" y="3549"/>
                <a:ext cx="16" cy="20"/>
              </a:xfrm>
              <a:custGeom>
                <a:avLst/>
                <a:gdLst>
                  <a:gd name="T0" fmla="*/ 39 w 39"/>
                  <a:gd name="T1" fmla="*/ 34 h 43"/>
                  <a:gd name="T2" fmla="*/ 39 w 39"/>
                  <a:gd name="T3" fmla="*/ 34 h 43"/>
                  <a:gd name="T4" fmla="*/ 38 w 39"/>
                  <a:gd name="T5" fmla="*/ 23 h 43"/>
                  <a:gd name="T6" fmla="*/ 17 w 39"/>
                  <a:gd name="T7" fmla="*/ 0 h 43"/>
                  <a:gd name="T8" fmla="*/ 0 w 39"/>
                  <a:gd name="T9" fmla="*/ 17 h 43"/>
                  <a:gd name="T10" fmla="*/ 13 w 39"/>
                  <a:gd name="T11" fmla="*/ 34 h 43"/>
                  <a:gd name="T12" fmla="*/ 20 w 39"/>
                  <a:gd name="T13" fmla="*/ 42 h 43"/>
                  <a:gd name="T14" fmla="*/ 26 w 39"/>
                  <a:gd name="T15" fmla="*/ 42 h 43"/>
                  <a:gd name="T16" fmla="*/ 32 w 39"/>
                  <a:gd name="T17" fmla="*/ 40 h 43"/>
                  <a:gd name="T18" fmla="*/ 39 w 39"/>
                  <a:gd name="T19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3">
                    <a:moveTo>
                      <a:pt x="39" y="34"/>
                    </a:moveTo>
                    <a:lnTo>
                      <a:pt x="39" y="34"/>
                    </a:lnTo>
                    <a:cubicBezTo>
                      <a:pt x="39" y="30"/>
                      <a:pt x="38" y="27"/>
                      <a:pt x="38" y="23"/>
                    </a:cubicBezTo>
                    <a:cubicBezTo>
                      <a:pt x="38" y="13"/>
                      <a:pt x="20" y="10"/>
                      <a:pt x="17" y="0"/>
                    </a:cubicBezTo>
                    <a:cubicBezTo>
                      <a:pt x="13" y="3"/>
                      <a:pt x="0" y="13"/>
                      <a:pt x="0" y="17"/>
                    </a:cubicBezTo>
                    <a:cubicBezTo>
                      <a:pt x="0" y="26"/>
                      <a:pt x="11" y="25"/>
                      <a:pt x="13" y="34"/>
                    </a:cubicBezTo>
                    <a:cubicBezTo>
                      <a:pt x="13" y="36"/>
                      <a:pt x="17" y="42"/>
                      <a:pt x="20" y="42"/>
                    </a:cubicBezTo>
                    <a:cubicBezTo>
                      <a:pt x="21" y="42"/>
                      <a:pt x="26" y="43"/>
                      <a:pt x="26" y="42"/>
                    </a:cubicBezTo>
                    <a:cubicBezTo>
                      <a:pt x="29" y="40"/>
                      <a:pt x="29" y="41"/>
                      <a:pt x="32" y="40"/>
                    </a:cubicBezTo>
                    <a:cubicBezTo>
                      <a:pt x="36" y="38"/>
                      <a:pt x="39" y="39"/>
                      <a:pt x="39" y="34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8" name="Freeform 577">
                <a:extLst>
                  <a:ext uri="{FF2B5EF4-FFF2-40B4-BE49-F238E27FC236}">
                    <a16:creationId xmlns:a16="http://schemas.microsoft.com/office/drawing/2014/main" xmlns="" id="{7E9899D2-F998-41C1-B84B-062F43A6D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6" y="3558"/>
                <a:ext cx="16" cy="11"/>
              </a:xfrm>
              <a:custGeom>
                <a:avLst/>
                <a:gdLst>
                  <a:gd name="T0" fmla="*/ 0 w 39"/>
                  <a:gd name="T1" fmla="*/ 0 h 24"/>
                  <a:gd name="T2" fmla="*/ 0 w 39"/>
                  <a:gd name="T3" fmla="*/ 0 h 24"/>
                  <a:gd name="T4" fmla="*/ 37 w 39"/>
                  <a:gd name="T5" fmla="*/ 0 h 24"/>
                  <a:gd name="T6" fmla="*/ 38 w 39"/>
                  <a:gd name="T7" fmla="*/ 4 h 24"/>
                  <a:gd name="T8" fmla="*/ 39 w 39"/>
                  <a:gd name="T9" fmla="*/ 15 h 24"/>
                  <a:gd name="T10" fmla="*/ 32 w 39"/>
                  <a:gd name="T11" fmla="*/ 21 h 24"/>
                  <a:gd name="T12" fmla="*/ 26 w 39"/>
                  <a:gd name="T13" fmla="*/ 23 h 24"/>
                  <a:gd name="T14" fmla="*/ 20 w 39"/>
                  <a:gd name="T15" fmla="*/ 23 h 24"/>
                  <a:gd name="T16" fmla="*/ 13 w 39"/>
                  <a:gd name="T17" fmla="*/ 15 h 24"/>
                  <a:gd name="T18" fmla="*/ 0 w 39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4">
                    <a:moveTo>
                      <a:pt x="0" y="0"/>
                    </a:moveTo>
                    <a:lnTo>
                      <a:pt x="0" y="0"/>
                    </a:lnTo>
                    <a:lnTo>
                      <a:pt x="37" y="0"/>
                    </a:lnTo>
                    <a:cubicBezTo>
                      <a:pt x="38" y="1"/>
                      <a:pt x="38" y="2"/>
                      <a:pt x="38" y="4"/>
                    </a:cubicBezTo>
                    <a:cubicBezTo>
                      <a:pt x="38" y="8"/>
                      <a:pt x="39" y="11"/>
                      <a:pt x="39" y="15"/>
                    </a:cubicBezTo>
                    <a:cubicBezTo>
                      <a:pt x="39" y="20"/>
                      <a:pt x="36" y="19"/>
                      <a:pt x="32" y="21"/>
                    </a:cubicBezTo>
                    <a:cubicBezTo>
                      <a:pt x="29" y="22"/>
                      <a:pt x="30" y="21"/>
                      <a:pt x="26" y="23"/>
                    </a:cubicBezTo>
                    <a:cubicBezTo>
                      <a:pt x="26" y="24"/>
                      <a:pt x="21" y="23"/>
                      <a:pt x="20" y="23"/>
                    </a:cubicBezTo>
                    <a:cubicBezTo>
                      <a:pt x="17" y="23"/>
                      <a:pt x="13" y="17"/>
                      <a:pt x="13" y="15"/>
                    </a:cubicBezTo>
                    <a:cubicBezTo>
                      <a:pt x="11" y="7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299" name="Freeform 578">
                <a:extLst>
                  <a:ext uri="{FF2B5EF4-FFF2-40B4-BE49-F238E27FC236}">
                    <a16:creationId xmlns:a16="http://schemas.microsoft.com/office/drawing/2014/main" xmlns="" id="{5FF53767-6B57-4081-AD2C-C55698F31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6" y="3549"/>
                <a:ext cx="15" cy="9"/>
              </a:xfrm>
              <a:custGeom>
                <a:avLst/>
                <a:gdLst>
                  <a:gd name="T0" fmla="*/ 37 w 37"/>
                  <a:gd name="T1" fmla="*/ 19 h 19"/>
                  <a:gd name="T2" fmla="*/ 37 w 37"/>
                  <a:gd name="T3" fmla="*/ 19 h 19"/>
                  <a:gd name="T4" fmla="*/ 0 w 37"/>
                  <a:gd name="T5" fmla="*/ 19 h 19"/>
                  <a:gd name="T6" fmla="*/ 0 w 37"/>
                  <a:gd name="T7" fmla="*/ 17 h 19"/>
                  <a:gd name="T8" fmla="*/ 17 w 37"/>
                  <a:gd name="T9" fmla="*/ 0 h 19"/>
                  <a:gd name="T10" fmla="*/ 37 w 37"/>
                  <a:gd name="T1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9">
                    <a:moveTo>
                      <a:pt x="37" y="19"/>
                    </a:moveTo>
                    <a:lnTo>
                      <a:pt x="37" y="19"/>
                    </a:lnTo>
                    <a:lnTo>
                      <a:pt x="0" y="19"/>
                    </a:lnTo>
                    <a:cubicBezTo>
                      <a:pt x="0" y="18"/>
                      <a:pt x="0" y="18"/>
                      <a:pt x="0" y="17"/>
                    </a:cubicBezTo>
                    <a:cubicBezTo>
                      <a:pt x="0" y="13"/>
                      <a:pt x="13" y="3"/>
                      <a:pt x="17" y="0"/>
                    </a:cubicBezTo>
                    <a:cubicBezTo>
                      <a:pt x="20" y="8"/>
                      <a:pt x="33" y="12"/>
                      <a:pt x="37" y="19"/>
                    </a:cubicBez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0" name="Freeform 579">
                <a:extLst>
                  <a:ext uri="{FF2B5EF4-FFF2-40B4-BE49-F238E27FC236}">
                    <a16:creationId xmlns:a16="http://schemas.microsoft.com/office/drawing/2014/main" xmlns="" id="{C7183333-AFBD-425B-8672-E71245A7F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1" y="3218"/>
                <a:ext cx="106" cy="174"/>
              </a:xfrm>
              <a:custGeom>
                <a:avLst/>
                <a:gdLst>
                  <a:gd name="T0" fmla="*/ 175 w 257"/>
                  <a:gd name="T1" fmla="*/ 361 h 389"/>
                  <a:gd name="T2" fmla="*/ 175 w 257"/>
                  <a:gd name="T3" fmla="*/ 361 h 389"/>
                  <a:gd name="T4" fmla="*/ 200 w 257"/>
                  <a:gd name="T5" fmla="*/ 243 h 389"/>
                  <a:gd name="T6" fmla="*/ 188 w 257"/>
                  <a:gd name="T7" fmla="*/ 17 h 389"/>
                  <a:gd name="T8" fmla="*/ 174 w 257"/>
                  <a:gd name="T9" fmla="*/ 0 h 389"/>
                  <a:gd name="T10" fmla="*/ 72 w 257"/>
                  <a:gd name="T11" fmla="*/ 55 h 389"/>
                  <a:gd name="T12" fmla="*/ 33 w 257"/>
                  <a:gd name="T13" fmla="*/ 46 h 389"/>
                  <a:gd name="T14" fmla="*/ 24 w 257"/>
                  <a:gd name="T15" fmla="*/ 56 h 389"/>
                  <a:gd name="T16" fmla="*/ 53 w 257"/>
                  <a:gd name="T17" fmla="*/ 129 h 389"/>
                  <a:gd name="T18" fmla="*/ 53 w 257"/>
                  <a:gd name="T19" fmla="*/ 237 h 389"/>
                  <a:gd name="T20" fmla="*/ 101 w 257"/>
                  <a:gd name="T21" fmla="*/ 389 h 389"/>
                  <a:gd name="T22" fmla="*/ 110 w 257"/>
                  <a:gd name="T23" fmla="*/ 347 h 389"/>
                  <a:gd name="T24" fmla="*/ 131 w 257"/>
                  <a:gd name="T25" fmla="*/ 337 h 389"/>
                  <a:gd name="T26" fmla="*/ 175 w 257"/>
                  <a:gd name="T27" fmla="*/ 36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7" h="389">
                    <a:moveTo>
                      <a:pt x="175" y="361"/>
                    </a:moveTo>
                    <a:lnTo>
                      <a:pt x="175" y="361"/>
                    </a:lnTo>
                    <a:cubicBezTo>
                      <a:pt x="191" y="334"/>
                      <a:pt x="202" y="274"/>
                      <a:pt x="200" y="243"/>
                    </a:cubicBezTo>
                    <a:cubicBezTo>
                      <a:pt x="191" y="115"/>
                      <a:pt x="257" y="180"/>
                      <a:pt x="188" y="17"/>
                    </a:cubicBezTo>
                    <a:lnTo>
                      <a:pt x="174" y="0"/>
                    </a:lnTo>
                    <a:cubicBezTo>
                      <a:pt x="147" y="3"/>
                      <a:pt x="94" y="36"/>
                      <a:pt x="72" y="55"/>
                    </a:cubicBezTo>
                    <a:lnTo>
                      <a:pt x="33" y="46"/>
                    </a:lnTo>
                    <a:lnTo>
                      <a:pt x="24" y="56"/>
                    </a:lnTo>
                    <a:cubicBezTo>
                      <a:pt x="24" y="104"/>
                      <a:pt x="15" y="98"/>
                      <a:pt x="53" y="129"/>
                    </a:cubicBezTo>
                    <a:cubicBezTo>
                      <a:pt x="53" y="227"/>
                      <a:pt x="24" y="165"/>
                      <a:pt x="53" y="237"/>
                    </a:cubicBezTo>
                    <a:cubicBezTo>
                      <a:pt x="27" y="300"/>
                      <a:pt x="0" y="389"/>
                      <a:pt x="101" y="389"/>
                    </a:cubicBezTo>
                    <a:cubicBezTo>
                      <a:pt x="114" y="361"/>
                      <a:pt x="111" y="373"/>
                      <a:pt x="110" y="347"/>
                    </a:cubicBezTo>
                    <a:lnTo>
                      <a:pt x="131" y="337"/>
                    </a:lnTo>
                    <a:cubicBezTo>
                      <a:pt x="170" y="361"/>
                      <a:pt x="146" y="357"/>
                      <a:pt x="175" y="361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1" name="Freeform 580">
                <a:extLst>
                  <a:ext uri="{FF2B5EF4-FFF2-40B4-BE49-F238E27FC236}">
                    <a16:creationId xmlns:a16="http://schemas.microsoft.com/office/drawing/2014/main" xmlns="" id="{F6009F96-F5A2-448F-B92F-CDDC83B4C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8" y="3238"/>
                <a:ext cx="33" cy="33"/>
              </a:xfrm>
              <a:custGeom>
                <a:avLst/>
                <a:gdLst>
                  <a:gd name="T0" fmla="*/ 39 w 81"/>
                  <a:gd name="T1" fmla="*/ 5 h 73"/>
                  <a:gd name="T2" fmla="*/ 39 w 81"/>
                  <a:gd name="T3" fmla="*/ 5 h 73"/>
                  <a:gd name="T4" fmla="*/ 81 w 81"/>
                  <a:gd name="T5" fmla="*/ 73 h 73"/>
                  <a:gd name="T6" fmla="*/ 24 w 81"/>
                  <a:gd name="T7" fmla="*/ 73 h 73"/>
                  <a:gd name="T8" fmla="*/ 7 w 81"/>
                  <a:gd name="T9" fmla="*/ 10 h 73"/>
                  <a:gd name="T10" fmla="*/ 16 w 81"/>
                  <a:gd name="T11" fmla="*/ 0 h 73"/>
                  <a:gd name="T12" fmla="*/ 39 w 81"/>
                  <a:gd name="T13" fmla="*/ 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73">
                    <a:moveTo>
                      <a:pt x="39" y="5"/>
                    </a:moveTo>
                    <a:lnTo>
                      <a:pt x="39" y="5"/>
                    </a:lnTo>
                    <a:lnTo>
                      <a:pt x="81" y="73"/>
                    </a:lnTo>
                    <a:lnTo>
                      <a:pt x="24" y="73"/>
                    </a:lnTo>
                    <a:cubicBezTo>
                      <a:pt x="0" y="53"/>
                      <a:pt x="7" y="52"/>
                      <a:pt x="7" y="10"/>
                    </a:cubicBezTo>
                    <a:lnTo>
                      <a:pt x="16" y="0"/>
                    </a:lnTo>
                    <a:lnTo>
                      <a:pt x="39" y="5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2" name="Freeform 581">
                <a:extLst>
                  <a:ext uri="{FF2B5EF4-FFF2-40B4-BE49-F238E27FC236}">
                    <a16:creationId xmlns:a16="http://schemas.microsoft.com/office/drawing/2014/main" xmlns="" id="{1456AEB5-0DB0-4A61-B883-11EACD3C7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3218"/>
                <a:ext cx="50" cy="53"/>
              </a:xfrm>
              <a:custGeom>
                <a:avLst/>
                <a:gdLst>
                  <a:gd name="T0" fmla="*/ 121 w 121"/>
                  <a:gd name="T1" fmla="*/ 119 h 119"/>
                  <a:gd name="T2" fmla="*/ 121 w 121"/>
                  <a:gd name="T3" fmla="*/ 119 h 119"/>
                  <a:gd name="T4" fmla="*/ 0 w 121"/>
                  <a:gd name="T5" fmla="*/ 119 h 119"/>
                  <a:gd name="T6" fmla="*/ 74 w 121"/>
                  <a:gd name="T7" fmla="*/ 1 h 119"/>
                  <a:gd name="T8" fmla="*/ 76 w 121"/>
                  <a:gd name="T9" fmla="*/ 0 h 119"/>
                  <a:gd name="T10" fmla="*/ 90 w 121"/>
                  <a:gd name="T11" fmla="*/ 17 h 119"/>
                  <a:gd name="T12" fmla="*/ 121 w 121"/>
                  <a:gd name="T13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19">
                    <a:moveTo>
                      <a:pt x="121" y="119"/>
                    </a:moveTo>
                    <a:lnTo>
                      <a:pt x="121" y="119"/>
                    </a:lnTo>
                    <a:lnTo>
                      <a:pt x="0" y="119"/>
                    </a:lnTo>
                    <a:lnTo>
                      <a:pt x="74" y="1"/>
                    </a:lnTo>
                    <a:cubicBezTo>
                      <a:pt x="74" y="0"/>
                      <a:pt x="75" y="0"/>
                      <a:pt x="76" y="0"/>
                    </a:cubicBezTo>
                    <a:lnTo>
                      <a:pt x="90" y="17"/>
                    </a:lnTo>
                    <a:cubicBezTo>
                      <a:pt x="113" y="71"/>
                      <a:pt x="121" y="100"/>
                      <a:pt x="121" y="119"/>
                    </a:cubicBez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3" name="Freeform 582">
                <a:extLst>
                  <a:ext uri="{FF2B5EF4-FFF2-40B4-BE49-F238E27FC236}">
                    <a16:creationId xmlns:a16="http://schemas.microsoft.com/office/drawing/2014/main" xmlns="" id="{878C0776-5721-4E62-A1C2-1A3FEA848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4" y="3218"/>
                <a:ext cx="48" cy="53"/>
              </a:xfrm>
              <a:custGeom>
                <a:avLst/>
                <a:gdLst>
                  <a:gd name="T0" fmla="*/ 116 w 116"/>
                  <a:gd name="T1" fmla="*/ 0 h 118"/>
                  <a:gd name="T2" fmla="*/ 116 w 116"/>
                  <a:gd name="T3" fmla="*/ 0 h 118"/>
                  <a:gd name="T4" fmla="*/ 42 w 116"/>
                  <a:gd name="T5" fmla="*/ 118 h 118"/>
                  <a:gd name="T6" fmla="*/ 0 w 116"/>
                  <a:gd name="T7" fmla="*/ 50 h 118"/>
                  <a:gd name="T8" fmla="*/ 16 w 116"/>
                  <a:gd name="T9" fmla="*/ 54 h 118"/>
                  <a:gd name="T10" fmla="*/ 116 w 116"/>
                  <a:gd name="T11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6" h="118">
                    <a:moveTo>
                      <a:pt x="116" y="0"/>
                    </a:moveTo>
                    <a:lnTo>
                      <a:pt x="116" y="0"/>
                    </a:lnTo>
                    <a:lnTo>
                      <a:pt x="42" y="118"/>
                    </a:lnTo>
                    <a:lnTo>
                      <a:pt x="0" y="50"/>
                    </a:lnTo>
                    <a:lnTo>
                      <a:pt x="16" y="54"/>
                    </a:lnTo>
                    <a:cubicBezTo>
                      <a:pt x="38" y="35"/>
                      <a:pt x="88" y="4"/>
                      <a:pt x="116" y="0"/>
                    </a:cubicBezTo>
                    <a:close/>
                  </a:path>
                </a:pathLst>
              </a:custGeom>
              <a:solidFill>
                <a:srgbClr val="FFEBF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4" name="Freeform 583">
                <a:extLst>
                  <a:ext uri="{FF2B5EF4-FFF2-40B4-BE49-F238E27FC236}">
                    <a16:creationId xmlns:a16="http://schemas.microsoft.com/office/drawing/2014/main" xmlns="" id="{1040FCED-D153-4EB0-8F98-3BE8FC088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3367"/>
                <a:ext cx="65" cy="25"/>
              </a:xfrm>
              <a:custGeom>
                <a:avLst/>
                <a:gdLst>
                  <a:gd name="T0" fmla="*/ 0 w 158"/>
                  <a:gd name="T1" fmla="*/ 0 h 56"/>
                  <a:gd name="T2" fmla="*/ 0 w 158"/>
                  <a:gd name="T3" fmla="*/ 0 h 56"/>
                  <a:gd name="T4" fmla="*/ 69 w 158"/>
                  <a:gd name="T5" fmla="*/ 0 h 56"/>
                  <a:gd name="T6" fmla="*/ 158 w 158"/>
                  <a:gd name="T7" fmla="*/ 0 h 56"/>
                  <a:gd name="T8" fmla="*/ 146 w 158"/>
                  <a:gd name="T9" fmla="*/ 28 h 56"/>
                  <a:gd name="T10" fmla="*/ 102 w 158"/>
                  <a:gd name="T11" fmla="*/ 4 h 56"/>
                  <a:gd name="T12" fmla="*/ 81 w 158"/>
                  <a:gd name="T13" fmla="*/ 14 h 56"/>
                  <a:gd name="T14" fmla="*/ 72 w 158"/>
                  <a:gd name="T15" fmla="*/ 56 h 56"/>
                  <a:gd name="T16" fmla="*/ 0 w 158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56">
                    <a:moveTo>
                      <a:pt x="0" y="0"/>
                    </a:moveTo>
                    <a:lnTo>
                      <a:pt x="0" y="0"/>
                    </a:lnTo>
                    <a:lnTo>
                      <a:pt x="69" y="0"/>
                    </a:lnTo>
                    <a:lnTo>
                      <a:pt x="158" y="0"/>
                    </a:lnTo>
                    <a:cubicBezTo>
                      <a:pt x="154" y="11"/>
                      <a:pt x="150" y="20"/>
                      <a:pt x="146" y="28"/>
                    </a:cubicBezTo>
                    <a:cubicBezTo>
                      <a:pt x="117" y="24"/>
                      <a:pt x="141" y="28"/>
                      <a:pt x="102" y="4"/>
                    </a:cubicBezTo>
                    <a:lnTo>
                      <a:pt x="81" y="14"/>
                    </a:lnTo>
                    <a:cubicBezTo>
                      <a:pt x="82" y="40"/>
                      <a:pt x="85" y="28"/>
                      <a:pt x="72" y="56"/>
                    </a:cubicBezTo>
                    <a:cubicBezTo>
                      <a:pt x="19" y="56"/>
                      <a:pt x="1" y="32"/>
                      <a:pt x="0" y="0"/>
                    </a:cubicBez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5" name="Freeform 584">
                <a:extLst>
                  <a:ext uri="{FF2B5EF4-FFF2-40B4-BE49-F238E27FC236}">
                    <a16:creationId xmlns:a16="http://schemas.microsoft.com/office/drawing/2014/main" xmlns="" id="{E4E2D00F-7ABE-4C16-BDE1-1A608DB8E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" y="3271"/>
                <a:ext cx="69" cy="96"/>
              </a:xfrm>
              <a:custGeom>
                <a:avLst/>
                <a:gdLst>
                  <a:gd name="T0" fmla="*/ 159 w 170"/>
                  <a:gd name="T1" fmla="*/ 214 h 214"/>
                  <a:gd name="T2" fmla="*/ 159 w 170"/>
                  <a:gd name="T3" fmla="*/ 214 h 214"/>
                  <a:gd name="T4" fmla="*/ 70 w 170"/>
                  <a:gd name="T5" fmla="*/ 214 h 214"/>
                  <a:gd name="T6" fmla="*/ 1 w 170"/>
                  <a:gd name="T7" fmla="*/ 214 h 214"/>
                  <a:gd name="T8" fmla="*/ 25 w 170"/>
                  <a:gd name="T9" fmla="*/ 118 h 214"/>
                  <a:gd name="T10" fmla="*/ 15 w 170"/>
                  <a:gd name="T11" fmla="*/ 90 h 214"/>
                  <a:gd name="T12" fmla="*/ 70 w 170"/>
                  <a:gd name="T13" fmla="*/ 0 h 214"/>
                  <a:gd name="T14" fmla="*/ 170 w 170"/>
                  <a:gd name="T15" fmla="*/ 162 h 214"/>
                  <a:gd name="T16" fmla="*/ 159 w 170"/>
                  <a:gd name="T1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14">
                    <a:moveTo>
                      <a:pt x="159" y="214"/>
                    </a:moveTo>
                    <a:lnTo>
                      <a:pt x="159" y="214"/>
                    </a:lnTo>
                    <a:lnTo>
                      <a:pt x="70" y="214"/>
                    </a:lnTo>
                    <a:lnTo>
                      <a:pt x="1" y="214"/>
                    </a:lnTo>
                    <a:cubicBezTo>
                      <a:pt x="0" y="184"/>
                      <a:pt x="13" y="148"/>
                      <a:pt x="25" y="118"/>
                    </a:cubicBezTo>
                    <a:cubicBezTo>
                      <a:pt x="20" y="104"/>
                      <a:pt x="17" y="96"/>
                      <a:pt x="15" y="90"/>
                    </a:cubicBezTo>
                    <a:lnTo>
                      <a:pt x="70" y="0"/>
                    </a:lnTo>
                    <a:lnTo>
                      <a:pt x="170" y="162"/>
                    </a:lnTo>
                    <a:cubicBezTo>
                      <a:pt x="168" y="179"/>
                      <a:pt x="164" y="198"/>
                      <a:pt x="159" y="214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6" name="Freeform 585">
                <a:extLst>
                  <a:ext uri="{FF2B5EF4-FFF2-40B4-BE49-F238E27FC236}">
                    <a16:creationId xmlns:a16="http://schemas.microsoft.com/office/drawing/2014/main" xmlns="" id="{4EE354FA-89C0-4584-90CB-9AB4E631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3271"/>
                <a:ext cx="51" cy="73"/>
              </a:xfrm>
              <a:custGeom>
                <a:avLst/>
                <a:gdLst>
                  <a:gd name="T0" fmla="*/ 100 w 123"/>
                  <a:gd name="T1" fmla="*/ 162 h 162"/>
                  <a:gd name="T2" fmla="*/ 100 w 123"/>
                  <a:gd name="T3" fmla="*/ 162 h 162"/>
                  <a:gd name="T4" fmla="*/ 0 w 123"/>
                  <a:gd name="T5" fmla="*/ 0 h 162"/>
                  <a:gd name="T6" fmla="*/ 121 w 123"/>
                  <a:gd name="T7" fmla="*/ 0 h 162"/>
                  <a:gd name="T8" fmla="*/ 102 w 123"/>
                  <a:gd name="T9" fmla="*/ 124 h 162"/>
                  <a:gd name="T10" fmla="*/ 100 w 123"/>
                  <a:gd name="T11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3" h="162">
                    <a:moveTo>
                      <a:pt x="100" y="162"/>
                    </a:moveTo>
                    <a:lnTo>
                      <a:pt x="100" y="162"/>
                    </a:lnTo>
                    <a:lnTo>
                      <a:pt x="0" y="0"/>
                    </a:lnTo>
                    <a:lnTo>
                      <a:pt x="121" y="0"/>
                    </a:lnTo>
                    <a:cubicBezTo>
                      <a:pt x="123" y="39"/>
                      <a:pt x="96" y="39"/>
                      <a:pt x="102" y="124"/>
                    </a:cubicBezTo>
                    <a:cubicBezTo>
                      <a:pt x="103" y="134"/>
                      <a:pt x="102" y="147"/>
                      <a:pt x="100" y="162"/>
                    </a:cubicBezTo>
                    <a:close/>
                  </a:path>
                </a:pathLst>
              </a:custGeom>
              <a:solidFill>
                <a:srgbClr val="FFEBF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7" name="Freeform 586">
                <a:extLst>
                  <a:ext uri="{FF2B5EF4-FFF2-40B4-BE49-F238E27FC236}">
                    <a16:creationId xmlns:a16="http://schemas.microsoft.com/office/drawing/2014/main" xmlns="" id="{FC443C28-3494-4DAC-B0B6-8087DE908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" y="3094"/>
                <a:ext cx="51" cy="119"/>
              </a:xfrm>
              <a:custGeom>
                <a:avLst/>
                <a:gdLst>
                  <a:gd name="T0" fmla="*/ 62 w 123"/>
                  <a:gd name="T1" fmla="*/ 264 h 264"/>
                  <a:gd name="T2" fmla="*/ 62 w 123"/>
                  <a:gd name="T3" fmla="*/ 264 h 264"/>
                  <a:gd name="T4" fmla="*/ 74 w 123"/>
                  <a:gd name="T5" fmla="*/ 243 h 264"/>
                  <a:gd name="T6" fmla="*/ 86 w 123"/>
                  <a:gd name="T7" fmla="*/ 229 h 264"/>
                  <a:gd name="T8" fmla="*/ 95 w 123"/>
                  <a:gd name="T9" fmla="*/ 212 h 264"/>
                  <a:gd name="T10" fmla="*/ 94 w 123"/>
                  <a:gd name="T11" fmla="*/ 188 h 264"/>
                  <a:gd name="T12" fmla="*/ 102 w 123"/>
                  <a:gd name="T13" fmla="*/ 166 h 264"/>
                  <a:gd name="T14" fmla="*/ 116 w 123"/>
                  <a:gd name="T15" fmla="*/ 138 h 264"/>
                  <a:gd name="T16" fmla="*/ 120 w 123"/>
                  <a:gd name="T17" fmla="*/ 118 h 264"/>
                  <a:gd name="T18" fmla="*/ 115 w 123"/>
                  <a:gd name="T19" fmla="*/ 92 h 264"/>
                  <a:gd name="T20" fmla="*/ 112 w 123"/>
                  <a:gd name="T21" fmla="*/ 67 h 264"/>
                  <a:gd name="T22" fmla="*/ 119 w 123"/>
                  <a:gd name="T23" fmla="*/ 47 h 264"/>
                  <a:gd name="T24" fmla="*/ 123 w 123"/>
                  <a:gd name="T25" fmla="*/ 14 h 264"/>
                  <a:gd name="T26" fmla="*/ 123 w 123"/>
                  <a:gd name="T27" fmla="*/ 3 h 264"/>
                  <a:gd name="T28" fmla="*/ 108 w 123"/>
                  <a:gd name="T29" fmla="*/ 0 h 264"/>
                  <a:gd name="T30" fmla="*/ 106 w 123"/>
                  <a:gd name="T31" fmla="*/ 17 h 264"/>
                  <a:gd name="T32" fmla="*/ 97 w 123"/>
                  <a:gd name="T33" fmla="*/ 33 h 264"/>
                  <a:gd name="T34" fmla="*/ 85 w 123"/>
                  <a:gd name="T35" fmla="*/ 34 h 264"/>
                  <a:gd name="T36" fmla="*/ 68 w 123"/>
                  <a:gd name="T37" fmla="*/ 40 h 264"/>
                  <a:gd name="T38" fmla="*/ 39 w 123"/>
                  <a:gd name="T39" fmla="*/ 46 h 264"/>
                  <a:gd name="T40" fmla="*/ 20 w 123"/>
                  <a:gd name="T41" fmla="*/ 54 h 264"/>
                  <a:gd name="T42" fmla="*/ 9 w 123"/>
                  <a:gd name="T43" fmla="*/ 70 h 264"/>
                  <a:gd name="T44" fmla="*/ 7 w 123"/>
                  <a:gd name="T45" fmla="*/ 96 h 264"/>
                  <a:gd name="T46" fmla="*/ 0 w 123"/>
                  <a:gd name="T47" fmla="*/ 114 h 264"/>
                  <a:gd name="T48" fmla="*/ 13 w 123"/>
                  <a:gd name="T49" fmla="*/ 125 h 264"/>
                  <a:gd name="T50" fmla="*/ 8 w 123"/>
                  <a:gd name="T51" fmla="*/ 143 h 264"/>
                  <a:gd name="T52" fmla="*/ 4 w 123"/>
                  <a:gd name="T53" fmla="*/ 158 h 264"/>
                  <a:gd name="T54" fmla="*/ 18 w 123"/>
                  <a:gd name="T55" fmla="*/ 173 h 264"/>
                  <a:gd name="T56" fmla="*/ 15 w 123"/>
                  <a:gd name="T57" fmla="*/ 200 h 264"/>
                  <a:gd name="T58" fmla="*/ 19 w 123"/>
                  <a:gd name="T59" fmla="*/ 225 h 264"/>
                  <a:gd name="T60" fmla="*/ 29 w 123"/>
                  <a:gd name="T61" fmla="*/ 232 h 264"/>
                  <a:gd name="T62" fmla="*/ 41 w 123"/>
                  <a:gd name="T63" fmla="*/ 257 h 264"/>
                  <a:gd name="T64" fmla="*/ 62 w 123"/>
                  <a:gd name="T65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3" h="264">
                    <a:moveTo>
                      <a:pt x="62" y="264"/>
                    </a:moveTo>
                    <a:lnTo>
                      <a:pt x="62" y="264"/>
                    </a:lnTo>
                    <a:lnTo>
                      <a:pt x="74" y="243"/>
                    </a:lnTo>
                    <a:lnTo>
                      <a:pt x="86" y="229"/>
                    </a:lnTo>
                    <a:lnTo>
                      <a:pt x="95" y="212"/>
                    </a:lnTo>
                    <a:lnTo>
                      <a:pt x="94" y="188"/>
                    </a:lnTo>
                    <a:lnTo>
                      <a:pt x="102" y="166"/>
                    </a:lnTo>
                    <a:lnTo>
                      <a:pt x="116" y="138"/>
                    </a:lnTo>
                    <a:lnTo>
                      <a:pt x="120" y="118"/>
                    </a:lnTo>
                    <a:lnTo>
                      <a:pt x="115" y="92"/>
                    </a:lnTo>
                    <a:lnTo>
                      <a:pt x="112" y="67"/>
                    </a:lnTo>
                    <a:lnTo>
                      <a:pt x="119" y="47"/>
                    </a:lnTo>
                    <a:lnTo>
                      <a:pt x="123" y="14"/>
                    </a:lnTo>
                    <a:lnTo>
                      <a:pt x="123" y="3"/>
                    </a:lnTo>
                    <a:lnTo>
                      <a:pt x="108" y="0"/>
                    </a:lnTo>
                    <a:lnTo>
                      <a:pt x="106" y="17"/>
                    </a:lnTo>
                    <a:lnTo>
                      <a:pt x="97" y="33"/>
                    </a:lnTo>
                    <a:lnTo>
                      <a:pt x="85" y="34"/>
                    </a:lnTo>
                    <a:lnTo>
                      <a:pt x="68" y="40"/>
                    </a:lnTo>
                    <a:lnTo>
                      <a:pt x="39" y="46"/>
                    </a:lnTo>
                    <a:lnTo>
                      <a:pt x="20" y="54"/>
                    </a:lnTo>
                    <a:lnTo>
                      <a:pt x="9" y="70"/>
                    </a:lnTo>
                    <a:lnTo>
                      <a:pt x="7" y="96"/>
                    </a:lnTo>
                    <a:lnTo>
                      <a:pt x="0" y="114"/>
                    </a:lnTo>
                    <a:lnTo>
                      <a:pt x="13" y="125"/>
                    </a:lnTo>
                    <a:lnTo>
                      <a:pt x="8" y="143"/>
                    </a:lnTo>
                    <a:lnTo>
                      <a:pt x="4" y="158"/>
                    </a:lnTo>
                    <a:lnTo>
                      <a:pt x="18" y="173"/>
                    </a:lnTo>
                    <a:lnTo>
                      <a:pt x="15" y="200"/>
                    </a:lnTo>
                    <a:lnTo>
                      <a:pt x="19" y="225"/>
                    </a:lnTo>
                    <a:lnTo>
                      <a:pt x="29" y="232"/>
                    </a:lnTo>
                    <a:lnTo>
                      <a:pt x="41" y="257"/>
                    </a:lnTo>
                    <a:lnTo>
                      <a:pt x="62" y="264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8" name="Freeform 587">
                <a:extLst>
                  <a:ext uri="{FF2B5EF4-FFF2-40B4-BE49-F238E27FC236}">
                    <a16:creationId xmlns:a16="http://schemas.microsoft.com/office/drawing/2014/main" xmlns="" id="{DB962220-1F39-49B0-83B7-DECBF6255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2" y="3175"/>
                <a:ext cx="33" cy="38"/>
              </a:xfrm>
              <a:custGeom>
                <a:avLst/>
                <a:gdLst>
                  <a:gd name="T0" fmla="*/ 2 w 81"/>
                  <a:gd name="T1" fmla="*/ 0 h 83"/>
                  <a:gd name="T2" fmla="*/ 2 w 81"/>
                  <a:gd name="T3" fmla="*/ 0 h 83"/>
                  <a:gd name="T4" fmla="*/ 81 w 81"/>
                  <a:gd name="T5" fmla="*/ 0 h 83"/>
                  <a:gd name="T6" fmla="*/ 79 w 81"/>
                  <a:gd name="T7" fmla="*/ 7 h 83"/>
                  <a:gd name="T8" fmla="*/ 80 w 81"/>
                  <a:gd name="T9" fmla="*/ 31 h 83"/>
                  <a:gd name="T10" fmla="*/ 71 w 81"/>
                  <a:gd name="T11" fmla="*/ 48 h 83"/>
                  <a:gd name="T12" fmla="*/ 59 w 81"/>
                  <a:gd name="T13" fmla="*/ 62 h 83"/>
                  <a:gd name="T14" fmla="*/ 47 w 81"/>
                  <a:gd name="T15" fmla="*/ 83 h 83"/>
                  <a:gd name="T16" fmla="*/ 26 w 81"/>
                  <a:gd name="T17" fmla="*/ 76 h 83"/>
                  <a:gd name="T18" fmla="*/ 14 w 81"/>
                  <a:gd name="T19" fmla="*/ 51 h 83"/>
                  <a:gd name="T20" fmla="*/ 4 w 81"/>
                  <a:gd name="T21" fmla="*/ 44 h 83"/>
                  <a:gd name="T22" fmla="*/ 0 w 81"/>
                  <a:gd name="T23" fmla="*/ 19 h 83"/>
                  <a:gd name="T24" fmla="*/ 2 w 81"/>
                  <a:gd name="T2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3">
                    <a:moveTo>
                      <a:pt x="2" y="0"/>
                    </a:moveTo>
                    <a:lnTo>
                      <a:pt x="2" y="0"/>
                    </a:lnTo>
                    <a:lnTo>
                      <a:pt x="81" y="0"/>
                    </a:lnTo>
                    <a:lnTo>
                      <a:pt x="79" y="7"/>
                    </a:lnTo>
                    <a:lnTo>
                      <a:pt x="80" y="31"/>
                    </a:lnTo>
                    <a:lnTo>
                      <a:pt x="71" y="48"/>
                    </a:lnTo>
                    <a:lnTo>
                      <a:pt x="59" y="62"/>
                    </a:lnTo>
                    <a:lnTo>
                      <a:pt x="47" y="83"/>
                    </a:lnTo>
                    <a:lnTo>
                      <a:pt x="26" y="76"/>
                    </a:lnTo>
                    <a:lnTo>
                      <a:pt x="14" y="51"/>
                    </a:lnTo>
                    <a:lnTo>
                      <a:pt x="4" y="44"/>
                    </a:lnTo>
                    <a:lnTo>
                      <a:pt x="0" y="1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EBF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09" name="Freeform 588">
                <a:extLst>
                  <a:ext uri="{FF2B5EF4-FFF2-40B4-BE49-F238E27FC236}">
                    <a16:creationId xmlns:a16="http://schemas.microsoft.com/office/drawing/2014/main" xmlns="" id="{C609C92F-C931-4390-8930-46804799D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1" y="3094"/>
                <a:ext cx="35" cy="70"/>
              </a:xfrm>
              <a:custGeom>
                <a:avLst/>
                <a:gdLst>
                  <a:gd name="T0" fmla="*/ 68 w 84"/>
                  <a:gd name="T1" fmla="*/ 156 h 156"/>
                  <a:gd name="T2" fmla="*/ 68 w 84"/>
                  <a:gd name="T3" fmla="*/ 156 h 156"/>
                  <a:gd name="T4" fmla="*/ 0 w 84"/>
                  <a:gd name="T5" fmla="*/ 46 h 156"/>
                  <a:gd name="T6" fmla="*/ 0 w 84"/>
                  <a:gd name="T7" fmla="*/ 46 h 156"/>
                  <a:gd name="T8" fmla="*/ 29 w 84"/>
                  <a:gd name="T9" fmla="*/ 40 h 156"/>
                  <a:gd name="T10" fmla="*/ 46 w 84"/>
                  <a:gd name="T11" fmla="*/ 34 h 156"/>
                  <a:gd name="T12" fmla="*/ 58 w 84"/>
                  <a:gd name="T13" fmla="*/ 33 h 156"/>
                  <a:gd name="T14" fmla="*/ 67 w 84"/>
                  <a:gd name="T15" fmla="*/ 17 h 156"/>
                  <a:gd name="T16" fmla="*/ 69 w 84"/>
                  <a:gd name="T17" fmla="*/ 0 h 156"/>
                  <a:gd name="T18" fmla="*/ 84 w 84"/>
                  <a:gd name="T19" fmla="*/ 3 h 156"/>
                  <a:gd name="T20" fmla="*/ 84 w 84"/>
                  <a:gd name="T21" fmla="*/ 14 h 156"/>
                  <a:gd name="T22" fmla="*/ 80 w 84"/>
                  <a:gd name="T23" fmla="*/ 47 h 156"/>
                  <a:gd name="T24" fmla="*/ 73 w 84"/>
                  <a:gd name="T25" fmla="*/ 67 h 156"/>
                  <a:gd name="T26" fmla="*/ 76 w 84"/>
                  <a:gd name="T27" fmla="*/ 92 h 156"/>
                  <a:gd name="T28" fmla="*/ 81 w 84"/>
                  <a:gd name="T29" fmla="*/ 118 h 156"/>
                  <a:gd name="T30" fmla="*/ 77 w 84"/>
                  <a:gd name="T31" fmla="*/ 138 h 156"/>
                  <a:gd name="T32" fmla="*/ 68 w 84"/>
                  <a:gd name="T33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4" h="156">
                    <a:moveTo>
                      <a:pt x="68" y="156"/>
                    </a:moveTo>
                    <a:lnTo>
                      <a:pt x="68" y="15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9" y="40"/>
                    </a:lnTo>
                    <a:lnTo>
                      <a:pt x="46" y="34"/>
                    </a:lnTo>
                    <a:lnTo>
                      <a:pt x="58" y="33"/>
                    </a:lnTo>
                    <a:lnTo>
                      <a:pt x="67" y="17"/>
                    </a:lnTo>
                    <a:lnTo>
                      <a:pt x="69" y="0"/>
                    </a:lnTo>
                    <a:lnTo>
                      <a:pt x="84" y="3"/>
                    </a:lnTo>
                    <a:lnTo>
                      <a:pt x="84" y="14"/>
                    </a:lnTo>
                    <a:lnTo>
                      <a:pt x="80" y="47"/>
                    </a:lnTo>
                    <a:lnTo>
                      <a:pt x="73" y="67"/>
                    </a:lnTo>
                    <a:lnTo>
                      <a:pt x="76" y="92"/>
                    </a:lnTo>
                    <a:lnTo>
                      <a:pt x="81" y="118"/>
                    </a:lnTo>
                    <a:lnTo>
                      <a:pt x="77" y="138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rgbClr val="A38995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0" name="Freeform 589">
                <a:extLst>
                  <a:ext uri="{FF2B5EF4-FFF2-40B4-BE49-F238E27FC236}">
                    <a16:creationId xmlns:a16="http://schemas.microsoft.com/office/drawing/2014/main" xmlns="" id="{581B731E-C8E3-4A57-A6BD-7A3B1CD68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" y="3261"/>
                <a:ext cx="26" cy="27"/>
              </a:xfrm>
              <a:custGeom>
                <a:avLst/>
                <a:gdLst>
                  <a:gd name="T0" fmla="*/ 54 w 63"/>
                  <a:gd name="T1" fmla="*/ 7 h 61"/>
                  <a:gd name="T2" fmla="*/ 54 w 63"/>
                  <a:gd name="T3" fmla="*/ 7 h 61"/>
                  <a:gd name="T4" fmla="*/ 41 w 63"/>
                  <a:gd name="T5" fmla="*/ 0 h 61"/>
                  <a:gd name="T6" fmla="*/ 5 w 63"/>
                  <a:gd name="T7" fmla="*/ 5 h 61"/>
                  <a:gd name="T8" fmla="*/ 0 w 63"/>
                  <a:gd name="T9" fmla="*/ 10 h 61"/>
                  <a:gd name="T10" fmla="*/ 1 w 63"/>
                  <a:gd name="T11" fmla="*/ 18 h 61"/>
                  <a:gd name="T12" fmla="*/ 8 w 63"/>
                  <a:gd name="T13" fmla="*/ 21 h 61"/>
                  <a:gd name="T14" fmla="*/ 17 w 63"/>
                  <a:gd name="T15" fmla="*/ 26 h 61"/>
                  <a:gd name="T16" fmla="*/ 33 w 63"/>
                  <a:gd name="T17" fmla="*/ 29 h 61"/>
                  <a:gd name="T18" fmla="*/ 41 w 63"/>
                  <a:gd name="T19" fmla="*/ 34 h 61"/>
                  <a:gd name="T20" fmla="*/ 47 w 63"/>
                  <a:gd name="T21" fmla="*/ 54 h 61"/>
                  <a:gd name="T22" fmla="*/ 57 w 63"/>
                  <a:gd name="T23" fmla="*/ 61 h 61"/>
                  <a:gd name="T24" fmla="*/ 59 w 63"/>
                  <a:gd name="T25" fmla="*/ 44 h 61"/>
                  <a:gd name="T26" fmla="*/ 63 w 63"/>
                  <a:gd name="T27" fmla="*/ 27 h 61"/>
                  <a:gd name="T28" fmla="*/ 63 w 63"/>
                  <a:gd name="T29" fmla="*/ 20 h 61"/>
                  <a:gd name="T30" fmla="*/ 54 w 63"/>
                  <a:gd name="T31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" h="61">
                    <a:moveTo>
                      <a:pt x="54" y="7"/>
                    </a:moveTo>
                    <a:lnTo>
                      <a:pt x="54" y="7"/>
                    </a:lnTo>
                    <a:lnTo>
                      <a:pt x="41" y="0"/>
                    </a:lnTo>
                    <a:lnTo>
                      <a:pt x="5" y="5"/>
                    </a:lnTo>
                    <a:lnTo>
                      <a:pt x="0" y="10"/>
                    </a:lnTo>
                    <a:lnTo>
                      <a:pt x="1" y="18"/>
                    </a:lnTo>
                    <a:lnTo>
                      <a:pt x="8" y="21"/>
                    </a:lnTo>
                    <a:lnTo>
                      <a:pt x="17" y="26"/>
                    </a:lnTo>
                    <a:lnTo>
                      <a:pt x="33" y="29"/>
                    </a:lnTo>
                    <a:lnTo>
                      <a:pt x="41" y="34"/>
                    </a:lnTo>
                    <a:lnTo>
                      <a:pt x="47" y="54"/>
                    </a:lnTo>
                    <a:lnTo>
                      <a:pt x="57" y="61"/>
                    </a:lnTo>
                    <a:lnTo>
                      <a:pt x="59" y="44"/>
                    </a:lnTo>
                    <a:lnTo>
                      <a:pt x="63" y="27"/>
                    </a:lnTo>
                    <a:lnTo>
                      <a:pt x="63" y="20"/>
                    </a:lnTo>
                    <a:lnTo>
                      <a:pt x="54" y="7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1" name="Freeform 590">
                <a:extLst>
                  <a:ext uri="{FF2B5EF4-FFF2-40B4-BE49-F238E27FC236}">
                    <a16:creationId xmlns:a16="http://schemas.microsoft.com/office/drawing/2014/main" xmlns="" id="{34A4665A-2C3D-4FC5-A8B1-D46723B6B7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" y="3261"/>
                <a:ext cx="26" cy="10"/>
              </a:xfrm>
              <a:custGeom>
                <a:avLst/>
                <a:gdLst>
                  <a:gd name="T0" fmla="*/ 63 w 63"/>
                  <a:gd name="T1" fmla="*/ 23 h 23"/>
                  <a:gd name="T2" fmla="*/ 63 w 63"/>
                  <a:gd name="T3" fmla="*/ 23 h 23"/>
                  <a:gd name="T4" fmla="*/ 13 w 63"/>
                  <a:gd name="T5" fmla="*/ 23 h 23"/>
                  <a:gd name="T6" fmla="*/ 8 w 63"/>
                  <a:gd name="T7" fmla="*/ 21 h 23"/>
                  <a:gd name="T8" fmla="*/ 1 w 63"/>
                  <a:gd name="T9" fmla="*/ 18 h 23"/>
                  <a:gd name="T10" fmla="*/ 0 w 63"/>
                  <a:gd name="T11" fmla="*/ 10 h 23"/>
                  <a:gd name="T12" fmla="*/ 5 w 63"/>
                  <a:gd name="T13" fmla="*/ 5 h 23"/>
                  <a:gd name="T14" fmla="*/ 41 w 63"/>
                  <a:gd name="T15" fmla="*/ 0 h 23"/>
                  <a:gd name="T16" fmla="*/ 54 w 63"/>
                  <a:gd name="T17" fmla="*/ 7 h 23"/>
                  <a:gd name="T18" fmla="*/ 63 w 63"/>
                  <a:gd name="T19" fmla="*/ 20 h 23"/>
                  <a:gd name="T20" fmla="*/ 63 w 63"/>
                  <a:gd name="T2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23">
                    <a:moveTo>
                      <a:pt x="63" y="23"/>
                    </a:moveTo>
                    <a:lnTo>
                      <a:pt x="63" y="23"/>
                    </a:lnTo>
                    <a:lnTo>
                      <a:pt x="13" y="23"/>
                    </a:lnTo>
                    <a:lnTo>
                      <a:pt x="8" y="21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5" y="5"/>
                    </a:lnTo>
                    <a:lnTo>
                      <a:pt x="41" y="0"/>
                    </a:lnTo>
                    <a:lnTo>
                      <a:pt x="54" y="7"/>
                    </a:lnTo>
                    <a:lnTo>
                      <a:pt x="63" y="20"/>
                    </a:lnTo>
                    <a:lnTo>
                      <a:pt x="63" y="23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2" name="Freeform 591">
                <a:extLst>
                  <a:ext uri="{FF2B5EF4-FFF2-40B4-BE49-F238E27FC236}">
                    <a16:creationId xmlns:a16="http://schemas.microsoft.com/office/drawing/2014/main" xmlns="" id="{AF500A73-1D1D-409E-ACAA-AD71E6AA7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2" y="3271"/>
                <a:ext cx="21" cy="17"/>
              </a:xfrm>
              <a:custGeom>
                <a:avLst/>
                <a:gdLst>
                  <a:gd name="T0" fmla="*/ 0 w 50"/>
                  <a:gd name="T1" fmla="*/ 0 h 38"/>
                  <a:gd name="T2" fmla="*/ 0 w 50"/>
                  <a:gd name="T3" fmla="*/ 0 h 38"/>
                  <a:gd name="T4" fmla="*/ 50 w 50"/>
                  <a:gd name="T5" fmla="*/ 0 h 38"/>
                  <a:gd name="T6" fmla="*/ 50 w 50"/>
                  <a:gd name="T7" fmla="*/ 4 h 38"/>
                  <a:gd name="T8" fmla="*/ 46 w 50"/>
                  <a:gd name="T9" fmla="*/ 21 h 38"/>
                  <a:gd name="T10" fmla="*/ 44 w 50"/>
                  <a:gd name="T11" fmla="*/ 38 h 38"/>
                  <a:gd name="T12" fmla="*/ 34 w 50"/>
                  <a:gd name="T13" fmla="*/ 31 h 38"/>
                  <a:gd name="T14" fmla="*/ 28 w 50"/>
                  <a:gd name="T15" fmla="*/ 11 h 38"/>
                  <a:gd name="T16" fmla="*/ 20 w 50"/>
                  <a:gd name="T17" fmla="*/ 6 h 38"/>
                  <a:gd name="T18" fmla="*/ 4 w 50"/>
                  <a:gd name="T19" fmla="*/ 3 h 38"/>
                  <a:gd name="T20" fmla="*/ 0 w 50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38">
                    <a:moveTo>
                      <a:pt x="0" y="0"/>
                    </a:moveTo>
                    <a:lnTo>
                      <a:pt x="0" y="0"/>
                    </a:lnTo>
                    <a:lnTo>
                      <a:pt x="50" y="0"/>
                    </a:lnTo>
                    <a:lnTo>
                      <a:pt x="50" y="4"/>
                    </a:lnTo>
                    <a:lnTo>
                      <a:pt x="46" y="21"/>
                    </a:lnTo>
                    <a:lnTo>
                      <a:pt x="44" y="38"/>
                    </a:lnTo>
                    <a:lnTo>
                      <a:pt x="34" y="31"/>
                    </a:lnTo>
                    <a:lnTo>
                      <a:pt x="28" y="11"/>
                    </a:lnTo>
                    <a:lnTo>
                      <a:pt x="20" y="6"/>
                    </a:lnTo>
                    <a:lnTo>
                      <a:pt x="4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3" name="Freeform 592">
                <a:extLst>
                  <a:ext uri="{FF2B5EF4-FFF2-40B4-BE49-F238E27FC236}">
                    <a16:creationId xmlns:a16="http://schemas.microsoft.com/office/drawing/2014/main" xmlns="" id="{B11D831F-9BA0-4F49-B9A1-D79399C4E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4" y="3263"/>
                <a:ext cx="64" cy="54"/>
              </a:xfrm>
              <a:custGeom>
                <a:avLst/>
                <a:gdLst>
                  <a:gd name="T0" fmla="*/ 146 w 155"/>
                  <a:gd name="T1" fmla="*/ 36 h 119"/>
                  <a:gd name="T2" fmla="*/ 146 w 155"/>
                  <a:gd name="T3" fmla="*/ 36 h 119"/>
                  <a:gd name="T4" fmla="*/ 113 w 155"/>
                  <a:gd name="T5" fmla="*/ 21 h 119"/>
                  <a:gd name="T6" fmla="*/ 106 w 155"/>
                  <a:gd name="T7" fmla="*/ 1 h 119"/>
                  <a:gd name="T8" fmla="*/ 93 w 155"/>
                  <a:gd name="T9" fmla="*/ 0 h 119"/>
                  <a:gd name="T10" fmla="*/ 70 w 155"/>
                  <a:gd name="T11" fmla="*/ 18 h 119"/>
                  <a:gd name="T12" fmla="*/ 55 w 155"/>
                  <a:gd name="T13" fmla="*/ 37 h 119"/>
                  <a:gd name="T14" fmla="*/ 32 w 155"/>
                  <a:gd name="T15" fmla="*/ 62 h 119"/>
                  <a:gd name="T16" fmla="*/ 64 w 155"/>
                  <a:gd name="T17" fmla="*/ 62 h 119"/>
                  <a:gd name="T18" fmla="*/ 89 w 155"/>
                  <a:gd name="T19" fmla="*/ 96 h 119"/>
                  <a:gd name="T20" fmla="*/ 120 w 155"/>
                  <a:gd name="T21" fmla="*/ 81 h 119"/>
                  <a:gd name="T22" fmla="*/ 126 w 155"/>
                  <a:gd name="T23" fmla="*/ 68 h 119"/>
                  <a:gd name="T24" fmla="*/ 146 w 155"/>
                  <a:gd name="T25" fmla="*/ 3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119">
                    <a:moveTo>
                      <a:pt x="146" y="36"/>
                    </a:moveTo>
                    <a:lnTo>
                      <a:pt x="146" y="36"/>
                    </a:lnTo>
                    <a:cubicBezTo>
                      <a:pt x="140" y="24"/>
                      <a:pt x="113" y="36"/>
                      <a:pt x="113" y="21"/>
                    </a:cubicBezTo>
                    <a:cubicBezTo>
                      <a:pt x="113" y="14"/>
                      <a:pt x="115" y="1"/>
                      <a:pt x="106" y="1"/>
                    </a:cubicBezTo>
                    <a:lnTo>
                      <a:pt x="93" y="0"/>
                    </a:lnTo>
                    <a:cubicBezTo>
                      <a:pt x="85" y="13"/>
                      <a:pt x="73" y="8"/>
                      <a:pt x="70" y="18"/>
                    </a:cubicBezTo>
                    <a:cubicBezTo>
                      <a:pt x="67" y="25"/>
                      <a:pt x="63" y="34"/>
                      <a:pt x="55" y="37"/>
                    </a:cubicBezTo>
                    <a:cubicBezTo>
                      <a:pt x="48" y="40"/>
                      <a:pt x="0" y="44"/>
                      <a:pt x="32" y="62"/>
                    </a:cubicBezTo>
                    <a:cubicBezTo>
                      <a:pt x="42" y="68"/>
                      <a:pt x="54" y="58"/>
                      <a:pt x="64" y="62"/>
                    </a:cubicBezTo>
                    <a:cubicBezTo>
                      <a:pt x="74" y="66"/>
                      <a:pt x="84" y="87"/>
                      <a:pt x="89" y="96"/>
                    </a:cubicBezTo>
                    <a:cubicBezTo>
                      <a:pt x="100" y="119"/>
                      <a:pt x="122" y="105"/>
                      <a:pt x="120" y="81"/>
                    </a:cubicBezTo>
                    <a:cubicBezTo>
                      <a:pt x="119" y="72"/>
                      <a:pt x="122" y="74"/>
                      <a:pt x="126" y="68"/>
                    </a:cubicBezTo>
                    <a:cubicBezTo>
                      <a:pt x="132" y="58"/>
                      <a:pt x="155" y="52"/>
                      <a:pt x="146" y="36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4" name="Freeform 593">
                <a:extLst>
                  <a:ext uri="{FF2B5EF4-FFF2-40B4-BE49-F238E27FC236}">
                    <a16:creationId xmlns:a16="http://schemas.microsoft.com/office/drawing/2014/main" xmlns="" id="{383E8651-311C-4808-8D63-B2D9F022A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3263"/>
                <a:ext cx="18" cy="8"/>
              </a:xfrm>
              <a:custGeom>
                <a:avLst/>
                <a:gdLst>
                  <a:gd name="T0" fmla="*/ 43 w 44"/>
                  <a:gd name="T1" fmla="*/ 17 h 17"/>
                  <a:gd name="T2" fmla="*/ 43 w 44"/>
                  <a:gd name="T3" fmla="*/ 17 h 17"/>
                  <a:gd name="T4" fmla="*/ 0 w 44"/>
                  <a:gd name="T5" fmla="*/ 17 h 17"/>
                  <a:gd name="T6" fmla="*/ 23 w 44"/>
                  <a:gd name="T7" fmla="*/ 0 h 17"/>
                  <a:gd name="T8" fmla="*/ 36 w 44"/>
                  <a:gd name="T9" fmla="*/ 1 h 17"/>
                  <a:gd name="T10" fmla="*/ 43 w 44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7">
                    <a:moveTo>
                      <a:pt x="43" y="17"/>
                    </a:moveTo>
                    <a:lnTo>
                      <a:pt x="43" y="17"/>
                    </a:lnTo>
                    <a:lnTo>
                      <a:pt x="0" y="17"/>
                    </a:lnTo>
                    <a:cubicBezTo>
                      <a:pt x="3" y="8"/>
                      <a:pt x="16" y="13"/>
                      <a:pt x="23" y="0"/>
                    </a:cubicBezTo>
                    <a:lnTo>
                      <a:pt x="36" y="1"/>
                    </a:lnTo>
                    <a:cubicBezTo>
                      <a:pt x="44" y="1"/>
                      <a:pt x="44" y="10"/>
                      <a:pt x="43" y="17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5" name="Freeform 594">
                <a:extLst>
                  <a:ext uri="{FF2B5EF4-FFF2-40B4-BE49-F238E27FC236}">
                    <a16:creationId xmlns:a16="http://schemas.microsoft.com/office/drawing/2014/main" xmlns="" id="{885A2DD8-7669-4258-A6E1-128463D69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3282"/>
                <a:ext cx="17" cy="11"/>
              </a:xfrm>
              <a:custGeom>
                <a:avLst/>
                <a:gdLst>
                  <a:gd name="T0" fmla="*/ 28 w 41"/>
                  <a:gd name="T1" fmla="*/ 0 h 25"/>
                  <a:gd name="T2" fmla="*/ 28 w 41"/>
                  <a:gd name="T3" fmla="*/ 0 h 25"/>
                  <a:gd name="T4" fmla="*/ 41 w 41"/>
                  <a:gd name="T5" fmla="*/ 21 h 25"/>
                  <a:gd name="T6" fmla="*/ 21 w 41"/>
                  <a:gd name="T7" fmla="*/ 21 h 25"/>
                  <a:gd name="T8" fmla="*/ 28 w 41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5">
                    <a:moveTo>
                      <a:pt x="28" y="0"/>
                    </a:moveTo>
                    <a:lnTo>
                      <a:pt x="28" y="0"/>
                    </a:lnTo>
                    <a:lnTo>
                      <a:pt x="41" y="21"/>
                    </a:lnTo>
                    <a:cubicBezTo>
                      <a:pt x="34" y="22"/>
                      <a:pt x="27" y="25"/>
                      <a:pt x="21" y="21"/>
                    </a:cubicBezTo>
                    <a:cubicBezTo>
                      <a:pt x="0" y="9"/>
                      <a:pt x="15" y="3"/>
                      <a:pt x="28" y="0"/>
                    </a:cubicBez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6" name="Freeform 595">
                <a:extLst>
                  <a:ext uri="{FF2B5EF4-FFF2-40B4-BE49-F238E27FC236}">
                    <a16:creationId xmlns:a16="http://schemas.microsoft.com/office/drawing/2014/main" xmlns="" id="{3D1F5F34-9DED-47EE-9121-75A9E4F93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0" y="3271"/>
                <a:ext cx="48" cy="46"/>
              </a:xfrm>
              <a:custGeom>
                <a:avLst/>
                <a:gdLst>
                  <a:gd name="T0" fmla="*/ 13 w 116"/>
                  <a:gd name="T1" fmla="*/ 45 h 102"/>
                  <a:gd name="T2" fmla="*/ 13 w 116"/>
                  <a:gd name="T3" fmla="*/ 45 h 102"/>
                  <a:gd name="T4" fmla="*/ 0 w 116"/>
                  <a:gd name="T5" fmla="*/ 24 h 102"/>
                  <a:gd name="T6" fmla="*/ 16 w 116"/>
                  <a:gd name="T7" fmla="*/ 20 h 102"/>
                  <a:gd name="T8" fmla="*/ 31 w 116"/>
                  <a:gd name="T9" fmla="*/ 1 h 102"/>
                  <a:gd name="T10" fmla="*/ 31 w 116"/>
                  <a:gd name="T11" fmla="*/ 0 h 102"/>
                  <a:gd name="T12" fmla="*/ 74 w 116"/>
                  <a:gd name="T13" fmla="*/ 0 h 102"/>
                  <a:gd name="T14" fmla="*/ 74 w 116"/>
                  <a:gd name="T15" fmla="*/ 4 h 102"/>
                  <a:gd name="T16" fmla="*/ 107 w 116"/>
                  <a:gd name="T17" fmla="*/ 19 h 102"/>
                  <a:gd name="T18" fmla="*/ 87 w 116"/>
                  <a:gd name="T19" fmla="*/ 51 h 102"/>
                  <a:gd name="T20" fmla="*/ 81 w 116"/>
                  <a:gd name="T21" fmla="*/ 64 h 102"/>
                  <a:gd name="T22" fmla="*/ 50 w 116"/>
                  <a:gd name="T23" fmla="*/ 79 h 102"/>
                  <a:gd name="T24" fmla="*/ 25 w 116"/>
                  <a:gd name="T25" fmla="*/ 45 h 102"/>
                  <a:gd name="T26" fmla="*/ 13 w 116"/>
                  <a:gd name="T27" fmla="*/ 4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102">
                    <a:moveTo>
                      <a:pt x="13" y="45"/>
                    </a:moveTo>
                    <a:lnTo>
                      <a:pt x="13" y="45"/>
                    </a:lnTo>
                    <a:lnTo>
                      <a:pt x="0" y="24"/>
                    </a:lnTo>
                    <a:cubicBezTo>
                      <a:pt x="7" y="22"/>
                      <a:pt x="14" y="21"/>
                      <a:pt x="16" y="20"/>
                    </a:cubicBezTo>
                    <a:cubicBezTo>
                      <a:pt x="24" y="17"/>
                      <a:pt x="28" y="8"/>
                      <a:pt x="31" y="1"/>
                    </a:cubicBezTo>
                    <a:lnTo>
                      <a:pt x="31" y="0"/>
                    </a:lnTo>
                    <a:lnTo>
                      <a:pt x="74" y="0"/>
                    </a:lnTo>
                    <a:cubicBezTo>
                      <a:pt x="74" y="2"/>
                      <a:pt x="74" y="3"/>
                      <a:pt x="74" y="4"/>
                    </a:cubicBezTo>
                    <a:cubicBezTo>
                      <a:pt x="74" y="19"/>
                      <a:pt x="101" y="7"/>
                      <a:pt x="107" y="19"/>
                    </a:cubicBezTo>
                    <a:cubicBezTo>
                      <a:pt x="116" y="35"/>
                      <a:pt x="93" y="41"/>
                      <a:pt x="87" y="51"/>
                    </a:cubicBezTo>
                    <a:cubicBezTo>
                      <a:pt x="83" y="57"/>
                      <a:pt x="80" y="55"/>
                      <a:pt x="81" y="64"/>
                    </a:cubicBezTo>
                    <a:cubicBezTo>
                      <a:pt x="83" y="88"/>
                      <a:pt x="61" y="102"/>
                      <a:pt x="50" y="79"/>
                    </a:cubicBezTo>
                    <a:cubicBezTo>
                      <a:pt x="45" y="70"/>
                      <a:pt x="35" y="49"/>
                      <a:pt x="25" y="45"/>
                    </a:cubicBezTo>
                    <a:cubicBezTo>
                      <a:pt x="22" y="44"/>
                      <a:pt x="18" y="44"/>
                      <a:pt x="13" y="45"/>
                    </a:cubicBez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7" name="Freeform 596">
                <a:extLst>
                  <a:ext uri="{FF2B5EF4-FFF2-40B4-BE49-F238E27FC236}">
                    <a16:creationId xmlns:a16="http://schemas.microsoft.com/office/drawing/2014/main" xmlns="" id="{7CEFC460-039E-412D-9A28-129B975F4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3306"/>
                <a:ext cx="21" cy="17"/>
              </a:xfrm>
              <a:custGeom>
                <a:avLst/>
                <a:gdLst>
                  <a:gd name="T0" fmla="*/ 37 w 49"/>
                  <a:gd name="T1" fmla="*/ 16 h 39"/>
                  <a:gd name="T2" fmla="*/ 37 w 49"/>
                  <a:gd name="T3" fmla="*/ 16 h 39"/>
                  <a:gd name="T4" fmla="*/ 47 w 49"/>
                  <a:gd name="T5" fmla="*/ 8 h 39"/>
                  <a:gd name="T6" fmla="*/ 28 w 49"/>
                  <a:gd name="T7" fmla="*/ 0 h 39"/>
                  <a:gd name="T8" fmla="*/ 15 w 49"/>
                  <a:gd name="T9" fmla="*/ 16 h 39"/>
                  <a:gd name="T10" fmla="*/ 0 w 49"/>
                  <a:gd name="T11" fmla="*/ 28 h 39"/>
                  <a:gd name="T12" fmla="*/ 4 w 49"/>
                  <a:gd name="T13" fmla="*/ 38 h 39"/>
                  <a:gd name="T14" fmla="*/ 23 w 49"/>
                  <a:gd name="T15" fmla="*/ 33 h 39"/>
                  <a:gd name="T16" fmla="*/ 37 w 49"/>
                  <a:gd name="T17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9">
                    <a:moveTo>
                      <a:pt x="37" y="16"/>
                    </a:moveTo>
                    <a:lnTo>
                      <a:pt x="37" y="16"/>
                    </a:lnTo>
                    <a:cubicBezTo>
                      <a:pt x="38" y="15"/>
                      <a:pt x="49" y="11"/>
                      <a:pt x="47" y="8"/>
                    </a:cubicBezTo>
                    <a:cubicBezTo>
                      <a:pt x="41" y="0"/>
                      <a:pt x="38" y="0"/>
                      <a:pt x="28" y="0"/>
                    </a:cubicBezTo>
                    <a:cubicBezTo>
                      <a:pt x="21" y="5"/>
                      <a:pt x="17" y="6"/>
                      <a:pt x="15" y="16"/>
                    </a:cubicBezTo>
                    <a:cubicBezTo>
                      <a:pt x="15" y="21"/>
                      <a:pt x="0" y="18"/>
                      <a:pt x="0" y="28"/>
                    </a:cubicBezTo>
                    <a:cubicBezTo>
                      <a:pt x="0" y="31"/>
                      <a:pt x="0" y="38"/>
                      <a:pt x="4" y="38"/>
                    </a:cubicBezTo>
                    <a:cubicBezTo>
                      <a:pt x="12" y="39"/>
                      <a:pt x="18" y="38"/>
                      <a:pt x="23" y="33"/>
                    </a:cubicBezTo>
                    <a:cubicBezTo>
                      <a:pt x="28" y="28"/>
                      <a:pt x="32" y="20"/>
                      <a:pt x="37" y="16"/>
                    </a:cubicBez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8" name="Freeform 597">
                <a:extLst>
                  <a:ext uri="{FF2B5EF4-FFF2-40B4-BE49-F238E27FC236}">
                    <a16:creationId xmlns:a16="http://schemas.microsoft.com/office/drawing/2014/main" xmlns="" id="{1094FC38-AB1E-4E55-9043-EB6A15ECE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8" y="3306"/>
                <a:ext cx="21" cy="17"/>
              </a:xfrm>
              <a:custGeom>
                <a:avLst/>
                <a:gdLst>
                  <a:gd name="T0" fmla="*/ 37 w 49"/>
                  <a:gd name="T1" fmla="*/ 16 h 39"/>
                  <a:gd name="T2" fmla="*/ 37 w 49"/>
                  <a:gd name="T3" fmla="*/ 16 h 39"/>
                  <a:gd name="T4" fmla="*/ 47 w 49"/>
                  <a:gd name="T5" fmla="*/ 8 h 39"/>
                  <a:gd name="T6" fmla="*/ 28 w 49"/>
                  <a:gd name="T7" fmla="*/ 0 h 39"/>
                  <a:gd name="T8" fmla="*/ 15 w 49"/>
                  <a:gd name="T9" fmla="*/ 16 h 39"/>
                  <a:gd name="T10" fmla="*/ 0 w 49"/>
                  <a:gd name="T11" fmla="*/ 28 h 39"/>
                  <a:gd name="T12" fmla="*/ 4 w 49"/>
                  <a:gd name="T13" fmla="*/ 38 h 39"/>
                  <a:gd name="T14" fmla="*/ 23 w 49"/>
                  <a:gd name="T15" fmla="*/ 33 h 39"/>
                  <a:gd name="T16" fmla="*/ 37 w 49"/>
                  <a:gd name="T17" fmla="*/ 1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39">
                    <a:moveTo>
                      <a:pt x="37" y="16"/>
                    </a:moveTo>
                    <a:lnTo>
                      <a:pt x="37" y="16"/>
                    </a:lnTo>
                    <a:cubicBezTo>
                      <a:pt x="38" y="15"/>
                      <a:pt x="49" y="11"/>
                      <a:pt x="47" y="8"/>
                    </a:cubicBezTo>
                    <a:cubicBezTo>
                      <a:pt x="41" y="0"/>
                      <a:pt x="38" y="0"/>
                      <a:pt x="28" y="0"/>
                    </a:cubicBezTo>
                    <a:cubicBezTo>
                      <a:pt x="21" y="5"/>
                      <a:pt x="17" y="6"/>
                      <a:pt x="15" y="16"/>
                    </a:cubicBezTo>
                    <a:cubicBezTo>
                      <a:pt x="15" y="21"/>
                      <a:pt x="0" y="18"/>
                      <a:pt x="0" y="28"/>
                    </a:cubicBezTo>
                    <a:cubicBezTo>
                      <a:pt x="0" y="31"/>
                      <a:pt x="0" y="38"/>
                      <a:pt x="4" y="38"/>
                    </a:cubicBezTo>
                    <a:cubicBezTo>
                      <a:pt x="12" y="39"/>
                      <a:pt x="18" y="38"/>
                      <a:pt x="23" y="33"/>
                    </a:cubicBezTo>
                    <a:cubicBezTo>
                      <a:pt x="28" y="28"/>
                      <a:pt x="32" y="20"/>
                      <a:pt x="37" y="16"/>
                    </a:cubicBez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19" name="Freeform 598">
                <a:extLst>
                  <a:ext uri="{FF2B5EF4-FFF2-40B4-BE49-F238E27FC236}">
                    <a16:creationId xmlns:a16="http://schemas.microsoft.com/office/drawing/2014/main" xmlns="" id="{AFE30DD0-E517-4D0C-92DC-2F03DCB75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2447"/>
                <a:ext cx="557" cy="642"/>
              </a:xfrm>
              <a:custGeom>
                <a:avLst/>
                <a:gdLst>
                  <a:gd name="T0" fmla="*/ 1175 w 1355"/>
                  <a:gd name="T1" fmla="*/ 936 h 1432"/>
                  <a:gd name="T2" fmla="*/ 1155 w 1355"/>
                  <a:gd name="T3" fmla="*/ 896 h 1432"/>
                  <a:gd name="T4" fmla="*/ 1112 w 1355"/>
                  <a:gd name="T5" fmla="*/ 877 h 1432"/>
                  <a:gd name="T6" fmla="*/ 1077 w 1355"/>
                  <a:gd name="T7" fmla="*/ 841 h 1432"/>
                  <a:gd name="T8" fmla="*/ 1121 w 1355"/>
                  <a:gd name="T9" fmla="*/ 786 h 1432"/>
                  <a:gd name="T10" fmla="*/ 1161 w 1355"/>
                  <a:gd name="T11" fmla="*/ 736 h 1432"/>
                  <a:gd name="T12" fmla="*/ 1201 w 1355"/>
                  <a:gd name="T13" fmla="*/ 687 h 1432"/>
                  <a:gd name="T14" fmla="*/ 1253 w 1355"/>
                  <a:gd name="T15" fmla="*/ 684 h 1432"/>
                  <a:gd name="T16" fmla="*/ 1264 w 1355"/>
                  <a:gd name="T17" fmla="*/ 646 h 1432"/>
                  <a:gd name="T18" fmla="*/ 1288 w 1355"/>
                  <a:gd name="T19" fmla="*/ 566 h 1432"/>
                  <a:gd name="T20" fmla="*/ 1323 w 1355"/>
                  <a:gd name="T21" fmla="*/ 519 h 1432"/>
                  <a:gd name="T22" fmla="*/ 1346 w 1355"/>
                  <a:gd name="T23" fmla="*/ 475 h 1432"/>
                  <a:gd name="T24" fmla="*/ 1329 w 1355"/>
                  <a:gd name="T25" fmla="*/ 443 h 1432"/>
                  <a:gd name="T26" fmla="*/ 1255 w 1355"/>
                  <a:gd name="T27" fmla="*/ 419 h 1432"/>
                  <a:gd name="T28" fmla="*/ 1210 w 1355"/>
                  <a:gd name="T29" fmla="*/ 393 h 1432"/>
                  <a:gd name="T30" fmla="*/ 1157 w 1355"/>
                  <a:gd name="T31" fmla="*/ 342 h 1432"/>
                  <a:gd name="T32" fmla="*/ 1087 w 1355"/>
                  <a:gd name="T33" fmla="*/ 269 h 1432"/>
                  <a:gd name="T34" fmla="*/ 1021 w 1355"/>
                  <a:gd name="T35" fmla="*/ 242 h 1432"/>
                  <a:gd name="T36" fmla="*/ 916 w 1355"/>
                  <a:gd name="T37" fmla="*/ 141 h 1432"/>
                  <a:gd name="T38" fmla="*/ 867 w 1355"/>
                  <a:gd name="T39" fmla="*/ 87 h 1432"/>
                  <a:gd name="T40" fmla="*/ 843 w 1355"/>
                  <a:gd name="T41" fmla="*/ 53 h 1432"/>
                  <a:gd name="T42" fmla="*/ 753 w 1355"/>
                  <a:gd name="T43" fmla="*/ 80 h 1432"/>
                  <a:gd name="T44" fmla="*/ 685 w 1355"/>
                  <a:gd name="T45" fmla="*/ 149 h 1432"/>
                  <a:gd name="T46" fmla="*/ 502 w 1355"/>
                  <a:gd name="T47" fmla="*/ 239 h 1432"/>
                  <a:gd name="T48" fmla="*/ 399 w 1355"/>
                  <a:gd name="T49" fmla="*/ 141 h 1432"/>
                  <a:gd name="T50" fmla="*/ 367 w 1355"/>
                  <a:gd name="T51" fmla="*/ 251 h 1432"/>
                  <a:gd name="T52" fmla="*/ 220 w 1355"/>
                  <a:gd name="T53" fmla="*/ 287 h 1432"/>
                  <a:gd name="T54" fmla="*/ 46 w 1355"/>
                  <a:gd name="T55" fmla="*/ 216 h 1432"/>
                  <a:gd name="T56" fmla="*/ 47 w 1355"/>
                  <a:gd name="T57" fmla="*/ 266 h 1432"/>
                  <a:gd name="T58" fmla="*/ 54 w 1355"/>
                  <a:gd name="T59" fmla="*/ 310 h 1432"/>
                  <a:gd name="T60" fmla="*/ 40 w 1355"/>
                  <a:gd name="T61" fmla="*/ 341 h 1432"/>
                  <a:gd name="T62" fmla="*/ 149 w 1355"/>
                  <a:gd name="T63" fmla="*/ 416 h 1432"/>
                  <a:gd name="T64" fmla="*/ 192 w 1355"/>
                  <a:gd name="T65" fmla="*/ 459 h 1432"/>
                  <a:gd name="T66" fmla="*/ 220 w 1355"/>
                  <a:gd name="T67" fmla="*/ 509 h 1432"/>
                  <a:gd name="T68" fmla="*/ 213 w 1355"/>
                  <a:gd name="T69" fmla="*/ 578 h 1432"/>
                  <a:gd name="T70" fmla="*/ 304 w 1355"/>
                  <a:gd name="T71" fmla="*/ 711 h 1432"/>
                  <a:gd name="T72" fmla="*/ 215 w 1355"/>
                  <a:gd name="T73" fmla="*/ 991 h 1432"/>
                  <a:gd name="T74" fmla="*/ 115 w 1355"/>
                  <a:gd name="T75" fmla="*/ 1160 h 1432"/>
                  <a:gd name="T76" fmla="*/ 143 w 1355"/>
                  <a:gd name="T77" fmla="*/ 1196 h 1432"/>
                  <a:gd name="T78" fmla="*/ 190 w 1355"/>
                  <a:gd name="T79" fmla="*/ 1238 h 1432"/>
                  <a:gd name="T80" fmla="*/ 234 w 1355"/>
                  <a:gd name="T81" fmla="*/ 1269 h 1432"/>
                  <a:gd name="T82" fmla="*/ 298 w 1355"/>
                  <a:gd name="T83" fmla="*/ 1298 h 1432"/>
                  <a:gd name="T84" fmla="*/ 369 w 1355"/>
                  <a:gd name="T85" fmla="*/ 1314 h 1432"/>
                  <a:gd name="T86" fmla="*/ 403 w 1355"/>
                  <a:gd name="T87" fmla="*/ 1314 h 1432"/>
                  <a:gd name="T88" fmla="*/ 441 w 1355"/>
                  <a:gd name="T89" fmla="*/ 1342 h 1432"/>
                  <a:gd name="T90" fmla="*/ 494 w 1355"/>
                  <a:gd name="T91" fmla="*/ 1383 h 1432"/>
                  <a:gd name="T92" fmla="*/ 534 w 1355"/>
                  <a:gd name="T93" fmla="*/ 1408 h 1432"/>
                  <a:gd name="T94" fmla="*/ 587 w 1355"/>
                  <a:gd name="T95" fmla="*/ 1430 h 1432"/>
                  <a:gd name="T96" fmla="*/ 646 w 1355"/>
                  <a:gd name="T97" fmla="*/ 1420 h 1432"/>
                  <a:gd name="T98" fmla="*/ 702 w 1355"/>
                  <a:gd name="T99" fmla="*/ 1288 h 1432"/>
                  <a:gd name="T100" fmla="*/ 812 w 1355"/>
                  <a:gd name="T101" fmla="*/ 1286 h 1432"/>
                  <a:gd name="T102" fmla="*/ 895 w 1355"/>
                  <a:gd name="T103" fmla="*/ 1297 h 1432"/>
                  <a:gd name="T104" fmla="*/ 997 w 1355"/>
                  <a:gd name="T105" fmla="*/ 1384 h 1432"/>
                  <a:gd name="T106" fmla="*/ 1151 w 1355"/>
                  <a:gd name="T107" fmla="*/ 1305 h 1432"/>
                  <a:gd name="T108" fmla="*/ 1194 w 1355"/>
                  <a:gd name="T109" fmla="*/ 1270 h 1432"/>
                  <a:gd name="T110" fmla="*/ 1194 w 1355"/>
                  <a:gd name="T111" fmla="*/ 1227 h 1432"/>
                  <a:gd name="T112" fmla="*/ 1143 w 1355"/>
                  <a:gd name="T113" fmla="*/ 1211 h 1432"/>
                  <a:gd name="T114" fmla="*/ 1131 w 1355"/>
                  <a:gd name="T115" fmla="*/ 1156 h 1432"/>
                  <a:gd name="T116" fmla="*/ 1127 w 1355"/>
                  <a:gd name="T117" fmla="*/ 1102 h 1432"/>
                  <a:gd name="T118" fmla="*/ 1129 w 1355"/>
                  <a:gd name="T119" fmla="*/ 1052 h 1432"/>
                  <a:gd name="T120" fmla="*/ 1161 w 1355"/>
                  <a:gd name="T121" fmla="*/ 1018 h 1432"/>
                  <a:gd name="T122" fmla="*/ 1152 w 1355"/>
                  <a:gd name="T123" fmla="*/ 964 h 1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55" h="1432">
                    <a:moveTo>
                      <a:pt x="1162" y="952"/>
                    </a:moveTo>
                    <a:lnTo>
                      <a:pt x="1162" y="952"/>
                    </a:lnTo>
                    <a:lnTo>
                      <a:pt x="1175" y="936"/>
                    </a:lnTo>
                    <a:lnTo>
                      <a:pt x="1175" y="918"/>
                    </a:lnTo>
                    <a:lnTo>
                      <a:pt x="1166" y="909"/>
                    </a:lnTo>
                    <a:lnTo>
                      <a:pt x="1155" y="896"/>
                    </a:lnTo>
                    <a:lnTo>
                      <a:pt x="1154" y="882"/>
                    </a:lnTo>
                    <a:lnTo>
                      <a:pt x="1134" y="873"/>
                    </a:lnTo>
                    <a:lnTo>
                      <a:pt x="1112" y="877"/>
                    </a:lnTo>
                    <a:lnTo>
                      <a:pt x="1086" y="879"/>
                    </a:lnTo>
                    <a:lnTo>
                      <a:pt x="1077" y="871"/>
                    </a:lnTo>
                    <a:lnTo>
                      <a:pt x="1077" y="841"/>
                    </a:lnTo>
                    <a:lnTo>
                      <a:pt x="1089" y="809"/>
                    </a:lnTo>
                    <a:lnTo>
                      <a:pt x="1096" y="805"/>
                    </a:lnTo>
                    <a:lnTo>
                      <a:pt x="1121" y="786"/>
                    </a:lnTo>
                    <a:lnTo>
                      <a:pt x="1140" y="771"/>
                    </a:lnTo>
                    <a:lnTo>
                      <a:pt x="1150" y="750"/>
                    </a:lnTo>
                    <a:lnTo>
                      <a:pt x="1161" y="736"/>
                    </a:lnTo>
                    <a:lnTo>
                      <a:pt x="1178" y="736"/>
                    </a:lnTo>
                    <a:lnTo>
                      <a:pt x="1196" y="705"/>
                    </a:lnTo>
                    <a:lnTo>
                      <a:pt x="1201" y="687"/>
                    </a:lnTo>
                    <a:lnTo>
                      <a:pt x="1224" y="680"/>
                    </a:lnTo>
                    <a:lnTo>
                      <a:pt x="1239" y="684"/>
                    </a:lnTo>
                    <a:lnTo>
                      <a:pt x="1253" y="684"/>
                    </a:lnTo>
                    <a:lnTo>
                      <a:pt x="1260" y="676"/>
                    </a:lnTo>
                    <a:lnTo>
                      <a:pt x="1267" y="668"/>
                    </a:lnTo>
                    <a:lnTo>
                      <a:pt x="1264" y="646"/>
                    </a:lnTo>
                    <a:lnTo>
                      <a:pt x="1266" y="627"/>
                    </a:lnTo>
                    <a:lnTo>
                      <a:pt x="1292" y="598"/>
                    </a:lnTo>
                    <a:lnTo>
                      <a:pt x="1288" y="566"/>
                    </a:lnTo>
                    <a:lnTo>
                      <a:pt x="1294" y="548"/>
                    </a:lnTo>
                    <a:lnTo>
                      <a:pt x="1308" y="532"/>
                    </a:lnTo>
                    <a:lnTo>
                      <a:pt x="1323" y="519"/>
                    </a:lnTo>
                    <a:lnTo>
                      <a:pt x="1323" y="502"/>
                    </a:lnTo>
                    <a:lnTo>
                      <a:pt x="1334" y="489"/>
                    </a:lnTo>
                    <a:lnTo>
                      <a:pt x="1346" y="475"/>
                    </a:lnTo>
                    <a:lnTo>
                      <a:pt x="1355" y="464"/>
                    </a:lnTo>
                    <a:lnTo>
                      <a:pt x="1351" y="444"/>
                    </a:lnTo>
                    <a:lnTo>
                      <a:pt x="1329" y="443"/>
                    </a:lnTo>
                    <a:lnTo>
                      <a:pt x="1304" y="434"/>
                    </a:lnTo>
                    <a:lnTo>
                      <a:pt x="1290" y="419"/>
                    </a:lnTo>
                    <a:lnTo>
                      <a:pt x="1255" y="419"/>
                    </a:lnTo>
                    <a:lnTo>
                      <a:pt x="1232" y="412"/>
                    </a:lnTo>
                    <a:lnTo>
                      <a:pt x="1224" y="401"/>
                    </a:lnTo>
                    <a:lnTo>
                      <a:pt x="1210" y="393"/>
                    </a:lnTo>
                    <a:lnTo>
                      <a:pt x="1196" y="378"/>
                    </a:lnTo>
                    <a:lnTo>
                      <a:pt x="1178" y="355"/>
                    </a:lnTo>
                    <a:lnTo>
                      <a:pt x="1157" y="342"/>
                    </a:lnTo>
                    <a:lnTo>
                      <a:pt x="1140" y="328"/>
                    </a:lnTo>
                    <a:lnTo>
                      <a:pt x="1117" y="323"/>
                    </a:lnTo>
                    <a:cubicBezTo>
                      <a:pt x="1080" y="307"/>
                      <a:pt x="1084" y="310"/>
                      <a:pt x="1087" y="269"/>
                    </a:cubicBezTo>
                    <a:lnTo>
                      <a:pt x="1042" y="280"/>
                    </a:lnTo>
                    <a:lnTo>
                      <a:pt x="1033" y="271"/>
                    </a:lnTo>
                    <a:lnTo>
                      <a:pt x="1021" y="242"/>
                    </a:lnTo>
                    <a:lnTo>
                      <a:pt x="989" y="226"/>
                    </a:lnTo>
                    <a:cubicBezTo>
                      <a:pt x="940" y="222"/>
                      <a:pt x="962" y="211"/>
                      <a:pt x="980" y="169"/>
                    </a:cubicBezTo>
                    <a:lnTo>
                      <a:pt x="916" y="141"/>
                    </a:lnTo>
                    <a:lnTo>
                      <a:pt x="911" y="116"/>
                    </a:lnTo>
                    <a:lnTo>
                      <a:pt x="885" y="105"/>
                    </a:lnTo>
                    <a:lnTo>
                      <a:pt x="867" y="87"/>
                    </a:lnTo>
                    <a:lnTo>
                      <a:pt x="848" y="76"/>
                    </a:lnTo>
                    <a:lnTo>
                      <a:pt x="843" y="67"/>
                    </a:lnTo>
                    <a:lnTo>
                      <a:pt x="843" y="53"/>
                    </a:lnTo>
                    <a:lnTo>
                      <a:pt x="851" y="24"/>
                    </a:lnTo>
                    <a:cubicBezTo>
                      <a:pt x="810" y="0"/>
                      <a:pt x="780" y="9"/>
                      <a:pt x="745" y="39"/>
                    </a:cubicBezTo>
                    <a:cubicBezTo>
                      <a:pt x="745" y="56"/>
                      <a:pt x="745" y="65"/>
                      <a:pt x="753" y="80"/>
                    </a:cubicBezTo>
                    <a:cubicBezTo>
                      <a:pt x="744" y="91"/>
                      <a:pt x="734" y="101"/>
                      <a:pt x="727" y="114"/>
                    </a:cubicBezTo>
                    <a:lnTo>
                      <a:pt x="732" y="130"/>
                    </a:lnTo>
                    <a:lnTo>
                      <a:pt x="685" y="149"/>
                    </a:lnTo>
                    <a:lnTo>
                      <a:pt x="678" y="175"/>
                    </a:lnTo>
                    <a:cubicBezTo>
                      <a:pt x="626" y="175"/>
                      <a:pt x="600" y="140"/>
                      <a:pt x="568" y="208"/>
                    </a:cubicBezTo>
                    <a:cubicBezTo>
                      <a:pt x="559" y="229"/>
                      <a:pt x="525" y="253"/>
                      <a:pt x="502" y="239"/>
                    </a:cubicBezTo>
                    <a:cubicBezTo>
                      <a:pt x="474" y="221"/>
                      <a:pt x="492" y="225"/>
                      <a:pt x="444" y="217"/>
                    </a:cubicBezTo>
                    <a:lnTo>
                      <a:pt x="420" y="214"/>
                    </a:lnTo>
                    <a:cubicBezTo>
                      <a:pt x="412" y="194"/>
                      <a:pt x="421" y="150"/>
                      <a:pt x="399" y="141"/>
                    </a:cubicBezTo>
                    <a:cubicBezTo>
                      <a:pt x="386" y="135"/>
                      <a:pt x="370" y="137"/>
                      <a:pt x="350" y="126"/>
                    </a:cubicBezTo>
                    <a:cubicBezTo>
                      <a:pt x="350" y="174"/>
                      <a:pt x="374" y="172"/>
                      <a:pt x="367" y="212"/>
                    </a:cubicBezTo>
                    <a:cubicBezTo>
                      <a:pt x="362" y="241"/>
                      <a:pt x="362" y="222"/>
                      <a:pt x="367" y="251"/>
                    </a:cubicBezTo>
                    <a:cubicBezTo>
                      <a:pt x="370" y="266"/>
                      <a:pt x="364" y="275"/>
                      <a:pt x="357" y="287"/>
                    </a:cubicBezTo>
                    <a:lnTo>
                      <a:pt x="365" y="321"/>
                    </a:lnTo>
                    <a:cubicBezTo>
                      <a:pt x="284" y="336"/>
                      <a:pt x="317" y="271"/>
                      <a:pt x="220" y="287"/>
                    </a:cubicBezTo>
                    <a:cubicBezTo>
                      <a:pt x="211" y="265"/>
                      <a:pt x="206" y="244"/>
                      <a:pt x="194" y="223"/>
                    </a:cubicBezTo>
                    <a:cubicBezTo>
                      <a:pt x="139" y="220"/>
                      <a:pt x="150" y="238"/>
                      <a:pt x="122" y="239"/>
                    </a:cubicBezTo>
                    <a:cubicBezTo>
                      <a:pt x="105" y="240"/>
                      <a:pt x="96" y="213"/>
                      <a:pt x="46" y="216"/>
                    </a:cubicBezTo>
                    <a:cubicBezTo>
                      <a:pt x="33" y="216"/>
                      <a:pt x="22" y="229"/>
                      <a:pt x="12" y="237"/>
                    </a:cubicBezTo>
                    <a:lnTo>
                      <a:pt x="12" y="251"/>
                    </a:lnTo>
                    <a:cubicBezTo>
                      <a:pt x="23" y="262"/>
                      <a:pt x="32" y="266"/>
                      <a:pt x="47" y="266"/>
                    </a:cubicBezTo>
                    <a:lnTo>
                      <a:pt x="65" y="285"/>
                    </a:lnTo>
                    <a:lnTo>
                      <a:pt x="65" y="300"/>
                    </a:lnTo>
                    <a:lnTo>
                      <a:pt x="54" y="310"/>
                    </a:lnTo>
                    <a:cubicBezTo>
                      <a:pt x="37" y="310"/>
                      <a:pt x="25" y="303"/>
                      <a:pt x="9" y="298"/>
                    </a:cubicBezTo>
                    <a:lnTo>
                      <a:pt x="0" y="310"/>
                    </a:lnTo>
                    <a:cubicBezTo>
                      <a:pt x="13" y="324"/>
                      <a:pt x="21" y="338"/>
                      <a:pt x="40" y="341"/>
                    </a:cubicBezTo>
                    <a:cubicBezTo>
                      <a:pt x="43" y="354"/>
                      <a:pt x="44" y="362"/>
                      <a:pt x="53" y="373"/>
                    </a:cubicBezTo>
                    <a:lnTo>
                      <a:pt x="82" y="371"/>
                    </a:lnTo>
                    <a:cubicBezTo>
                      <a:pt x="103" y="402"/>
                      <a:pt x="109" y="416"/>
                      <a:pt x="149" y="416"/>
                    </a:cubicBezTo>
                    <a:lnTo>
                      <a:pt x="154" y="430"/>
                    </a:lnTo>
                    <a:cubicBezTo>
                      <a:pt x="171" y="437"/>
                      <a:pt x="187" y="432"/>
                      <a:pt x="203" y="437"/>
                    </a:cubicBezTo>
                    <a:lnTo>
                      <a:pt x="192" y="459"/>
                    </a:lnTo>
                    <a:lnTo>
                      <a:pt x="208" y="468"/>
                    </a:lnTo>
                    <a:lnTo>
                      <a:pt x="194" y="491"/>
                    </a:lnTo>
                    <a:cubicBezTo>
                      <a:pt x="202" y="497"/>
                      <a:pt x="210" y="505"/>
                      <a:pt x="220" y="509"/>
                    </a:cubicBezTo>
                    <a:lnTo>
                      <a:pt x="215" y="523"/>
                    </a:lnTo>
                    <a:lnTo>
                      <a:pt x="231" y="559"/>
                    </a:lnTo>
                    <a:lnTo>
                      <a:pt x="213" y="578"/>
                    </a:lnTo>
                    <a:cubicBezTo>
                      <a:pt x="213" y="609"/>
                      <a:pt x="222" y="605"/>
                      <a:pt x="240" y="623"/>
                    </a:cubicBezTo>
                    <a:lnTo>
                      <a:pt x="240" y="646"/>
                    </a:lnTo>
                    <a:cubicBezTo>
                      <a:pt x="265" y="670"/>
                      <a:pt x="286" y="679"/>
                      <a:pt x="304" y="711"/>
                    </a:cubicBezTo>
                    <a:cubicBezTo>
                      <a:pt x="294" y="735"/>
                      <a:pt x="282" y="755"/>
                      <a:pt x="262" y="773"/>
                    </a:cubicBezTo>
                    <a:cubicBezTo>
                      <a:pt x="274" y="820"/>
                      <a:pt x="239" y="813"/>
                      <a:pt x="234" y="852"/>
                    </a:cubicBezTo>
                    <a:cubicBezTo>
                      <a:pt x="227" y="909"/>
                      <a:pt x="242" y="934"/>
                      <a:pt x="215" y="991"/>
                    </a:cubicBezTo>
                    <a:lnTo>
                      <a:pt x="185" y="1048"/>
                    </a:lnTo>
                    <a:cubicBezTo>
                      <a:pt x="169" y="1085"/>
                      <a:pt x="154" y="1146"/>
                      <a:pt x="103" y="1147"/>
                    </a:cubicBezTo>
                    <a:lnTo>
                      <a:pt x="115" y="1160"/>
                    </a:lnTo>
                    <a:lnTo>
                      <a:pt x="141" y="1165"/>
                    </a:lnTo>
                    <a:lnTo>
                      <a:pt x="147" y="1175"/>
                    </a:lnTo>
                    <a:lnTo>
                      <a:pt x="143" y="1196"/>
                    </a:lnTo>
                    <a:lnTo>
                      <a:pt x="150" y="1216"/>
                    </a:lnTo>
                    <a:lnTo>
                      <a:pt x="176" y="1219"/>
                    </a:lnTo>
                    <a:lnTo>
                      <a:pt x="190" y="1238"/>
                    </a:lnTo>
                    <a:lnTo>
                      <a:pt x="208" y="1238"/>
                    </a:lnTo>
                    <a:lnTo>
                      <a:pt x="225" y="1251"/>
                    </a:lnTo>
                    <a:lnTo>
                      <a:pt x="234" y="1269"/>
                    </a:lnTo>
                    <a:lnTo>
                      <a:pt x="273" y="1277"/>
                    </a:lnTo>
                    <a:lnTo>
                      <a:pt x="273" y="1289"/>
                    </a:lnTo>
                    <a:lnTo>
                      <a:pt x="298" y="1298"/>
                    </a:lnTo>
                    <a:lnTo>
                      <a:pt x="306" y="1303"/>
                    </a:lnTo>
                    <a:lnTo>
                      <a:pt x="334" y="1314"/>
                    </a:lnTo>
                    <a:lnTo>
                      <a:pt x="369" y="1314"/>
                    </a:lnTo>
                    <a:lnTo>
                      <a:pt x="375" y="1303"/>
                    </a:lnTo>
                    <a:lnTo>
                      <a:pt x="392" y="1303"/>
                    </a:lnTo>
                    <a:lnTo>
                      <a:pt x="403" y="1314"/>
                    </a:lnTo>
                    <a:lnTo>
                      <a:pt x="413" y="1330"/>
                    </a:lnTo>
                    <a:lnTo>
                      <a:pt x="432" y="1337"/>
                    </a:lnTo>
                    <a:lnTo>
                      <a:pt x="441" y="1342"/>
                    </a:lnTo>
                    <a:lnTo>
                      <a:pt x="444" y="1366"/>
                    </a:lnTo>
                    <a:lnTo>
                      <a:pt x="467" y="1380"/>
                    </a:lnTo>
                    <a:lnTo>
                      <a:pt x="494" y="1383"/>
                    </a:lnTo>
                    <a:lnTo>
                      <a:pt x="494" y="1394"/>
                    </a:lnTo>
                    <a:lnTo>
                      <a:pt x="512" y="1408"/>
                    </a:lnTo>
                    <a:lnTo>
                      <a:pt x="534" y="1408"/>
                    </a:lnTo>
                    <a:lnTo>
                      <a:pt x="559" y="1414"/>
                    </a:lnTo>
                    <a:lnTo>
                      <a:pt x="566" y="1432"/>
                    </a:lnTo>
                    <a:lnTo>
                      <a:pt x="587" y="1430"/>
                    </a:lnTo>
                    <a:lnTo>
                      <a:pt x="588" y="1421"/>
                    </a:lnTo>
                    <a:lnTo>
                      <a:pt x="601" y="1421"/>
                    </a:lnTo>
                    <a:cubicBezTo>
                      <a:pt x="617" y="1421"/>
                      <a:pt x="631" y="1419"/>
                      <a:pt x="646" y="1420"/>
                    </a:cubicBezTo>
                    <a:cubicBezTo>
                      <a:pt x="640" y="1391"/>
                      <a:pt x="645" y="1354"/>
                      <a:pt x="644" y="1330"/>
                    </a:cubicBezTo>
                    <a:cubicBezTo>
                      <a:pt x="658" y="1317"/>
                      <a:pt x="663" y="1314"/>
                      <a:pt x="682" y="1314"/>
                    </a:cubicBezTo>
                    <a:cubicBezTo>
                      <a:pt x="687" y="1303"/>
                      <a:pt x="693" y="1296"/>
                      <a:pt x="702" y="1288"/>
                    </a:cubicBezTo>
                    <a:cubicBezTo>
                      <a:pt x="719" y="1289"/>
                      <a:pt x="728" y="1288"/>
                      <a:pt x="736" y="1272"/>
                    </a:cubicBezTo>
                    <a:cubicBezTo>
                      <a:pt x="755" y="1270"/>
                      <a:pt x="767" y="1261"/>
                      <a:pt x="785" y="1261"/>
                    </a:cubicBezTo>
                    <a:cubicBezTo>
                      <a:pt x="792" y="1277"/>
                      <a:pt x="796" y="1280"/>
                      <a:pt x="812" y="1286"/>
                    </a:cubicBezTo>
                    <a:cubicBezTo>
                      <a:pt x="819" y="1282"/>
                      <a:pt x="823" y="1281"/>
                      <a:pt x="832" y="1281"/>
                    </a:cubicBezTo>
                    <a:cubicBezTo>
                      <a:pt x="838" y="1295"/>
                      <a:pt x="842" y="1300"/>
                      <a:pt x="854" y="1308"/>
                    </a:cubicBezTo>
                    <a:cubicBezTo>
                      <a:pt x="869" y="1300"/>
                      <a:pt x="878" y="1297"/>
                      <a:pt x="895" y="1297"/>
                    </a:cubicBezTo>
                    <a:lnTo>
                      <a:pt x="927" y="1340"/>
                    </a:lnTo>
                    <a:lnTo>
                      <a:pt x="930" y="1338"/>
                    </a:lnTo>
                    <a:cubicBezTo>
                      <a:pt x="954" y="1352"/>
                      <a:pt x="962" y="1396"/>
                      <a:pt x="997" y="1384"/>
                    </a:cubicBezTo>
                    <a:cubicBezTo>
                      <a:pt x="1021" y="1376"/>
                      <a:pt x="1015" y="1372"/>
                      <a:pt x="1045" y="1377"/>
                    </a:cubicBezTo>
                    <a:cubicBezTo>
                      <a:pt x="1077" y="1351"/>
                      <a:pt x="1072" y="1338"/>
                      <a:pt x="1122" y="1330"/>
                    </a:cubicBezTo>
                    <a:cubicBezTo>
                      <a:pt x="1137" y="1327"/>
                      <a:pt x="1145" y="1319"/>
                      <a:pt x="1151" y="1305"/>
                    </a:cubicBezTo>
                    <a:cubicBezTo>
                      <a:pt x="1159" y="1303"/>
                      <a:pt x="1167" y="1302"/>
                      <a:pt x="1174" y="1300"/>
                    </a:cubicBezTo>
                    <a:lnTo>
                      <a:pt x="1185" y="1281"/>
                    </a:lnTo>
                    <a:lnTo>
                      <a:pt x="1194" y="1270"/>
                    </a:lnTo>
                    <a:lnTo>
                      <a:pt x="1203" y="1256"/>
                    </a:lnTo>
                    <a:lnTo>
                      <a:pt x="1211" y="1231"/>
                    </a:lnTo>
                    <a:lnTo>
                      <a:pt x="1194" y="1227"/>
                    </a:lnTo>
                    <a:lnTo>
                      <a:pt x="1171" y="1227"/>
                    </a:lnTo>
                    <a:lnTo>
                      <a:pt x="1154" y="1227"/>
                    </a:lnTo>
                    <a:lnTo>
                      <a:pt x="1143" y="1211"/>
                    </a:lnTo>
                    <a:lnTo>
                      <a:pt x="1133" y="1195"/>
                    </a:lnTo>
                    <a:lnTo>
                      <a:pt x="1126" y="1168"/>
                    </a:lnTo>
                    <a:lnTo>
                      <a:pt x="1131" y="1156"/>
                    </a:lnTo>
                    <a:lnTo>
                      <a:pt x="1143" y="1139"/>
                    </a:lnTo>
                    <a:lnTo>
                      <a:pt x="1148" y="1122"/>
                    </a:lnTo>
                    <a:lnTo>
                      <a:pt x="1127" y="1102"/>
                    </a:lnTo>
                    <a:lnTo>
                      <a:pt x="1115" y="1079"/>
                    </a:lnTo>
                    <a:lnTo>
                      <a:pt x="1122" y="1066"/>
                    </a:lnTo>
                    <a:lnTo>
                      <a:pt x="1129" y="1052"/>
                    </a:lnTo>
                    <a:lnTo>
                      <a:pt x="1141" y="1048"/>
                    </a:lnTo>
                    <a:lnTo>
                      <a:pt x="1154" y="1038"/>
                    </a:lnTo>
                    <a:lnTo>
                      <a:pt x="1161" y="1018"/>
                    </a:lnTo>
                    <a:lnTo>
                      <a:pt x="1168" y="996"/>
                    </a:lnTo>
                    <a:lnTo>
                      <a:pt x="1152" y="982"/>
                    </a:lnTo>
                    <a:lnTo>
                      <a:pt x="1152" y="964"/>
                    </a:lnTo>
                    <a:lnTo>
                      <a:pt x="1162" y="952"/>
                    </a:lnTo>
                    <a:close/>
                  </a:path>
                </a:pathLst>
              </a:custGeom>
              <a:solidFill>
                <a:srgbClr val="5858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0" name="Freeform 599">
                <a:extLst>
                  <a:ext uri="{FF2B5EF4-FFF2-40B4-BE49-F238E27FC236}">
                    <a16:creationId xmlns:a16="http://schemas.microsoft.com/office/drawing/2014/main" xmlns="" id="{B9E4CF7A-03E0-46E6-B15B-336F4A9D8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4" y="2503"/>
                <a:ext cx="7" cy="4"/>
              </a:xfrm>
              <a:custGeom>
                <a:avLst/>
                <a:gdLst>
                  <a:gd name="T0" fmla="*/ 17 w 17"/>
                  <a:gd name="T1" fmla="*/ 7 h 7"/>
                  <a:gd name="T2" fmla="*/ 17 w 17"/>
                  <a:gd name="T3" fmla="*/ 7 h 7"/>
                  <a:gd name="T4" fmla="*/ 0 w 17"/>
                  <a:gd name="T5" fmla="*/ 7 h 7"/>
                  <a:gd name="T6" fmla="*/ 0 w 17"/>
                  <a:gd name="T7" fmla="*/ 0 h 7"/>
                  <a:gd name="T8" fmla="*/ 17 w 17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7" y="7"/>
                    </a:moveTo>
                    <a:lnTo>
                      <a:pt x="17" y="7"/>
                    </a:lnTo>
                    <a:lnTo>
                      <a:pt x="0" y="7"/>
                    </a:lnTo>
                    <a:cubicBezTo>
                      <a:pt x="0" y="5"/>
                      <a:pt x="0" y="3"/>
                      <a:pt x="0" y="0"/>
                    </a:cubicBezTo>
                    <a:cubicBezTo>
                      <a:pt x="6" y="3"/>
                      <a:pt x="11" y="5"/>
                      <a:pt x="17" y="7"/>
                    </a:cubicBezTo>
                    <a:close/>
                  </a:path>
                </a:pathLst>
              </a:custGeom>
              <a:solidFill>
                <a:srgbClr val="BADCD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1" name="Freeform 600">
                <a:extLst>
                  <a:ext uri="{FF2B5EF4-FFF2-40B4-BE49-F238E27FC236}">
                    <a16:creationId xmlns:a16="http://schemas.microsoft.com/office/drawing/2014/main" xmlns="" id="{250A465B-23A3-446C-8295-36359726C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8" y="2499"/>
                <a:ext cx="6" cy="8"/>
              </a:xfrm>
              <a:custGeom>
                <a:avLst/>
                <a:gdLst>
                  <a:gd name="T0" fmla="*/ 3 w 14"/>
                  <a:gd name="T1" fmla="*/ 0 h 17"/>
                  <a:gd name="T2" fmla="*/ 3 w 14"/>
                  <a:gd name="T3" fmla="*/ 0 h 17"/>
                  <a:gd name="T4" fmla="*/ 14 w 14"/>
                  <a:gd name="T5" fmla="*/ 17 h 17"/>
                  <a:gd name="T6" fmla="*/ 0 w 14"/>
                  <a:gd name="T7" fmla="*/ 17 h 17"/>
                  <a:gd name="T8" fmla="*/ 7 w 14"/>
                  <a:gd name="T9" fmla="*/ 14 h 17"/>
                  <a:gd name="T10" fmla="*/ 3 w 14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7">
                    <a:moveTo>
                      <a:pt x="3" y="0"/>
                    </a:moveTo>
                    <a:lnTo>
                      <a:pt x="3" y="0"/>
                    </a:lnTo>
                    <a:lnTo>
                      <a:pt x="14" y="17"/>
                    </a:lnTo>
                    <a:lnTo>
                      <a:pt x="0" y="17"/>
                    </a:lnTo>
                    <a:lnTo>
                      <a:pt x="7" y="1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5C495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2" name="Freeform 601">
                <a:extLst>
                  <a:ext uri="{FF2B5EF4-FFF2-40B4-BE49-F238E27FC236}">
                    <a16:creationId xmlns:a16="http://schemas.microsoft.com/office/drawing/2014/main" xmlns="" id="{3D9516BB-5E7A-4536-BEDA-4075C241A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" y="2452"/>
                <a:ext cx="72" cy="55"/>
              </a:xfrm>
              <a:custGeom>
                <a:avLst/>
                <a:gdLst>
                  <a:gd name="T0" fmla="*/ 175 w 175"/>
                  <a:gd name="T1" fmla="*/ 122 h 122"/>
                  <a:gd name="T2" fmla="*/ 175 w 175"/>
                  <a:gd name="T3" fmla="*/ 122 h 122"/>
                  <a:gd name="T4" fmla="*/ 0 w 175"/>
                  <a:gd name="T5" fmla="*/ 122 h 122"/>
                  <a:gd name="T6" fmla="*/ 75 w 175"/>
                  <a:gd name="T7" fmla="*/ 0 h 122"/>
                  <a:gd name="T8" fmla="*/ 112 w 175"/>
                  <a:gd name="T9" fmla="*/ 13 h 122"/>
                  <a:gd name="T10" fmla="*/ 104 w 175"/>
                  <a:gd name="T11" fmla="*/ 42 h 122"/>
                  <a:gd name="T12" fmla="*/ 104 w 175"/>
                  <a:gd name="T13" fmla="*/ 56 h 122"/>
                  <a:gd name="T14" fmla="*/ 109 w 175"/>
                  <a:gd name="T15" fmla="*/ 65 h 122"/>
                  <a:gd name="T16" fmla="*/ 128 w 175"/>
                  <a:gd name="T17" fmla="*/ 76 h 122"/>
                  <a:gd name="T18" fmla="*/ 146 w 175"/>
                  <a:gd name="T19" fmla="*/ 94 h 122"/>
                  <a:gd name="T20" fmla="*/ 172 w 175"/>
                  <a:gd name="T21" fmla="*/ 105 h 122"/>
                  <a:gd name="T22" fmla="*/ 175 w 175"/>
                  <a:gd name="T23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5" h="122">
                    <a:moveTo>
                      <a:pt x="175" y="122"/>
                    </a:moveTo>
                    <a:lnTo>
                      <a:pt x="175" y="122"/>
                    </a:lnTo>
                    <a:lnTo>
                      <a:pt x="0" y="122"/>
                    </a:lnTo>
                    <a:lnTo>
                      <a:pt x="75" y="0"/>
                    </a:lnTo>
                    <a:cubicBezTo>
                      <a:pt x="87" y="1"/>
                      <a:pt x="99" y="6"/>
                      <a:pt x="112" y="13"/>
                    </a:cubicBezTo>
                    <a:lnTo>
                      <a:pt x="104" y="42"/>
                    </a:lnTo>
                    <a:lnTo>
                      <a:pt x="104" y="56"/>
                    </a:lnTo>
                    <a:lnTo>
                      <a:pt x="109" y="65"/>
                    </a:lnTo>
                    <a:lnTo>
                      <a:pt x="128" y="76"/>
                    </a:lnTo>
                    <a:lnTo>
                      <a:pt x="146" y="94"/>
                    </a:lnTo>
                    <a:lnTo>
                      <a:pt x="172" y="105"/>
                    </a:lnTo>
                    <a:lnTo>
                      <a:pt x="175" y="122"/>
                    </a:lnTo>
                    <a:close/>
                  </a:path>
                </a:pathLst>
              </a:custGeom>
              <a:solidFill>
                <a:srgbClr val="CCA7BA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3" name="Freeform 602">
                <a:extLst>
                  <a:ext uri="{FF2B5EF4-FFF2-40B4-BE49-F238E27FC236}">
                    <a16:creationId xmlns:a16="http://schemas.microsoft.com/office/drawing/2014/main" xmlns="" id="{23D8DBC5-3E5A-4958-8914-38B990436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9" y="2451"/>
                <a:ext cx="36" cy="56"/>
              </a:xfrm>
              <a:custGeom>
                <a:avLst/>
                <a:gdLst>
                  <a:gd name="T0" fmla="*/ 87 w 87"/>
                  <a:gd name="T1" fmla="*/ 3 h 125"/>
                  <a:gd name="T2" fmla="*/ 87 w 87"/>
                  <a:gd name="T3" fmla="*/ 3 h 125"/>
                  <a:gd name="T4" fmla="*/ 12 w 87"/>
                  <a:gd name="T5" fmla="*/ 125 h 125"/>
                  <a:gd name="T6" fmla="*/ 1 w 87"/>
                  <a:gd name="T7" fmla="*/ 108 h 125"/>
                  <a:gd name="T8" fmla="*/ 0 w 87"/>
                  <a:gd name="T9" fmla="*/ 106 h 125"/>
                  <a:gd name="T10" fmla="*/ 26 w 87"/>
                  <a:gd name="T11" fmla="*/ 72 h 125"/>
                  <a:gd name="T12" fmla="*/ 18 w 87"/>
                  <a:gd name="T13" fmla="*/ 31 h 125"/>
                  <a:gd name="T14" fmla="*/ 87 w 87"/>
                  <a:gd name="T15" fmla="*/ 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125">
                    <a:moveTo>
                      <a:pt x="87" y="3"/>
                    </a:moveTo>
                    <a:lnTo>
                      <a:pt x="87" y="3"/>
                    </a:lnTo>
                    <a:lnTo>
                      <a:pt x="12" y="125"/>
                    </a:lnTo>
                    <a:lnTo>
                      <a:pt x="1" y="108"/>
                    </a:lnTo>
                    <a:lnTo>
                      <a:pt x="0" y="106"/>
                    </a:lnTo>
                    <a:cubicBezTo>
                      <a:pt x="7" y="93"/>
                      <a:pt x="17" y="83"/>
                      <a:pt x="26" y="72"/>
                    </a:cubicBezTo>
                    <a:cubicBezTo>
                      <a:pt x="18" y="57"/>
                      <a:pt x="18" y="48"/>
                      <a:pt x="18" y="31"/>
                    </a:cubicBezTo>
                    <a:cubicBezTo>
                      <a:pt x="41" y="11"/>
                      <a:pt x="63" y="0"/>
                      <a:pt x="87" y="3"/>
                    </a:cubicBezTo>
                    <a:close/>
                  </a:path>
                </a:pathLst>
              </a:custGeom>
              <a:solidFill>
                <a:srgbClr val="FFE8F3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4" name="Freeform 603">
                <a:extLst>
                  <a:ext uri="{FF2B5EF4-FFF2-40B4-BE49-F238E27FC236}">
                    <a16:creationId xmlns:a16="http://schemas.microsoft.com/office/drawing/2014/main" xmlns="" id="{BE0F67ED-6816-4CD5-B951-9D7677BB85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0" y="2555"/>
                <a:ext cx="31" cy="47"/>
              </a:xfrm>
              <a:custGeom>
                <a:avLst/>
                <a:gdLst>
                  <a:gd name="T0" fmla="*/ 12 w 77"/>
                  <a:gd name="T1" fmla="*/ 0 h 104"/>
                  <a:gd name="T2" fmla="*/ 12 w 77"/>
                  <a:gd name="T3" fmla="*/ 0 h 104"/>
                  <a:gd name="T4" fmla="*/ 23 w 77"/>
                  <a:gd name="T5" fmla="*/ 18 h 104"/>
                  <a:gd name="T6" fmla="*/ 12 w 77"/>
                  <a:gd name="T7" fmla="*/ 9 h 104"/>
                  <a:gd name="T8" fmla="*/ 12 w 77"/>
                  <a:gd name="T9" fmla="*/ 0 h 104"/>
                  <a:gd name="T10" fmla="*/ 77 w 77"/>
                  <a:gd name="T11" fmla="*/ 104 h 104"/>
                  <a:gd name="T12" fmla="*/ 77 w 77"/>
                  <a:gd name="T13" fmla="*/ 104 h 104"/>
                  <a:gd name="T14" fmla="*/ 41 w 77"/>
                  <a:gd name="T15" fmla="*/ 104 h 104"/>
                  <a:gd name="T16" fmla="*/ 40 w 77"/>
                  <a:gd name="T17" fmla="*/ 99 h 104"/>
                  <a:gd name="T18" fmla="*/ 0 w 77"/>
                  <a:gd name="T19" fmla="*/ 68 h 104"/>
                  <a:gd name="T20" fmla="*/ 9 w 77"/>
                  <a:gd name="T21" fmla="*/ 56 h 104"/>
                  <a:gd name="T22" fmla="*/ 54 w 77"/>
                  <a:gd name="T23" fmla="*/ 68 h 104"/>
                  <a:gd name="T24" fmla="*/ 54 w 77"/>
                  <a:gd name="T25" fmla="*/ 68 h 104"/>
                  <a:gd name="T26" fmla="*/ 77 w 77"/>
                  <a:gd name="T2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104">
                    <a:moveTo>
                      <a:pt x="12" y="0"/>
                    </a:moveTo>
                    <a:lnTo>
                      <a:pt x="12" y="0"/>
                    </a:lnTo>
                    <a:lnTo>
                      <a:pt x="23" y="18"/>
                    </a:lnTo>
                    <a:cubicBezTo>
                      <a:pt x="20" y="16"/>
                      <a:pt x="16" y="13"/>
                      <a:pt x="12" y="9"/>
                    </a:cubicBezTo>
                    <a:lnTo>
                      <a:pt x="12" y="0"/>
                    </a:lnTo>
                    <a:close/>
                    <a:moveTo>
                      <a:pt x="77" y="104"/>
                    </a:moveTo>
                    <a:lnTo>
                      <a:pt x="77" y="104"/>
                    </a:lnTo>
                    <a:lnTo>
                      <a:pt x="41" y="104"/>
                    </a:lnTo>
                    <a:cubicBezTo>
                      <a:pt x="41" y="102"/>
                      <a:pt x="41" y="101"/>
                      <a:pt x="40" y="99"/>
                    </a:cubicBezTo>
                    <a:cubicBezTo>
                      <a:pt x="21" y="96"/>
                      <a:pt x="13" y="82"/>
                      <a:pt x="0" y="68"/>
                    </a:cubicBezTo>
                    <a:lnTo>
                      <a:pt x="9" y="56"/>
                    </a:lnTo>
                    <a:cubicBezTo>
                      <a:pt x="25" y="61"/>
                      <a:pt x="37" y="68"/>
                      <a:pt x="54" y="68"/>
                    </a:cubicBezTo>
                    <a:lnTo>
                      <a:pt x="54" y="68"/>
                    </a:lnTo>
                    <a:lnTo>
                      <a:pt x="77" y="104"/>
                    </a:lnTo>
                    <a:close/>
                  </a:path>
                </a:pathLst>
              </a:custGeom>
              <a:solidFill>
                <a:srgbClr val="BADCD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5" name="Freeform 604">
                <a:extLst>
                  <a:ext uri="{FF2B5EF4-FFF2-40B4-BE49-F238E27FC236}">
                    <a16:creationId xmlns:a16="http://schemas.microsoft.com/office/drawing/2014/main" xmlns="" id="{E88A1456-8323-4409-9E97-C6A20489E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5" y="2542"/>
                <a:ext cx="56" cy="60"/>
              </a:xfrm>
              <a:custGeom>
                <a:avLst/>
                <a:gdLst>
                  <a:gd name="T0" fmla="*/ 65 w 138"/>
                  <a:gd name="T1" fmla="*/ 133 h 133"/>
                  <a:gd name="T2" fmla="*/ 65 w 138"/>
                  <a:gd name="T3" fmla="*/ 133 h 133"/>
                  <a:gd name="T4" fmla="*/ 42 w 138"/>
                  <a:gd name="T5" fmla="*/ 97 h 133"/>
                  <a:gd name="T6" fmla="*/ 53 w 138"/>
                  <a:gd name="T7" fmla="*/ 87 h 133"/>
                  <a:gd name="T8" fmla="*/ 53 w 138"/>
                  <a:gd name="T9" fmla="*/ 72 h 133"/>
                  <a:gd name="T10" fmla="*/ 35 w 138"/>
                  <a:gd name="T11" fmla="*/ 53 h 133"/>
                  <a:gd name="T12" fmla="*/ 11 w 138"/>
                  <a:gd name="T13" fmla="*/ 47 h 133"/>
                  <a:gd name="T14" fmla="*/ 0 w 138"/>
                  <a:gd name="T15" fmla="*/ 29 h 133"/>
                  <a:gd name="T16" fmla="*/ 0 w 138"/>
                  <a:gd name="T17" fmla="*/ 24 h 133"/>
                  <a:gd name="T18" fmla="*/ 34 w 138"/>
                  <a:gd name="T19" fmla="*/ 3 h 133"/>
                  <a:gd name="T20" fmla="*/ 110 w 138"/>
                  <a:gd name="T21" fmla="*/ 26 h 133"/>
                  <a:gd name="T22" fmla="*/ 138 w 138"/>
                  <a:gd name="T23" fmla="*/ 15 h 133"/>
                  <a:gd name="T24" fmla="*/ 65 w 138"/>
                  <a:gd name="T25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33">
                    <a:moveTo>
                      <a:pt x="65" y="133"/>
                    </a:moveTo>
                    <a:lnTo>
                      <a:pt x="65" y="133"/>
                    </a:lnTo>
                    <a:lnTo>
                      <a:pt x="42" y="97"/>
                    </a:lnTo>
                    <a:lnTo>
                      <a:pt x="53" y="87"/>
                    </a:lnTo>
                    <a:lnTo>
                      <a:pt x="53" y="72"/>
                    </a:lnTo>
                    <a:lnTo>
                      <a:pt x="35" y="53"/>
                    </a:lnTo>
                    <a:cubicBezTo>
                      <a:pt x="25" y="53"/>
                      <a:pt x="18" y="51"/>
                      <a:pt x="11" y="47"/>
                    </a:cubicBezTo>
                    <a:lnTo>
                      <a:pt x="0" y="29"/>
                    </a:lnTo>
                    <a:lnTo>
                      <a:pt x="0" y="24"/>
                    </a:lnTo>
                    <a:cubicBezTo>
                      <a:pt x="10" y="16"/>
                      <a:pt x="21" y="3"/>
                      <a:pt x="34" y="3"/>
                    </a:cubicBezTo>
                    <a:cubicBezTo>
                      <a:pt x="84" y="0"/>
                      <a:pt x="93" y="27"/>
                      <a:pt x="110" y="26"/>
                    </a:cubicBezTo>
                    <a:cubicBezTo>
                      <a:pt x="125" y="25"/>
                      <a:pt x="129" y="20"/>
                      <a:pt x="138" y="15"/>
                    </a:cubicBezTo>
                    <a:lnTo>
                      <a:pt x="65" y="133"/>
                    </a:lnTo>
                    <a:close/>
                  </a:path>
                </a:pathLst>
              </a:custGeom>
              <a:solidFill>
                <a:srgbClr val="5F7878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6" name="Freeform 605">
                <a:extLst>
                  <a:ext uri="{FF2B5EF4-FFF2-40B4-BE49-F238E27FC236}">
                    <a16:creationId xmlns:a16="http://schemas.microsoft.com/office/drawing/2014/main" xmlns="" id="{95E57AFA-714D-4B96-84B3-5AAE2FE2D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46"/>
                <a:ext cx="109" cy="56"/>
              </a:xfrm>
              <a:custGeom>
                <a:avLst/>
                <a:gdLst>
                  <a:gd name="T0" fmla="*/ 264 w 264"/>
                  <a:gd name="T1" fmla="*/ 125 h 125"/>
                  <a:gd name="T2" fmla="*/ 264 w 264"/>
                  <a:gd name="T3" fmla="*/ 125 h 125"/>
                  <a:gd name="T4" fmla="*/ 132 w 264"/>
                  <a:gd name="T5" fmla="*/ 125 h 125"/>
                  <a:gd name="T6" fmla="*/ 0 w 264"/>
                  <a:gd name="T7" fmla="*/ 125 h 125"/>
                  <a:gd name="T8" fmla="*/ 73 w 264"/>
                  <a:gd name="T9" fmla="*/ 7 h 125"/>
                  <a:gd name="T10" fmla="*/ 117 w 264"/>
                  <a:gd name="T11" fmla="*/ 2 h 125"/>
                  <a:gd name="T12" fmla="*/ 143 w 264"/>
                  <a:gd name="T13" fmla="*/ 66 h 125"/>
                  <a:gd name="T14" fmla="*/ 249 w 264"/>
                  <a:gd name="T15" fmla="*/ 100 h 125"/>
                  <a:gd name="T16" fmla="*/ 264 w 264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4" h="125">
                    <a:moveTo>
                      <a:pt x="264" y="125"/>
                    </a:moveTo>
                    <a:lnTo>
                      <a:pt x="264" y="125"/>
                    </a:lnTo>
                    <a:lnTo>
                      <a:pt x="132" y="125"/>
                    </a:lnTo>
                    <a:lnTo>
                      <a:pt x="0" y="125"/>
                    </a:lnTo>
                    <a:lnTo>
                      <a:pt x="73" y="7"/>
                    </a:lnTo>
                    <a:cubicBezTo>
                      <a:pt x="80" y="4"/>
                      <a:pt x="91" y="0"/>
                      <a:pt x="117" y="2"/>
                    </a:cubicBezTo>
                    <a:cubicBezTo>
                      <a:pt x="129" y="23"/>
                      <a:pt x="134" y="44"/>
                      <a:pt x="143" y="66"/>
                    </a:cubicBezTo>
                    <a:cubicBezTo>
                      <a:pt x="219" y="53"/>
                      <a:pt x="215" y="90"/>
                      <a:pt x="249" y="100"/>
                    </a:cubicBezTo>
                    <a:lnTo>
                      <a:pt x="264" y="125"/>
                    </a:lnTo>
                    <a:close/>
                  </a:path>
                </a:pathLst>
              </a:custGeom>
              <a:solidFill>
                <a:srgbClr val="88A6A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  <p:sp>
            <p:nvSpPr>
              <p:cNvPr id="327" name="Freeform 606">
                <a:extLst>
                  <a:ext uri="{FF2B5EF4-FFF2-40B4-BE49-F238E27FC236}">
                    <a16:creationId xmlns:a16="http://schemas.microsoft.com/office/drawing/2014/main" xmlns="" id="{23337E3B-0B7D-4B28-9B55-E81A8EA292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84" y="2507"/>
                <a:ext cx="40" cy="95"/>
              </a:xfrm>
              <a:custGeom>
                <a:avLst/>
                <a:gdLst>
                  <a:gd name="T0" fmla="*/ 24 w 97"/>
                  <a:gd name="T1" fmla="*/ 0 h 213"/>
                  <a:gd name="T2" fmla="*/ 24 w 97"/>
                  <a:gd name="T3" fmla="*/ 0 h 213"/>
                  <a:gd name="T4" fmla="*/ 41 w 97"/>
                  <a:gd name="T5" fmla="*/ 0 h 213"/>
                  <a:gd name="T6" fmla="*/ 73 w 97"/>
                  <a:gd name="T7" fmla="*/ 8 h 213"/>
                  <a:gd name="T8" fmla="*/ 94 w 97"/>
                  <a:gd name="T9" fmla="*/ 81 h 213"/>
                  <a:gd name="T10" fmla="*/ 97 w 97"/>
                  <a:gd name="T11" fmla="*/ 81 h 213"/>
                  <a:gd name="T12" fmla="*/ 37 w 97"/>
                  <a:gd name="T13" fmla="*/ 178 h 213"/>
                  <a:gd name="T14" fmla="*/ 31 w 97"/>
                  <a:gd name="T15" fmla="*/ 154 h 213"/>
                  <a:gd name="T16" fmla="*/ 41 w 97"/>
                  <a:gd name="T17" fmla="*/ 118 h 213"/>
                  <a:gd name="T18" fmla="*/ 41 w 97"/>
                  <a:gd name="T19" fmla="*/ 79 h 213"/>
                  <a:gd name="T20" fmla="*/ 24 w 97"/>
                  <a:gd name="T21" fmla="*/ 0 h 213"/>
                  <a:gd name="T22" fmla="*/ 15 w 97"/>
                  <a:gd name="T23" fmla="*/ 213 h 213"/>
                  <a:gd name="T24" fmla="*/ 15 w 97"/>
                  <a:gd name="T25" fmla="*/ 213 h 213"/>
                  <a:gd name="T26" fmla="*/ 0 w 97"/>
                  <a:gd name="T27" fmla="*/ 188 h 213"/>
                  <a:gd name="T28" fmla="*/ 30 w 97"/>
                  <a:gd name="T29" fmla="*/ 189 h 213"/>
                  <a:gd name="T30" fmla="*/ 15 w 97"/>
                  <a:gd name="T31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7" h="213">
                    <a:moveTo>
                      <a:pt x="24" y="0"/>
                    </a:moveTo>
                    <a:lnTo>
                      <a:pt x="24" y="0"/>
                    </a:lnTo>
                    <a:lnTo>
                      <a:pt x="41" y="0"/>
                    </a:lnTo>
                    <a:cubicBezTo>
                      <a:pt x="53" y="3"/>
                      <a:pt x="64" y="4"/>
                      <a:pt x="73" y="8"/>
                    </a:cubicBezTo>
                    <a:cubicBezTo>
                      <a:pt x="95" y="17"/>
                      <a:pt x="86" y="61"/>
                      <a:pt x="94" y="81"/>
                    </a:cubicBezTo>
                    <a:lnTo>
                      <a:pt x="97" y="81"/>
                    </a:lnTo>
                    <a:lnTo>
                      <a:pt x="37" y="178"/>
                    </a:lnTo>
                    <a:lnTo>
                      <a:pt x="31" y="154"/>
                    </a:lnTo>
                    <a:cubicBezTo>
                      <a:pt x="38" y="142"/>
                      <a:pt x="44" y="133"/>
                      <a:pt x="41" y="118"/>
                    </a:cubicBezTo>
                    <a:cubicBezTo>
                      <a:pt x="36" y="89"/>
                      <a:pt x="36" y="108"/>
                      <a:pt x="41" y="79"/>
                    </a:cubicBezTo>
                    <a:cubicBezTo>
                      <a:pt x="48" y="41"/>
                      <a:pt x="26" y="41"/>
                      <a:pt x="24" y="0"/>
                    </a:cubicBezTo>
                    <a:close/>
                    <a:moveTo>
                      <a:pt x="15" y="213"/>
                    </a:moveTo>
                    <a:lnTo>
                      <a:pt x="15" y="213"/>
                    </a:lnTo>
                    <a:lnTo>
                      <a:pt x="0" y="188"/>
                    </a:lnTo>
                    <a:cubicBezTo>
                      <a:pt x="7" y="190"/>
                      <a:pt x="17" y="191"/>
                      <a:pt x="30" y="189"/>
                    </a:cubicBezTo>
                    <a:lnTo>
                      <a:pt x="15" y="213"/>
                    </a:lnTo>
                    <a:close/>
                  </a:path>
                </a:pathLst>
              </a:custGeom>
              <a:solidFill>
                <a:srgbClr val="88A6A6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/>
              </a:p>
            </p:txBody>
          </p:sp>
        </p:grpSp>
        <p:sp>
          <p:nvSpPr>
            <p:cNvPr id="11" name="Freeform 608">
              <a:extLst>
                <a:ext uri="{FF2B5EF4-FFF2-40B4-BE49-F238E27FC236}">
                  <a16:creationId xmlns:a16="http://schemas.microsoft.com/office/drawing/2014/main" xmlns="" id="{DE1531C1-1983-4515-B976-066B2B808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" y="2543"/>
              <a:ext cx="109" cy="59"/>
            </a:xfrm>
            <a:custGeom>
              <a:avLst/>
              <a:gdLst>
                <a:gd name="T0" fmla="*/ 265 w 265"/>
                <a:gd name="T1" fmla="*/ 132 h 132"/>
                <a:gd name="T2" fmla="*/ 265 w 265"/>
                <a:gd name="T3" fmla="*/ 132 h 132"/>
                <a:gd name="T4" fmla="*/ 133 w 265"/>
                <a:gd name="T5" fmla="*/ 132 h 132"/>
                <a:gd name="T6" fmla="*/ 0 w 265"/>
                <a:gd name="T7" fmla="*/ 132 h 132"/>
                <a:gd name="T8" fmla="*/ 15 w 265"/>
                <a:gd name="T9" fmla="*/ 108 h 132"/>
                <a:gd name="T10" fmla="*/ 24 w 265"/>
                <a:gd name="T11" fmla="*/ 107 h 132"/>
                <a:gd name="T12" fmla="*/ 22 w 265"/>
                <a:gd name="T13" fmla="*/ 97 h 132"/>
                <a:gd name="T14" fmla="*/ 82 w 265"/>
                <a:gd name="T15" fmla="*/ 0 h 132"/>
                <a:gd name="T16" fmla="*/ 103 w 265"/>
                <a:gd name="T17" fmla="*/ 3 h 132"/>
                <a:gd name="T18" fmla="*/ 161 w 265"/>
                <a:gd name="T19" fmla="*/ 25 h 132"/>
                <a:gd name="T20" fmla="*/ 198 w 265"/>
                <a:gd name="T21" fmla="*/ 23 h 132"/>
                <a:gd name="T22" fmla="*/ 265 w 265"/>
                <a:gd name="T2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32">
                  <a:moveTo>
                    <a:pt x="265" y="132"/>
                  </a:moveTo>
                  <a:lnTo>
                    <a:pt x="265" y="132"/>
                  </a:lnTo>
                  <a:lnTo>
                    <a:pt x="133" y="132"/>
                  </a:lnTo>
                  <a:lnTo>
                    <a:pt x="0" y="132"/>
                  </a:lnTo>
                  <a:lnTo>
                    <a:pt x="15" y="108"/>
                  </a:lnTo>
                  <a:cubicBezTo>
                    <a:pt x="18" y="108"/>
                    <a:pt x="21" y="108"/>
                    <a:pt x="24" y="107"/>
                  </a:cubicBezTo>
                  <a:lnTo>
                    <a:pt x="22" y="97"/>
                  </a:lnTo>
                  <a:lnTo>
                    <a:pt x="82" y="0"/>
                  </a:lnTo>
                  <a:lnTo>
                    <a:pt x="103" y="3"/>
                  </a:lnTo>
                  <a:cubicBezTo>
                    <a:pt x="151" y="11"/>
                    <a:pt x="133" y="7"/>
                    <a:pt x="161" y="25"/>
                  </a:cubicBezTo>
                  <a:cubicBezTo>
                    <a:pt x="172" y="32"/>
                    <a:pt x="185" y="30"/>
                    <a:pt x="198" y="23"/>
                  </a:cubicBezTo>
                  <a:lnTo>
                    <a:pt x="265" y="132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Freeform 609">
              <a:extLst>
                <a:ext uri="{FF2B5EF4-FFF2-40B4-BE49-F238E27FC236}">
                  <a16:creationId xmlns:a16="http://schemas.microsoft.com/office/drawing/2014/main" xmlns="" id="{E4E8D288-F007-4D70-BF05-06CB50B24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524"/>
              <a:ext cx="109" cy="78"/>
            </a:xfrm>
            <a:custGeom>
              <a:avLst/>
              <a:gdLst>
                <a:gd name="T0" fmla="*/ 265 w 265"/>
                <a:gd name="T1" fmla="*/ 175 h 175"/>
                <a:gd name="T2" fmla="*/ 265 w 265"/>
                <a:gd name="T3" fmla="*/ 175 h 175"/>
                <a:gd name="T4" fmla="*/ 132 w 265"/>
                <a:gd name="T5" fmla="*/ 175 h 175"/>
                <a:gd name="T6" fmla="*/ 0 w 265"/>
                <a:gd name="T7" fmla="*/ 175 h 175"/>
                <a:gd name="T8" fmla="*/ 108 w 265"/>
                <a:gd name="T9" fmla="*/ 0 h 175"/>
                <a:gd name="T10" fmla="*/ 118 w 265"/>
                <a:gd name="T11" fmla="*/ 55 h 175"/>
                <a:gd name="T12" fmla="*/ 150 w 265"/>
                <a:gd name="T13" fmla="*/ 71 h 175"/>
                <a:gd name="T14" fmla="*/ 162 w 265"/>
                <a:gd name="T15" fmla="*/ 100 h 175"/>
                <a:gd name="T16" fmla="*/ 171 w 265"/>
                <a:gd name="T17" fmla="*/ 109 h 175"/>
                <a:gd name="T18" fmla="*/ 216 w 265"/>
                <a:gd name="T19" fmla="*/ 98 h 175"/>
                <a:gd name="T20" fmla="*/ 246 w 265"/>
                <a:gd name="T21" fmla="*/ 152 h 175"/>
                <a:gd name="T22" fmla="*/ 251 w 265"/>
                <a:gd name="T23" fmla="*/ 153 h 175"/>
                <a:gd name="T24" fmla="*/ 265 w 265"/>
                <a:gd name="T2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5" h="175">
                  <a:moveTo>
                    <a:pt x="265" y="175"/>
                  </a:moveTo>
                  <a:lnTo>
                    <a:pt x="265" y="175"/>
                  </a:lnTo>
                  <a:lnTo>
                    <a:pt x="132" y="175"/>
                  </a:lnTo>
                  <a:lnTo>
                    <a:pt x="0" y="175"/>
                  </a:lnTo>
                  <a:lnTo>
                    <a:pt x="108" y="0"/>
                  </a:lnTo>
                  <a:cubicBezTo>
                    <a:pt x="90" y="40"/>
                    <a:pt x="69" y="51"/>
                    <a:pt x="118" y="55"/>
                  </a:cubicBezTo>
                  <a:lnTo>
                    <a:pt x="150" y="71"/>
                  </a:lnTo>
                  <a:lnTo>
                    <a:pt x="162" y="100"/>
                  </a:lnTo>
                  <a:lnTo>
                    <a:pt x="171" y="109"/>
                  </a:lnTo>
                  <a:lnTo>
                    <a:pt x="216" y="98"/>
                  </a:lnTo>
                  <a:cubicBezTo>
                    <a:pt x="213" y="139"/>
                    <a:pt x="209" y="136"/>
                    <a:pt x="246" y="152"/>
                  </a:cubicBezTo>
                  <a:lnTo>
                    <a:pt x="251" y="153"/>
                  </a:lnTo>
                  <a:lnTo>
                    <a:pt x="265" y="175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Freeform 610">
              <a:extLst>
                <a:ext uri="{FF2B5EF4-FFF2-40B4-BE49-F238E27FC236}">
                  <a16:creationId xmlns:a16="http://schemas.microsoft.com/office/drawing/2014/main" xmlns="" id="{D0EE9E35-FE24-48E8-BE64-4BEE7C09D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" y="2592"/>
              <a:ext cx="9" cy="10"/>
            </a:xfrm>
            <a:custGeom>
              <a:avLst/>
              <a:gdLst>
                <a:gd name="T0" fmla="*/ 14 w 22"/>
                <a:gd name="T1" fmla="*/ 22 h 22"/>
                <a:gd name="T2" fmla="*/ 14 w 22"/>
                <a:gd name="T3" fmla="*/ 22 h 22"/>
                <a:gd name="T4" fmla="*/ 0 w 22"/>
                <a:gd name="T5" fmla="*/ 0 h 22"/>
                <a:gd name="T6" fmla="*/ 18 w 22"/>
                <a:gd name="T7" fmla="*/ 4 h 22"/>
                <a:gd name="T8" fmla="*/ 22 w 22"/>
                <a:gd name="T9" fmla="*/ 8 h 22"/>
                <a:gd name="T10" fmla="*/ 14 w 2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2">
                  <a:moveTo>
                    <a:pt x="14" y="22"/>
                  </a:moveTo>
                  <a:lnTo>
                    <a:pt x="14" y="22"/>
                  </a:lnTo>
                  <a:lnTo>
                    <a:pt x="0" y="0"/>
                  </a:lnTo>
                  <a:lnTo>
                    <a:pt x="18" y="4"/>
                  </a:lnTo>
                  <a:lnTo>
                    <a:pt x="22" y="8"/>
                  </a:lnTo>
                  <a:lnTo>
                    <a:pt x="14" y="22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Freeform 611">
              <a:extLst>
                <a:ext uri="{FF2B5EF4-FFF2-40B4-BE49-F238E27FC236}">
                  <a16:creationId xmlns:a16="http://schemas.microsoft.com/office/drawing/2014/main" xmlns="" id="{84AA75F7-9E95-4F3B-AF28-3CC4ABAB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4" y="2602"/>
              <a:ext cx="24" cy="29"/>
            </a:xfrm>
            <a:custGeom>
              <a:avLst/>
              <a:gdLst>
                <a:gd name="T0" fmla="*/ 17 w 57"/>
                <a:gd name="T1" fmla="*/ 0 h 64"/>
                <a:gd name="T2" fmla="*/ 17 w 57"/>
                <a:gd name="T3" fmla="*/ 0 h 64"/>
                <a:gd name="T4" fmla="*/ 57 w 57"/>
                <a:gd name="T5" fmla="*/ 64 h 64"/>
                <a:gd name="T6" fmla="*/ 22 w 57"/>
                <a:gd name="T7" fmla="*/ 25 h 64"/>
                <a:gd name="T8" fmla="*/ 0 w 57"/>
                <a:gd name="T9" fmla="*/ 26 h 64"/>
                <a:gd name="T10" fmla="*/ 17 w 57"/>
                <a:gd name="T1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64">
                  <a:moveTo>
                    <a:pt x="17" y="0"/>
                  </a:moveTo>
                  <a:lnTo>
                    <a:pt x="17" y="0"/>
                  </a:lnTo>
                  <a:lnTo>
                    <a:pt x="57" y="64"/>
                  </a:lnTo>
                  <a:cubicBezTo>
                    <a:pt x="43" y="58"/>
                    <a:pt x="36" y="45"/>
                    <a:pt x="22" y="25"/>
                  </a:cubicBezTo>
                  <a:lnTo>
                    <a:pt x="0" y="2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Freeform 612">
              <a:extLst>
                <a:ext uri="{FF2B5EF4-FFF2-40B4-BE49-F238E27FC236}">
                  <a16:creationId xmlns:a16="http://schemas.microsoft.com/office/drawing/2014/main" xmlns="" id="{9B16F885-863D-4D8F-B620-4FE9919A2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" y="2602"/>
              <a:ext cx="14" cy="12"/>
            </a:xfrm>
            <a:custGeom>
              <a:avLst/>
              <a:gdLst>
                <a:gd name="T0" fmla="*/ 36 w 36"/>
                <a:gd name="T1" fmla="*/ 0 h 27"/>
                <a:gd name="T2" fmla="*/ 36 w 36"/>
                <a:gd name="T3" fmla="*/ 0 h 27"/>
                <a:gd name="T4" fmla="*/ 19 w 36"/>
                <a:gd name="T5" fmla="*/ 26 h 27"/>
                <a:gd name="T6" fmla="*/ 12 w 36"/>
                <a:gd name="T7" fmla="*/ 27 h 27"/>
                <a:gd name="T8" fmla="*/ 0 w 36"/>
                <a:gd name="T9" fmla="*/ 0 h 27"/>
                <a:gd name="T10" fmla="*/ 36 w 36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7">
                  <a:moveTo>
                    <a:pt x="36" y="0"/>
                  </a:moveTo>
                  <a:lnTo>
                    <a:pt x="36" y="0"/>
                  </a:lnTo>
                  <a:lnTo>
                    <a:pt x="19" y="26"/>
                  </a:lnTo>
                  <a:lnTo>
                    <a:pt x="12" y="27"/>
                  </a:lnTo>
                  <a:cubicBezTo>
                    <a:pt x="4" y="18"/>
                    <a:pt x="2" y="11"/>
                    <a:pt x="0" y="0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6" name="Freeform 613">
              <a:extLst>
                <a:ext uri="{FF2B5EF4-FFF2-40B4-BE49-F238E27FC236}">
                  <a16:creationId xmlns:a16="http://schemas.microsoft.com/office/drawing/2014/main" xmlns="" id="{15C878EA-E3FC-4103-8989-AE7149035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" y="2602"/>
              <a:ext cx="104" cy="96"/>
            </a:xfrm>
            <a:custGeom>
              <a:avLst/>
              <a:gdLst>
                <a:gd name="T0" fmla="*/ 119 w 252"/>
                <a:gd name="T1" fmla="*/ 0 h 213"/>
                <a:gd name="T2" fmla="*/ 119 w 252"/>
                <a:gd name="T3" fmla="*/ 0 h 213"/>
                <a:gd name="T4" fmla="*/ 252 w 252"/>
                <a:gd name="T5" fmla="*/ 213 h 213"/>
                <a:gd name="T6" fmla="*/ 8 w 252"/>
                <a:gd name="T7" fmla="*/ 213 h 213"/>
                <a:gd name="T8" fmla="*/ 9 w 252"/>
                <a:gd name="T9" fmla="*/ 213 h 213"/>
                <a:gd name="T10" fmla="*/ 0 w 252"/>
                <a:gd name="T11" fmla="*/ 192 h 213"/>
                <a:gd name="T12" fmla="*/ 119 w 252"/>
                <a:gd name="T1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213">
                  <a:moveTo>
                    <a:pt x="119" y="0"/>
                  </a:moveTo>
                  <a:lnTo>
                    <a:pt x="119" y="0"/>
                  </a:lnTo>
                  <a:lnTo>
                    <a:pt x="252" y="213"/>
                  </a:lnTo>
                  <a:lnTo>
                    <a:pt x="8" y="213"/>
                  </a:lnTo>
                  <a:lnTo>
                    <a:pt x="9" y="213"/>
                  </a:lnTo>
                  <a:lnTo>
                    <a:pt x="0" y="192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" name="Freeform 614">
              <a:extLst>
                <a:ext uri="{FF2B5EF4-FFF2-40B4-BE49-F238E27FC236}">
                  <a16:creationId xmlns:a16="http://schemas.microsoft.com/office/drawing/2014/main" xmlns="" id="{DC064CED-FE02-4419-AF64-0D01C9FF3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2602"/>
              <a:ext cx="109" cy="86"/>
            </a:xfrm>
            <a:custGeom>
              <a:avLst/>
              <a:gdLst>
                <a:gd name="T0" fmla="*/ 264 w 264"/>
                <a:gd name="T1" fmla="*/ 0 h 192"/>
                <a:gd name="T2" fmla="*/ 264 w 264"/>
                <a:gd name="T3" fmla="*/ 0 h 192"/>
                <a:gd name="T4" fmla="*/ 145 w 264"/>
                <a:gd name="T5" fmla="*/ 192 h 192"/>
                <a:gd name="T6" fmla="*/ 138 w 264"/>
                <a:gd name="T7" fmla="*/ 177 h 192"/>
                <a:gd name="T8" fmla="*/ 143 w 264"/>
                <a:gd name="T9" fmla="*/ 163 h 192"/>
                <a:gd name="T10" fmla="*/ 117 w 264"/>
                <a:gd name="T11" fmla="*/ 145 h 192"/>
                <a:gd name="T12" fmla="*/ 131 w 264"/>
                <a:gd name="T13" fmla="*/ 122 h 192"/>
                <a:gd name="T14" fmla="*/ 115 w 264"/>
                <a:gd name="T15" fmla="*/ 113 h 192"/>
                <a:gd name="T16" fmla="*/ 126 w 264"/>
                <a:gd name="T17" fmla="*/ 91 h 192"/>
                <a:gd name="T18" fmla="*/ 77 w 264"/>
                <a:gd name="T19" fmla="*/ 84 h 192"/>
                <a:gd name="T20" fmla="*/ 72 w 264"/>
                <a:gd name="T21" fmla="*/ 70 h 192"/>
                <a:gd name="T22" fmla="*/ 40 w 264"/>
                <a:gd name="T23" fmla="*/ 64 h 192"/>
                <a:gd name="T24" fmla="*/ 0 w 264"/>
                <a:gd name="T25" fmla="*/ 0 h 192"/>
                <a:gd name="T26" fmla="*/ 132 w 264"/>
                <a:gd name="T27" fmla="*/ 0 h 192"/>
                <a:gd name="T28" fmla="*/ 264 w 264"/>
                <a:gd name="T2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4" h="192">
                  <a:moveTo>
                    <a:pt x="264" y="0"/>
                  </a:moveTo>
                  <a:lnTo>
                    <a:pt x="264" y="0"/>
                  </a:lnTo>
                  <a:lnTo>
                    <a:pt x="145" y="192"/>
                  </a:lnTo>
                  <a:lnTo>
                    <a:pt x="138" y="177"/>
                  </a:lnTo>
                  <a:lnTo>
                    <a:pt x="143" y="163"/>
                  </a:lnTo>
                  <a:cubicBezTo>
                    <a:pt x="133" y="159"/>
                    <a:pt x="125" y="151"/>
                    <a:pt x="117" y="145"/>
                  </a:cubicBezTo>
                  <a:lnTo>
                    <a:pt x="131" y="122"/>
                  </a:lnTo>
                  <a:lnTo>
                    <a:pt x="115" y="113"/>
                  </a:lnTo>
                  <a:lnTo>
                    <a:pt x="126" y="91"/>
                  </a:lnTo>
                  <a:cubicBezTo>
                    <a:pt x="110" y="86"/>
                    <a:pt x="94" y="91"/>
                    <a:pt x="77" y="84"/>
                  </a:cubicBezTo>
                  <a:lnTo>
                    <a:pt x="72" y="70"/>
                  </a:lnTo>
                  <a:cubicBezTo>
                    <a:pt x="57" y="70"/>
                    <a:pt x="47" y="68"/>
                    <a:pt x="40" y="64"/>
                  </a:cubicBezTo>
                  <a:lnTo>
                    <a:pt x="0" y="0"/>
                  </a:lnTo>
                  <a:lnTo>
                    <a:pt x="132" y="0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Freeform 615">
              <a:extLst>
                <a:ext uri="{FF2B5EF4-FFF2-40B4-BE49-F238E27FC236}">
                  <a16:creationId xmlns:a16="http://schemas.microsoft.com/office/drawing/2014/main" xmlns="" id="{B8DD751D-DE8B-4A1B-A404-44BE128CA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602"/>
              <a:ext cx="109" cy="96"/>
            </a:xfrm>
            <a:custGeom>
              <a:avLst/>
              <a:gdLst>
                <a:gd name="T0" fmla="*/ 132 w 265"/>
                <a:gd name="T1" fmla="*/ 0 h 213"/>
                <a:gd name="T2" fmla="*/ 132 w 265"/>
                <a:gd name="T3" fmla="*/ 0 h 213"/>
                <a:gd name="T4" fmla="*/ 265 w 265"/>
                <a:gd name="T5" fmla="*/ 213 h 213"/>
                <a:gd name="T6" fmla="*/ 0 w 265"/>
                <a:gd name="T7" fmla="*/ 213 h 213"/>
                <a:gd name="T8" fmla="*/ 132 w 26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2" y="0"/>
                  </a:moveTo>
                  <a:lnTo>
                    <a:pt x="132" y="0"/>
                  </a:lnTo>
                  <a:lnTo>
                    <a:pt x="265" y="213"/>
                  </a:lnTo>
                  <a:lnTo>
                    <a:pt x="0" y="21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" name="Freeform 616">
              <a:extLst>
                <a:ext uri="{FF2B5EF4-FFF2-40B4-BE49-F238E27FC236}">
                  <a16:creationId xmlns:a16="http://schemas.microsoft.com/office/drawing/2014/main" xmlns="" id="{70EC0696-40BA-46D0-A76D-37F8E6DD2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" y="2602"/>
              <a:ext cx="109" cy="96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3 w 265"/>
                <a:gd name="T5" fmla="*/ 213 h 213"/>
                <a:gd name="T6" fmla="*/ 0 w 265"/>
                <a:gd name="T7" fmla="*/ 0 h 213"/>
                <a:gd name="T8" fmla="*/ 133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3" y="213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0" name="Freeform 617">
              <a:extLst>
                <a:ext uri="{FF2B5EF4-FFF2-40B4-BE49-F238E27FC236}">
                  <a16:creationId xmlns:a16="http://schemas.microsoft.com/office/drawing/2014/main" xmlns="" id="{636DEC73-9CAF-4744-BFBD-595EAFC55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02"/>
              <a:ext cx="108" cy="96"/>
            </a:xfrm>
            <a:custGeom>
              <a:avLst/>
              <a:gdLst>
                <a:gd name="T0" fmla="*/ 132 w 264"/>
                <a:gd name="T1" fmla="*/ 0 h 213"/>
                <a:gd name="T2" fmla="*/ 132 w 264"/>
                <a:gd name="T3" fmla="*/ 0 h 213"/>
                <a:gd name="T4" fmla="*/ 264 w 264"/>
                <a:gd name="T5" fmla="*/ 213 h 213"/>
                <a:gd name="T6" fmla="*/ 0 w 264"/>
                <a:gd name="T7" fmla="*/ 213 h 213"/>
                <a:gd name="T8" fmla="*/ 132 w 264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3">
                  <a:moveTo>
                    <a:pt x="132" y="0"/>
                  </a:moveTo>
                  <a:lnTo>
                    <a:pt x="132" y="0"/>
                  </a:lnTo>
                  <a:lnTo>
                    <a:pt x="264" y="213"/>
                  </a:lnTo>
                  <a:lnTo>
                    <a:pt x="0" y="21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1" name="Freeform 618">
              <a:extLst>
                <a:ext uri="{FF2B5EF4-FFF2-40B4-BE49-F238E27FC236}">
                  <a16:creationId xmlns:a16="http://schemas.microsoft.com/office/drawing/2014/main" xmlns="" id="{584711FD-6AD8-4CCE-8128-A47A93EC0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2602"/>
              <a:ext cx="109" cy="96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3 w 265"/>
                <a:gd name="T5" fmla="*/ 213 h 213"/>
                <a:gd name="T6" fmla="*/ 0 w 265"/>
                <a:gd name="T7" fmla="*/ 0 h 213"/>
                <a:gd name="T8" fmla="*/ 133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3" y="213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2" name="Freeform 619">
              <a:extLst>
                <a:ext uri="{FF2B5EF4-FFF2-40B4-BE49-F238E27FC236}">
                  <a16:creationId xmlns:a16="http://schemas.microsoft.com/office/drawing/2014/main" xmlns="" id="{27C151B7-AE3A-4DFF-A0F4-C045B7DFB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602"/>
              <a:ext cx="109" cy="96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2 w 265"/>
                <a:gd name="T5" fmla="*/ 213 h 213"/>
                <a:gd name="T6" fmla="*/ 0 w 265"/>
                <a:gd name="T7" fmla="*/ 0 h 213"/>
                <a:gd name="T8" fmla="*/ 132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3" name="Freeform 620">
              <a:extLst>
                <a:ext uri="{FF2B5EF4-FFF2-40B4-BE49-F238E27FC236}">
                  <a16:creationId xmlns:a16="http://schemas.microsoft.com/office/drawing/2014/main" xmlns="" id="{EFB6C846-F41E-49C1-85FF-6F87A558D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" y="2646"/>
              <a:ext cx="36" cy="52"/>
            </a:xfrm>
            <a:custGeom>
              <a:avLst/>
              <a:gdLst>
                <a:gd name="T0" fmla="*/ 22 w 87"/>
                <a:gd name="T1" fmla="*/ 116 h 116"/>
                <a:gd name="T2" fmla="*/ 22 w 87"/>
                <a:gd name="T3" fmla="*/ 116 h 116"/>
                <a:gd name="T4" fmla="*/ 0 w 87"/>
                <a:gd name="T5" fmla="*/ 116 h 116"/>
                <a:gd name="T6" fmla="*/ 72 w 87"/>
                <a:gd name="T7" fmla="*/ 0 h 116"/>
                <a:gd name="T8" fmla="*/ 83 w 87"/>
                <a:gd name="T9" fmla="*/ 1 h 116"/>
                <a:gd name="T10" fmla="*/ 87 w 87"/>
                <a:gd name="T11" fmla="*/ 21 h 116"/>
                <a:gd name="T12" fmla="*/ 78 w 87"/>
                <a:gd name="T13" fmla="*/ 32 h 116"/>
                <a:gd name="T14" fmla="*/ 66 w 87"/>
                <a:gd name="T15" fmla="*/ 46 h 116"/>
                <a:gd name="T16" fmla="*/ 55 w 87"/>
                <a:gd name="T17" fmla="*/ 59 h 116"/>
                <a:gd name="T18" fmla="*/ 55 w 87"/>
                <a:gd name="T19" fmla="*/ 76 h 116"/>
                <a:gd name="T20" fmla="*/ 40 w 87"/>
                <a:gd name="T21" fmla="*/ 89 h 116"/>
                <a:gd name="T22" fmla="*/ 26 w 87"/>
                <a:gd name="T23" fmla="*/ 105 h 116"/>
                <a:gd name="T24" fmla="*/ 22 w 87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16">
                  <a:moveTo>
                    <a:pt x="22" y="116"/>
                  </a:moveTo>
                  <a:lnTo>
                    <a:pt x="22" y="116"/>
                  </a:lnTo>
                  <a:lnTo>
                    <a:pt x="0" y="116"/>
                  </a:lnTo>
                  <a:lnTo>
                    <a:pt x="72" y="0"/>
                  </a:lnTo>
                  <a:lnTo>
                    <a:pt x="83" y="1"/>
                  </a:lnTo>
                  <a:lnTo>
                    <a:pt x="87" y="21"/>
                  </a:lnTo>
                  <a:lnTo>
                    <a:pt x="78" y="32"/>
                  </a:lnTo>
                  <a:lnTo>
                    <a:pt x="66" y="46"/>
                  </a:lnTo>
                  <a:lnTo>
                    <a:pt x="55" y="59"/>
                  </a:lnTo>
                  <a:lnTo>
                    <a:pt x="55" y="76"/>
                  </a:lnTo>
                  <a:lnTo>
                    <a:pt x="40" y="89"/>
                  </a:lnTo>
                  <a:lnTo>
                    <a:pt x="26" y="105"/>
                  </a:lnTo>
                  <a:lnTo>
                    <a:pt x="22" y="116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4" name="Freeform 621">
              <a:extLst>
                <a:ext uri="{FF2B5EF4-FFF2-40B4-BE49-F238E27FC236}">
                  <a16:creationId xmlns:a16="http://schemas.microsoft.com/office/drawing/2014/main" xmlns="" id="{7171C2EA-F0D3-43EB-8130-C0A91D52D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2602"/>
              <a:ext cx="84" cy="96"/>
            </a:xfrm>
            <a:custGeom>
              <a:avLst/>
              <a:gdLst>
                <a:gd name="T0" fmla="*/ 204 w 204"/>
                <a:gd name="T1" fmla="*/ 97 h 213"/>
                <a:gd name="T2" fmla="*/ 204 w 204"/>
                <a:gd name="T3" fmla="*/ 97 h 213"/>
                <a:gd name="T4" fmla="*/ 132 w 204"/>
                <a:gd name="T5" fmla="*/ 213 h 213"/>
                <a:gd name="T6" fmla="*/ 0 w 204"/>
                <a:gd name="T7" fmla="*/ 0 h 213"/>
                <a:gd name="T8" fmla="*/ 27 w 204"/>
                <a:gd name="T9" fmla="*/ 0 h 213"/>
                <a:gd name="T10" fmla="*/ 42 w 204"/>
                <a:gd name="T11" fmla="*/ 9 h 213"/>
                <a:gd name="T12" fmla="*/ 60 w 204"/>
                <a:gd name="T13" fmla="*/ 32 h 213"/>
                <a:gd name="T14" fmla="*/ 74 w 204"/>
                <a:gd name="T15" fmla="*/ 47 h 213"/>
                <a:gd name="T16" fmla="*/ 88 w 204"/>
                <a:gd name="T17" fmla="*/ 55 h 213"/>
                <a:gd name="T18" fmla="*/ 96 w 204"/>
                <a:gd name="T19" fmla="*/ 66 h 213"/>
                <a:gd name="T20" fmla="*/ 119 w 204"/>
                <a:gd name="T21" fmla="*/ 73 h 213"/>
                <a:gd name="T22" fmla="*/ 154 w 204"/>
                <a:gd name="T23" fmla="*/ 73 h 213"/>
                <a:gd name="T24" fmla="*/ 168 w 204"/>
                <a:gd name="T25" fmla="*/ 88 h 213"/>
                <a:gd name="T26" fmla="*/ 193 w 204"/>
                <a:gd name="T27" fmla="*/ 97 h 213"/>
                <a:gd name="T28" fmla="*/ 204 w 204"/>
                <a:gd name="T29" fmla="*/ 9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213">
                  <a:moveTo>
                    <a:pt x="204" y="97"/>
                  </a:moveTo>
                  <a:lnTo>
                    <a:pt x="204" y="97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27" y="0"/>
                  </a:lnTo>
                  <a:lnTo>
                    <a:pt x="42" y="9"/>
                  </a:lnTo>
                  <a:lnTo>
                    <a:pt x="60" y="32"/>
                  </a:lnTo>
                  <a:lnTo>
                    <a:pt x="74" y="47"/>
                  </a:lnTo>
                  <a:lnTo>
                    <a:pt x="88" y="55"/>
                  </a:lnTo>
                  <a:lnTo>
                    <a:pt x="96" y="66"/>
                  </a:lnTo>
                  <a:lnTo>
                    <a:pt x="119" y="73"/>
                  </a:lnTo>
                  <a:lnTo>
                    <a:pt x="154" y="73"/>
                  </a:lnTo>
                  <a:lnTo>
                    <a:pt x="168" y="88"/>
                  </a:lnTo>
                  <a:lnTo>
                    <a:pt x="193" y="97"/>
                  </a:lnTo>
                  <a:lnTo>
                    <a:pt x="204" y="97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Freeform 622">
              <a:extLst>
                <a:ext uri="{FF2B5EF4-FFF2-40B4-BE49-F238E27FC236}">
                  <a16:creationId xmlns:a16="http://schemas.microsoft.com/office/drawing/2014/main" xmlns="" id="{5D30D436-35F4-49A1-95FA-0D50B9B3D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" y="2793"/>
              <a:ext cx="106" cy="96"/>
            </a:xfrm>
            <a:custGeom>
              <a:avLst/>
              <a:gdLst>
                <a:gd name="T0" fmla="*/ 123 w 256"/>
                <a:gd name="T1" fmla="*/ 0 h 214"/>
                <a:gd name="T2" fmla="*/ 123 w 256"/>
                <a:gd name="T3" fmla="*/ 0 h 214"/>
                <a:gd name="T4" fmla="*/ 256 w 256"/>
                <a:gd name="T5" fmla="*/ 214 h 214"/>
                <a:gd name="T6" fmla="*/ 0 w 256"/>
                <a:gd name="T7" fmla="*/ 214 h 214"/>
                <a:gd name="T8" fmla="*/ 10 w 256"/>
                <a:gd name="T9" fmla="*/ 183 h 214"/>
                <a:gd name="T10" fmla="*/ 123 w 256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214">
                  <a:moveTo>
                    <a:pt x="123" y="0"/>
                  </a:moveTo>
                  <a:lnTo>
                    <a:pt x="123" y="0"/>
                  </a:lnTo>
                  <a:lnTo>
                    <a:pt x="256" y="214"/>
                  </a:lnTo>
                  <a:lnTo>
                    <a:pt x="0" y="214"/>
                  </a:lnTo>
                  <a:cubicBezTo>
                    <a:pt x="4" y="202"/>
                    <a:pt x="8" y="192"/>
                    <a:pt x="10" y="183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FFF0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6" name="Freeform 623">
              <a:extLst>
                <a:ext uri="{FF2B5EF4-FFF2-40B4-BE49-F238E27FC236}">
                  <a16:creationId xmlns:a16="http://schemas.microsoft.com/office/drawing/2014/main" xmlns="" id="{58B8D594-8A3E-49EB-9181-008D00A78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4" y="2793"/>
              <a:ext cx="46" cy="82"/>
            </a:xfrm>
            <a:custGeom>
              <a:avLst/>
              <a:gdLst>
                <a:gd name="T0" fmla="*/ 113 w 113"/>
                <a:gd name="T1" fmla="*/ 0 h 183"/>
                <a:gd name="T2" fmla="*/ 113 w 113"/>
                <a:gd name="T3" fmla="*/ 0 h 183"/>
                <a:gd name="T4" fmla="*/ 0 w 113"/>
                <a:gd name="T5" fmla="*/ 183 h 183"/>
                <a:gd name="T6" fmla="*/ 6 w 113"/>
                <a:gd name="T7" fmla="*/ 80 h 183"/>
                <a:gd name="T8" fmla="*/ 34 w 113"/>
                <a:gd name="T9" fmla="*/ 1 h 183"/>
                <a:gd name="T10" fmla="*/ 35 w 113"/>
                <a:gd name="T11" fmla="*/ 0 h 183"/>
                <a:gd name="T12" fmla="*/ 113 w 113"/>
                <a:gd name="T1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83">
                  <a:moveTo>
                    <a:pt x="113" y="0"/>
                  </a:moveTo>
                  <a:lnTo>
                    <a:pt x="113" y="0"/>
                  </a:lnTo>
                  <a:lnTo>
                    <a:pt x="0" y="183"/>
                  </a:lnTo>
                  <a:cubicBezTo>
                    <a:pt x="8" y="148"/>
                    <a:pt x="1" y="124"/>
                    <a:pt x="6" y="80"/>
                  </a:cubicBezTo>
                  <a:cubicBezTo>
                    <a:pt x="11" y="41"/>
                    <a:pt x="46" y="48"/>
                    <a:pt x="34" y="1"/>
                  </a:cubicBezTo>
                  <a:lnTo>
                    <a:pt x="35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7" name="Freeform 624">
              <a:extLst>
                <a:ext uri="{FF2B5EF4-FFF2-40B4-BE49-F238E27FC236}">
                  <a16:creationId xmlns:a16="http://schemas.microsoft.com/office/drawing/2014/main" xmlns="" id="{2499F8F0-8C56-4619-8AF8-FA4C9672D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7" y="2704"/>
              <a:ext cx="53" cy="89"/>
            </a:xfrm>
            <a:custGeom>
              <a:avLst/>
              <a:gdLst>
                <a:gd name="T0" fmla="*/ 5 w 128"/>
                <a:gd name="T1" fmla="*/ 0 h 199"/>
                <a:gd name="T2" fmla="*/ 5 w 128"/>
                <a:gd name="T3" fmla="*/ 0 h 199"/>
                <a:gd name="T4" fmla="*/ 78 w 128"/>
                <a:gd name="T5" fmla="*/ 118 h 199"/>
                <a:gd name="T6" fmla="*/ 27 w 128"/>
                <a:gd name="T7" fmla="*/ 73 h 199"/>
                <a:gd name="T8" fmla="*/ 27 w 128"/>
                <a:gd name="T9" fmla="*/ 50 h 199"/>
                <a:gd name="T10" fmla="*/ 0 w 128"/>
                <a:gd name="T11" fmla="*/ 5 h 199"/>
                <a:gd name="T12" fmla="*/ 5 w 128"/>
                <a:gd name="T13" fmla="*/ 0 h 199"/>
                <a:gd name="T14" fmla="*/ 128 w 128"/>
                <a:gd name="T15" fmla="*/ 199 h 199"/>
                <a:gd name="T16" fmla="*/ 128 w 128"/>
                <a:gd name="T17" fmla="*/ 199 h 199"/>
                <a:gd name="T18" fmla="*/ 50 w 128"/>
                <a:gd name="T19" fmla="*/ 199 h 199"/>
                <a:gd name="T20" fmla="*/ 91 w 128"/>
                <a:gd name="T21" fmla="*/ 139 h 199"/>
                <a:gd name="T22" fmla="*/ 128 w 128"/>
                <a:gd name="T23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99">
                  <a:moveTo>
                    <a:pt x="5" y="0"/>
                  </a:moveTo>
                  <a:lnTo>
                    <a:pt x="5" y="0"/>
                  </a:lnTo>
                  <a:lnTo>
                    <a:pt x="78" y="118"/>
                  </a:lnTo>
                  <a:cubicBezTo>
                    <a:pt x="63" y="101"/>
                    <a:pt x="46" y="91"/>
                    <a:pt x="27" y="73"/>
                  </a:cubicBezTo>
                  <a:lnTo>
                    <a:pt x="27" y="50"/>
                  </a:lnTo>
                  <a:cubicBezTo>
                    <a:pt x="9" y="32"/>
                    <a:pt x="0" y="36"/>
                    <a:pt x="0" y="5"/>
                  </a:cubicBezTo>
                  <a:lnTo>
                    <a:pt x="5" y="0"/>
                  </a:lnTo>
                  <a:close/>
                  <a:moveTo>
                    <a:pt x="128" y="199"/>
                  </a:moveTo>
                  <a:lnTo>
                    <a:pt x="128" y="199"/>
                  </a:lnTo>
                  <a:lnTo>
                    <a:pt x="50" y="199"/>
                  </a:lnTo>
                  <a:cubicBezTo>
                    <a:pt x="69" y="182"/>
                    <a:pt x="81" y="163"/>
                    <a:pt x="91" y="139"/>
                  </a:cubicBezTo>
                  <a:lnTo>
                    <a:pt x="128" y="199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8" name="Freeform 625">
              <a:extLst>
                <a:ext uri="{FF2B5EF4-FFF2-40B4-BE49-F238E27FC236}">
                  <a16:creationId xmlns:a16="http://schemas.microsoft.com/office/drawing/2014/main" xmlns="" id="{A6853984-815C-4CDB-9C5A-72F80F77E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" y="2793"/>
              <a:ext cx="109" cy="96"/>
            </a:xfrm>
            <a:custGeom>
              <a:avLst/>
              <a:gdLst>
                <a:gd name="T0" fmla="*/ 265 w 265"/>
                <a:gd name="T1" fmla="*/ 0 h 214"/>
                <a:gd name="T2" fmla="*/ 265 w 265"/>
                <a:gd name="T3" fmla="*/ 0 h 214"/>
                <a:gd name="T4" fmla="*/ 133 w 265"/>
                <a:gd name="T5" fmla="*/ 214 h 214"/>
                <a:gd name="T6" fmla="*/ 0 w 265"/>
                <a:gd name="T7" fmla="*/ 0 h 214"/>
                <a:gd name="T8" fmla="*/ 133 w 265"/>
                <a:gd name="T9" fmla="*/ 0 h 214"/>
                <a:gd name="T10" fmla="*/ 265 w 265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4">
                  <a:moveTo>
                    <a:pt x="265" y="0"/>
                  </a:moveTo>
                  <a:lnTo>
                    <a:pt x="265" y="0"/>
                  </a:lnTo>
                  <a:lnTo>
                    <a:pt x="133" y="214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FFF0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9" name="Freeform 626">
              <a:extLst>
                <a:ext uri="{FF2B5EF4-FFF2-40B4-BE49-F238E27FC236}">
                  <a16:creationId xmlns:a16="http://schemas.microsoft.com/office/drawing/2014/main" xmlns="" id="{61C0222C-4965-42B4-8575-2743E66B8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698"/>
              <a:ext cx="109" cy="95"/>
            </a:xfrm>
            <a:custGeom>
              <a:avLst/>
              <a:gdLst>
                <a:gd name="T0" fmla="*/ 132 w 265"/>
                <a:gd name="T1" fmla="*/ 213 h 213"/>
                <a:gd name="T2" fmla="*/ 132 w 265"/>
                <a:gd name="T3" fmla="*/ 213 h 213"/>
                <a:gd name="T4" fmla="*/ 0 w 265"/>
                <a:gd name="T5" fmla="*/ 0 h 213"/>
                <a:gd name="T6" fmla="*/ 265 w 265"/>
                <a:gd name="T7" fmla="*/ 0 h 213"/>
                <a:gd name="T8" fmla="*/ 132 w 265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2" y="213"/>
                  </a:moveTo>
                  <a:lnTo>
                    <a:pt x="132" y="213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32" y="213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0" name="Freeform 627">
              <a:extLst>
                <a:ext uri="{FF2B5EF4-FFF2-40B4-BE49-F238E27FC236}">
                  <a16:creationId xmlns:a16="http://schemas.microsoft.com/office/drawing/2014/main" xmlns="" id="{775F0F4A-0401-4BA8-A6CB-F5B3B50B6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2793"/>
              <a:ext cx="109" cy="96"/>
            </a:xfrm>
            <a:custGeom>
              <a:avLst/>
              <a:gdLst>
                <a:gd name="T0" fmla="*/ 265 w 265"/>
                <a:gd name="T1" fmla="*/ 0 h 214"/>
                <a:gd name="T2" fmla="*/ 265 w 265"/>
                <a:gd name="T3" fmla="*/ 0 h 214"/>
                <a:gd name="T4" fmla="*/ 133 w 265"/>
                <a:gd name="T5" fmla="*/ 214 h 214"/>
                <a:gd name="T6" fmla="*/ 0 w 265"/>
                <a:gd name="T7" fmla="*/ 0 h 214"/>
                <a:gd name="T8" fmla="*/ 133 w 265"/>
                <a:gd name="T9" fmla="*/ 0 h 214"/>
                <a:gd name="T10" fmla="*/ 265 w 265"/>
                <a:gd name="T1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4">
                  <a:moveTo>
                    <a:pt x="265" y="0"/>
                  </a:moveTo>
                  <a:lnTo>
                    <a:pt x="265" y="0"/>
                  </a:lnTo>
                  <a:lnTo>
                    <a:pt x="133" y="214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" name="Freeform 628">
              <a:extLst>
                <a:ext uri="{FF2B5EF4-FFF2-40B4-BE49-F238E27FC236}">
                  <a16:creationId xmlns:a16="http://schemas.microsoft.com/office/drawing/2014/main" xmlns="" id="{46ABE1D6-452A-4140-995F-D926D2B23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698"/>
              <a:ext cx="108" cy="95"/>
            </a:xfrm>
            <a:custGeom>
              <a:avLst/>
              <a:gdLst>
                <a:gd name="T0" fmla="*/ 132 w 264"/>
                <a:gd name="T1" fmla="*/ 213 h 213"/>
                <a:gd name="T2" fmla="*/ 132 w 264"/>
                <a:gd name="T3" fmla="*/ 213 h 213"/>
                <a:gd name="T4" fmla="*/ 0 w 264"/>
                <a:gd name="T5" fmla="*/ 0 h 213"/>
                <a:gd name="T6" fmla="*/ 264 w 264"/>
                <a:gd name="T7" fmla="*/ 0 h 213"/>
                <a:gd name="T8" fmla="*/ 132 w 264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3">
                  <a:moveTo>
                    <a:pt x="132" y="213"/>
                  </a:moveTo>
                  <a:lnTo>
                    <a:pt x="132" y="213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132" y="213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2" name="Freeform 629">
              <a:extLst>
                <a:ext uri="{FF2B5EF4-FFF2-40B4-BE49-F238E27FC236}">
                  <a16:creationId xmlns:a16="http://schemas.microsoft.com/office/drawing/2014/main" xmlns="" id="{9837C392-0C6C-4031-8150-C144DBDBDC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2" y="2793"/>
              <a:ext cx="71" cy="96"/>
            </a:xfrm>
            <a:custGeom>
              <a:avLst/>
              <a:gdLst>
                <a:gd name="T0" fmla="*/ 153 w 172"/>
                <a:gd name="T1" fmla="*/ 214 h 214"/>
                <a:gd name="T2" fmla="*/ 153 w 172"/>
                <a:gd name="T3" fmla="*/ 214 h 214"/>
                <a:gd name="T4" fmla="*/ 0 w 172"/>
                <a:gd name="T5" fmla="*/ 214 h 214"/>
                <a:gd name="T6" fmla="*/ 74 w 172"/>
                <a:gd name="T7" fmla="*/ 95 h 214"/>
                <a:gd name="T8" fmla="*/ 74 w 172"/>
                <a:gd name="T9" fmla="*/ 99 h 214"/>
                <a:gd name="T10" fmla="*/ 83 w 172"/>
                <a:gd name="T11" fmla="*/ 107 h 214"/>
                <a:gd name="T12" fmla="*/ 109 w 172"/>
                <a:gd name="T13" fmla="*/ 105 h 214"/>
                <a:gd name="T14" fmla="*/ 131 w 172"/>
                <a:gd name="T15" fmla="*/ 101 h 214"/>
                <a:gd name="T16" fmla="*/ 151 w 172"/>
                <a:gd name="T17" fmla="*/ 110 h 214"/>
                <a:gd name="T18" fmla="*/ 152 w 172"/>
                <a:gd name="T19" fmla="*/ 124 h 214"/>
                <a:gd name="T20" fmla="*/ 163 w 172"/>
                <a:gd name="T21" fmla="*/ 137 h 214"/>
                <a:gd name="T22" fmla="*/ 172 w 172"/>
                <a:gd name="T23" fmla="*/ 146 h 214"/>
                <a:gd name="T24" fmla="*/ 172 w 172"/>
                <a:gd name="T25" fmla="*/ 164 h 214"/>
                <a:gd name="T26" fmla="*/ 159 w 172"/>
                <a:gd name="T27" fmla="*/ 180 h 214"/>
                <a:gd name="T28" fmla="*/ 149 w 172"/>
                <a:gd name="T29" fmla="*/ 192 h 214"/>
                <a:gd name="T30" fmla="*/ 149 w 172"/>
                <a:gd name="T31" fmla="*/ 210 h 214"/>
                <a:gd name="T32" fmla="*/ 153 w 172"/>
                <a:gd name="T33" fmla="*/ 214 h 214"/>
                <a:gd name="T34" fmla="*/ 133 w 172"/>
                <a:gd name="T35" fmla="*/ 0 h 214"/>
                <a:gd name="T36" fmla="*/ 133 w 172"/>
                <a:gd name="T37" fmla="*/ 0 h 214"/>
                <a:gd name="T38" fmla="*/ 133 w 172"/>
                <a:gd name="T39" fmla="*/ 2 h 214"/>
                <a:gd name="T40" fmla="*/ 130 w 172"/>
                <a:gd name="T41" fmla="*/ 4 h 214"/>
                <a:gd name="T42" fmla="*/ 133 w 172"/>
                <a:gd name="T4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2" h="214">
                  <a:moveTo>
                    <a:pt x="153" y="214"/>
                  </a:moveTo>
                  <a:lnTo>
                    <a:pt x="153" y="214"/>
                  </a:lnTo>
                  <a:lnTo>
                    <a:pt x="0" y="214"/>
                  </a:lnTo>
                  <a:lnTo>
                    <a:pt x="74" y="95"/>
                  </a:lnTo>
                  <a:lnTo>
                    <a:pt x="74" y="99"/>
                  </a:lnTo>
                  <a:lnTo>
                    <a:pt x="83" y="107"/>
                  </a:lnTo>
                  <a:lnTo>
                    <a:pt x="109" y="105"/>
                  </a:lnTo>
                  <a:lnTo>
                    <a:pt x="131" y="101"/>
                  </a:lnTo>
                  <a:lnTo>
                    <a:pt x="151" y="110"/>
                  </a:lnTo>
                  <a:lnTo>
                    <a:pt x="152" y="124"/>
                  </a:lnTo>
                  <a:lnTo>
                    <a:pt x="163" y="137"/>
                  </a:lnTo>
                  <a:lnTo>
                    <a:pt x="172" y="146"/>
                  </a:lnTo>
                  <a:lnTo>
                    <a:pt x="172" y="164"/>
                  </a:lnTo>
                  <a:lnTo>
                    <a:pt x="159" y="180"/>
                  </a:lnTo>
                  <a:lnTo>
                    <a:pt x="149" y="192"/>
                  </a:lnTo>
                  <a:lnTo>
                    <a:pt x="149" y="210"/>
                  </a:lnTo>
                  <a:lnTo>
                    <a:pt x="153" y="214"/>
                  </a:lnTo>
                  <a:close/>
                  <a:moveTo>
                    <a:pt x="133" y="0"/>
                  </a:moveTo>
                  <a:lnTo>
                    <a:pt x="133" y="0"/>
                  </a:lnTo>
                  <a:lnTo>
                    <a:pt x="133" y="2"/>
                  </a:lnTo>
                  <a:lnTo>
                    <a:pt x="130" y="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3" name="Freeform 630">
              <a:extLst>
                <a:ext uri="{FF2B5EF4-FFF2-40B4-BE49-F238E27FC236}">
                  <a16:creationId xmlns:a16="http://schemas.microsoft.com/office/drawing/2014/main" xmlns="" id="{4A6BE565-4D83-4DB1-814A-EA5A8371B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793"/>
              <a:ext cx="109" cy="96"/>
            </a:xfrm>
            <a:custGeom>
              <a:avLst/>
              <a:gdLst>
                <a:gd name="T0" fmla="*/ 265 w 265"/>
                <a:gd name="T1" fmla="*/ 0 h 214"/>
                <a:gd name="T2" fmla="*/ 265 w 265"/>
                <a:gd name="T3" fmla="*/ 0 h 214"/>
                <a:gd name="T4" fmla="*/ 262 w 265"/>
                <a:gd name="T5" fmla="*/ 4 h 214"/>
                <a:gd name="T6" fmla="*/ 250 w 265"/>
                <a:gd name="T7" fmla="*/ 14 h 214"/>
                <a:gd name="T8" fmla="*/ 225 w 265"/>
                <a:gd name="T9" fmla="*/ 33 h 214"/>
                <a:gd name="T10" fmla="*/ 218 w 265"/>
                <a:gd name="T11" fmla="*/ 37 h 214"/>
                <a:gd name="T12" fmla="*/ 206 w 265"/>
                <a:gd name="T13" fmla="*/ 69 h 214"/>
                <a:gd name="T14" fmla="*/ 206 w 265"/>
                <a:gd name="T15" fmla="*/ 95 h 214"/>
                <a:gd name="T16" fmla="*/ 132 w 265"/>
                <a:gd name="T17" fmla="*/ 214 h 214"/>
                <a:gd name="T18" fmla="*/ 0 w 265"/>
                <a:gd name="T19" fmla="*/ 0 h 214"/>
                <a:gd name="T20" fmla="*/ 132 w 265"/>
                <a:gd name="T21" fmla="*/ 0 h 214"/>
                <a:gd name="T22" fmla="*/ 265 w 265"/>
                <a:gd name="T2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14">
                  <a:moveTo>
                    <a:pt x="265" y="0"/>
                  </a:moveTo>
                  <a:lnTo>
                    <a:pt x="265" y="0"/>
                  </a:lnTo>
                  <a:lnTo>
                    <a:pt x="262" y="4"/>
                  </a:lnTo>
                  <a:lnTo>
                    <a:pt x="250" y="14"/>
                  </a:lnTo>
                  <a:lnTo>
                    <a:pt x="225" y="33"/>
                  </a:lnTo>
                  <a:lnTo>
                    <a:pt x="218" y="37"/>
                  </a:lnTo>
                  <a:lnTo>
                    <a:pt x="206" y="69"/>
                  </a:lnTo>
                  <a:lnTo>
                    <a:pt x="206" y="95"/>
                  </a:lnTo>
                  <a:lnTo>
                    <a:pt x="132" y="214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4" name="Freeform 631">
              <a:extLst>
                <a:ext uri="{FF2B5EF4-FFF2-40B4-BE49-F238E27FC236}">
                  <a16:creationId xmlns:a16="http://schemas.microsoft.com/office/drawing/2014/main" xmlns="" id="{B92E6505-F01C-4EDE-8713-784168C5F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698"/>
              <a:ext cx="109" cy="95"/>
            </a:xfrm>
            <a:custGeom>
              <a:avLst/>
              <a:gdLst>
                <a:gd name="T0" fmla="*/ 265 w 265"/>
                <a:gd name="T1" fmla="*/ 213 h 213"/>
                <a:gd name="T2" fmla="*/ 265 w 265"/>
                <a:gd name="T3" fmla="*/ 213 h 213"/>
                <a:gd name="T4" fmla="*/ 132 w 265"/>
                <a:gd name="T5" fmla="*/ 213 h 213"/>
                <a:gd name="T6" fmla="*/ 0 w 265"/>
                <a:gd name="T7" fmla="*/ 213 h 213"/>
                <a:gd name="T8" fmla="*/ 132 w 265"/>
                <a:gd name="T9" fmla="*/ 0 h 213"/>
                <a:gd name="T10" fmla="*/ 265 w 265"/>
                <a:gd name="T1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213"/>
                  </a:moveTo>
                  <a:lnTo>
                    <a:pt x="265" y="213"/>
                  </a:lnTo>
                  <a:lnTo>
                    <a:pt x="13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265" y="213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5" name="Freeform 632">
              <a:extLst>
                <a:ext uri="{FF2B5EF4-FFF2-40B4-BE49-F238E27FC236}">
                  <a16:creationId xmlns:a16="http://schemas.microsoft.com/office/drawing/2014/main" xmlns="" id="{52D8514A-7BD1-4642-B911-5E590C1A5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" y="2698"/>
              <a:ext cx="109" cy="95"/>
            </a:xfrm>
            <a:custGeom>
              <a:avLst/>
              <a:gdLst>
                <a:gd name="T0" fmla="*/ 133 w 265"/>
                <a:gd name="T1" fmla="*/ 213 h 213"/>
                <a:gd name="T2" fmla="*/ 133 w 265"/>
                <a:gd name="T3" fmla="*/ 213 h 213"/>
                <a:gd name="T4" fmla="*/ 0 w 265"/>
                <a:gd name="T5" fmla="*/ 0 h 213"/>
                <a:gd name="T6" fmla="*/ 265 w 265"/>
                <a:gd name="T7" fmla="*/ 0 h 213"/>
                <a:gd name="T8" fmla="*/ 133 w 265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213"/>
                  </a:moveTo>
                  <a:lnTo>
                    <a:pt x="133" y="213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33" y="213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6" name="Freeform 633">
              <a:extLst>
                <a:ext uri="{FF2B5EF4-FFF2-40B4-BE49-F238E27FC236}">
                  <a16:creationId xmlns:a16="http://schemas.microsoft.com/office/drawing/2014/main" xmlns="" id="{BA73A8A9-E6E0-47A6-9650-22058E064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2793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0 h 2"/>
                <a:gd name="T6" fmla="*/ 2 w 2"/>
                <a:gd name="T7" fmla="*/ 0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7" name="Freeform 634">
              <a:extLst>
                <a:ext uri="{FF2B5EF4-FFF2-40B4-BE49-F238E27FC236}">
                  <a16:creationId xmlns:a16="http://schemas.microsoft.com/office/drawing/2014/main" xmlns="" id="{88EE6720-D307-4F28-AD82-8556C19C9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2698"/>
              <a:ext cx="64" cy="95"/>
            </a:xfrm>
            <a:custGeom>
              <a:avLst/>
              <a:gdLst>
                <a:gd name="T0" fmla="*/ 2 w 156"/>
                <a:gd name="T1" fmla="*/ 213 h 213"/>
                <a:gd name="T2" fmla="*/ 2 w 156"/>
                <a:gd name="T3" fmla="*/ 213 h 213"/>
                <a:gd name="T4" fmla="*/ 0 w 156"/>
                <a:gd name="T5" fmla="*/ 213 h 213"/>
                <a:gd name="T6" fmla="*/ 132 w 156"/>
                <a:gd name="T7" fmla="*/ 0 h 213"/>
                <a:gd name="T8" fmla="*/ 156 w 156"/>
                <a:gd name="T9" fmla="*/ 38 h 213"/>
                <a:gd name="T10" fmla="*/ 156 w 156"/>
                <a:gd name="T11" fmla="*/ 39 h 213"/>
                <a:gd name="T12" fmla="*/ 130 w 156"/>
                <a:gd name="T13" fmla="*/ 68 h 213"/>
                <a:gd name="T14" fmla="*/ 128 w 156"/>
                <a:gd name="T15" fmla="*/ 87 h 213"/>
                <a:gd name="T16" fmla="*/ 131 w 156"/>
                <a:gd name="T17" fmla="*/ 109 h 213"/>
                <a:gd name="T18" fmla="*/ 124 w 156"/>
                <a:gd name="T19" fmla="*/ 117 h 213"/>
                <a:gd name="T20" fmla="*/ 117 w 156"/>
                <a:gd name="T21" fmla="*/ 125 h 213"/>
                <a:gd name="T22" fmla="*/ 103 w 156"/>
                <a:gd name="T23" fmla="*/ 125 h 213"/>
                <a:gd name="T24" fmla="*/ 88 w 156"/>
                <a:gd name="T25" fmla="*/ 121 h 213"/>
                <a:gd name="T26" fmla="*/ 65 w 156"/>
                <a:gd name="T27" fmla="*/ 128 h 213"/>
                <a:gd name="T28" fmla="*/ 60 w 156"/>
                <a:gd name="T29" fmla="*/ 146 h 213"/>
                <a:gd name="T30" fmla="*/ 42 w 156"/>
                <a:gd name="T31" fmla="*/ 177 h 213"/>
                <a:gd name="T32" fmla="*/ 25 w 156"/>
                <a:gd name="T33" fmla="*/ 177 h 213"/>
                <a:gd name="T34" fmla="*/ 14 w 156"/>
                <a:gd name="T35" fmla="*/ 191 h 213"/>
                <a:gd name="T36" fmla="*/ 4 w 156"/>
                <a:gd name="T37" fmla="*/ 212 h 213"/>
                <a:gd name="T38" fmla="*/ 2 w 156"/>
                <a:gd name="T3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213">
                  <a:moveTo>
                    <a:pt x="2" y="213"/>
                  </a:moveTo>
                  <a:lnTo>
                    <a:pt x="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156" y="38"/>
                  </a:lnTo>
                  <a:lnTo>
                    <a:pt x="156" y="39"/>
                  </a:lnTo>
                  <a:lnTo>
                    <a:pt x="130" y="68"/>
                  </a:lnTo>
                  <a:lnTo>
                    <a:pt x="128" y="87"/>
                  </a:lnTo>
                  <a:lnTo>
                    <a:pt x="131" y="109"/>
                  </a:lnTo>
                  <a:lnTo>
                    <a:pt x="124" y="117"/>
                  </a:lnTo>
                  <a:lnTo>
                    <a:pt x="117" y="125"/>
                  </a:lnTo>
                  <a:lnTo>
                    <a:pt x="103" y="125"/>
                  </a:lnTo>
                  <a:lnTo>
                    <a:pt x="88" y="121"/>
                  </a:lnTo>
                  <a:lnTo>
                    <a:pt x="65" y="128"/>
                  </a:lnTo>
                  <a:lnTo>
                    <a:pt x="60" y="146"/>
                  </a:lnTo>
                  <a:lnTo>
                    <a:pt x="42" y="177"/>
                  </a:lnTo>
                  <a:lnTo>
                    <a:pt x="25" y="177"/>
                  </a:lnTo>
                  <a:lnTo>
                    <a:pt x="14" y="191"/>
                  </a:lnTo>
                  <a:lnTo>
                    <a:pt x="4" y="212"/>
                  </a:lnTo>
                  <a:lnTo>
                    <a:pt x="2" y="213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8" name="Freeform 635">
              <a:extLst>
                <a:ext uri="{FF2B5EF4-FFF2-40B4-BE49-F238E27FC236}">
                  <a16:creationId xmlns:a16="http://schemas.microsoft.com/office/drawing/2014/main" xmlns="" id="{D4A1AE20-B90B-4453-B4EC-4691D84A2B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" y="2698"/>
              <a:ext cx="10" cy="17"/>
            </a:xfrm>
            <a:custGeom>
              <a:avLst/>
              <a:gdLst>
                <a:gd name="T0" fmla="*/ 24 w 24"/>
                <a:gd name="T1" fmla="*/ 38 h 38"/>
                <a:gd name="T2" fmla="*/ 24 w 24"/>
                <a:gd name="T3" fmla="*/ 38 h 38"/>
                <a:gd name="T4" fmla="*/ 0 w 24"/>
                <a:gd name="T5" fmla="*/ 0 h 38"/>
                <a:gd name="T6" fmla="*/ 22 w 24"/>
                <a:gd name="T7" fmla="*/ 0 h 38"/>
                <a:gd name="T8" fmla="*/ 20 w 24"/>
                <a:gd name="T9" fmla="*/ 7 h 38"/>
                <a:gd name="T10" fmla="*/ 24 w 24"/>
                <a:gd name="T1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8">
                  <a:moveTo>
                    <a:pt x="24" y="38"/>
                  </a:moveTo>
                  <a:lnTo>
                    <a:pt x="24" y="38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0" y="7"/>
                  </a:lnTo>
                  <a:lnTo>
                    <a:pt x="24" y="38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9" name="Freeform 636">
              <a:extLst>
                <a:ext uri="{FF2B5EF4-FFF2-40B4-BE49-F238E27FC236}">
                  <a16:creationId xmlns:a16="http://schemas.microsoft.com/office/drawing/2014/main" xmlns="" id="{3022B81F-12A1-48D9-B41F-910185B26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" y="2961"/>
              <a:ext cx="3" cy="2"/>
            </a:xfrm>
            <a:custGeom>
              <a:avLst/>
              <a:gdLst>
                <a:gd name="T0" fmla="*/ 6 w 6"/>
                <a:gd name="T1" fmla="*/ 0 h 5"/>
                <a:gd name="T2" fmla="*/ 6 w 6"/>
                <a:gd name="T3" fmla="*/ 0 h 5"/>
                <a:gd name="T4" fmla="*/ 4 w 6"/>
                <a:gd name="T5" fmla="*/ 5 h 5"/>
                <a:gd name="T6" fmla="*/ 0 w 6"/>
                <a:gd name="T7" fmla="*/ 1 h 5"/>
                <a:gd name="T8" fmla="*/ 6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0"/>
                  </a:moveTo>
                  <a:lnTo>
                    <a:pt x="6" y="0"/>
                  </a:lnTo>
                  <a:lnTo>
                    <a:pt x="4" y="5"/>
                  </a:lnTo>
                  <a:lnTo>
                    <a:pt x="0" y="1"/>
                  </a:lnTo>
                  <a:cubicBezTo>
                    <a:pt x="2" y="1"/>
                    <a:pt x="4" y="0"/>
                    <a:pt x="6" y="0"/>
                  </a:cubicBez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0" name="Freeform 637">
              <a:extLst>
                <a:ext uri="{FF2B5EF4-FFF2-40B4-BE49-F238E27FC236}">
                  <a16:creationId xmlns:a16="http://schemas.microsoft.com/office/drawing/2014/main" xmlns="" id="{92997806-C419-4A15-9839-B98D637A89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6" y="2985"/>
              <a:ext cx="67" cy="75"/>
            </a:xfrm>
            <a:custGeom>
              <a:avLst/>
              <a:gdLst>
                <a:gd name="T0" fmla="*/ 161 w 163"/>
                <a:gd name="T1" fmla="*/ 165 h 168"/>
                <a:gd name="T2" fmla="*/ 161 w 163"/>
                <a:gd name="T3" fmla="*/ 165 h 168"/>
                <a:gd name="T4" fmla="*/ 163 w 163"/>
                <a:gd name="T5" fmla="*/ 168 h 168"/>
                <a:gd name="T6" fmla="*/ 161 w 163"/>
                <a:gd name="T7" fmla="*/ 167 h 168"/>
                <a:gd name="T8" fmla="*/ 161 w 163"/>
                <a:gd name="T9" fmla="*/ 165 h 168"/>
                <a:gd name="T10" fmla="*/ 58 w 163"/>
                <a:gd name="T11" fmla="*/ 0 h 168"/>
                <a:gd name="T12" fmla="*/ 58 w 163"/>
                <a:gd name="T13" fmla="*/ 0 h 168"/>
                <a:gd name="T14" fmla="*/ 142 w 163"/>
                <a:gd name="T15" fmla="*/ 135 h 168"/>
                <a:gd name="T16" fmla="*/ 130 w 163"/>
                <a:gd name="T17" fmla="*/ 131 h 168"/>
                <a:gd name="T18" fmla="*/ 120 w 163"/>
                <a:gd name="T19" fmla="*/ 115 h 168"/>
                <a:gd name="T20" fmla="*/ 109 w 163"/>
                <a:gd name="T21" fmla="*/ 104 h 168"/>
                <a:gd name="T22" fmla="*/ 92 w 163"/>
                <a:gd name="T23" fmla="*/ 104 h 168"/>
                <a:gd name="T24" fmla="*/ 85 w 163"/>
                <a:gd name="T25" fmla="*/ 115 h 168"/>
                <a:gd name="T26" fmla="*/ 51 w 163"/>
                <a:gd name="T27" fmla="*/ 115 h 168"/>
                <a:gd name="T28" fmla="*/ 23 w 163"/>
                <a:gd name="T29" fmla="*/ 104 h 168"/>
                <a:gd name="T30" fmla="*/ 15 w 163"/>
                <a:gd name="T31" fmla="*/ 99 h 168"/>
                <a:gd name="T32" fmla="*/ 0 w 163"/>
                <a:gd name="T33" fmla="*/ 94 h 168"/>
                <a:gd name="T34" fmla="*/ 58 w 163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" h="168">
                  <a:moveTo>
                    <a:pt x="161" y="165"/>
                  </a:moveTo>
                  <a:lnTo>
                    <a:pt x="161" y="165"/>
                  </a:lnTo>
                  <a:lnTo>
                    <a:pt x="163" y="168"/>
                  </a:lnTo>
                  <a:lnTo>
                    <a:pt x="161" y="167"/>
                  </a:lnTo>
                  <a:lnTo>
                    <a:pt x="161" y="165"/>
                  </a:lnTo>
                  <a:close/>
                  <a:moveTo>
                    <a:pt x="58" y="0"/>
                  </a:moveTo>
                  <a:lnTo>
                    <a:pt x="58" y="0"/>
                  </a:lnTo>
                  <a:lnTo>
                    <a:pt x="142" y="135"/>
                  </a:lnTo>
                  <a:lnTo>
                    <a:pt x="130" y="131"/>
                  </a:lnTo>
                  <a:lnTo>
                    <a:pt x="120" y="115"/>
                  </a:lnTo>
                  <a:lnTo>
                    <a:pt x="109" y="104"/>
                  </a:lnTo>
                  <a:lnTo>
                    <a:pt x="92" y="104"/>
                  </a:lnTo>
                  <a:lnTo>
                    <a:pt x="85" y="115"/>
                  </a:lnTo>
                  <a:lnTo>
                    <a:pt x="51" y="115"/>
                  </a:lnTo>
                  <a:lnTo>
                    <a:pt x="23" y="104"/>
                  </a:lnTo>
                  <a:lnTo>
                    <a:pt x="15" y="99"/>
                  </a:lnTo>
                  <a:lnTo>
                    <a:pt x="0" y="9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1" name="Freeform 638">
              <a:extLst>
                <a:ext uri="{FF2B5EF4-FFF2-40B4-BE49-F238E27FC236}">
                  <a16:creationId xmlns:a16="http://schemas.microsoft.com/office/drawing/2014/main" xmlns="" id="{C069583D-1699-46DD-A5EC-5359896FB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" y="2985"/>
              <a:ext cx="81" cy="42"/>
            </a:xfrm>
            <a:custGeom>
              <a:avLst/>
              <a:gdLst>
                <a:gd name="T0" fmla="*/ 197 w 197"/>
                <a:gd name="T1" fmla="*/ 0 h 94"/>
                <a:gd name="T2" fmla="*/ 197 w 197"/>
                <a:gd name="T3" fmla="*/ 0 h 94"/>
                <a:gd name="T4" fmla="*/ 139 w 197"/>
                <a:gd name="T5" fmla="*/ 94 h 94"/>
                <a:gd name="T6" fmla="*/ 129 w 197"/>
                <a:gd name="T7" fmla="*/ 90 h 94"/>
                <a:gd name="T8" fmla="*/ 129 w 197"/>
                <a:gd name="T9" fmla="*/ 78 h 94"/>
                <a:gd name="T10" fmla="*/ 90 w 197"/>
                <a:gd name="T11" fmla="*/ 70 h 94"/>
                <a:gd name="T12" fmla="*/ 81 w 197"/>
                <a:gd name="T13" fmla="*/ 52 h 94"/>
                <a:gd name="T14" fmla="*/ 64 w 197"/>
                <a:gd name="T15" fmla="*/ 39 h 94"/>
                <a:gd name="T16" fmla="*/ 46 w 197"/>
                <a:gd name="T17" fmla="*/ 39 h 94"/>
                <a:gd name="T18" fmla="*/ 32 w 197"/>
                <a:gd name="T19" fmla="*/ 20 h 94"/>
                <a:gd name="T20" fmla="*/ 6 w 197"/>
                <a:gd name="T21" fmla="*/ 17 h 94"/>
                <a:gd name="T22" fmla="*/ 0 w 197"/>
                <a:gd name="T23" fmla="*/ 0 h 94"/>
                <a:gd name="T24" fmla="*/ 65 w 197"/>
                <a:gd name="T25" fmla="*/ 0 h 94"/>
                <a:gd name="T26" fmla="*/ 197 w 197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94">
                  <a:moveTo>
                    <a:pt x="197" y="0"/>
                  </a:moveTo>
                  <a:lnTo>
                    <a:pt x="197" y="0"/>
                  </a:lnTo>
                  <a:lnTo>
                    <a:pt x="139" y="94"/>
                  </a:lnTo>
                  <a:lnTo>
                    <a:pt x="129" y="90"/>
                  </a:lnTo>
                  <a:lnTo>
                    <a:pt x="129" y="78"/>
                  </a:lnTo>
                  <a:lnTo>
                    <a:pt x="90" y="70"/>
                  </a:lnTo>
                  <a:lnTo>
                    <a:pt x="81" y="52"/>
                  </a:lnTo>
                  <a:lnTo>
                    <a:pt x="64" y="39"/>
                  </a:lnTo>
                  <a:lnTo>
                    <a:pt x="46" y="39"/>
                  </a:lnTo>
                  <a:lnTo>
                    <a:pt x="32" y="20"/>
                  </a:lnTo>
                  <a:lnTo>
                    <a:pt x="6" y="17"/>
                  </a:lnTo>
                  <a:lnTo>
                    <a:pt x="0" y="0"/>
                  </a:lnTo>
                  <a:lnTo>
                    <a:pt x="65" y="0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2" name="Freeform 639">
              <a:extLst>
                <a:ext uri="{FF2B5EF4-FFF2-40B4-BE49-F238E27FC236}">
                  <a16:creationId xmlns:a16="http://schemas.microsoft.com/office/drawing/2014/main" xmlns="" id="{F640A228-2E4C-4271-A819-581C33C14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" y="2892"/>
              <a:ext cx="96" cy="93"/>
            </a:xfrm>
            <a:custGeom>
              <a:avLst/>
              <a:gdLst>
                <a:gd name="T0" fmla="*/ 234 w 234"/>
                <a:gd name="T1" fmla="*/ 206 h 206"/>
                <a:gd name="T2" fmla="*/ 234 w 234"/>
                <a:gd name="T3" fmla="*/ 206 h 206"/>
                <a:gd name="T4" fmla="*/ 102 w 234"/>
                <a:gd name="T5" fmla="*/ 206 h 206"/>
                <a:gd name="T6" fmla="*/ 37 w 234"/>
                <a:gd name="T7" fmla="*/ 206 h 206"/>
                <a:gd name="T8" fmla="*/ 36 w 234"/>
                <a:gd name="T9" fmla="*/ 203 h 206"/>
                <a:gd name="T10" fmla="*/ 40 w 234"/>
                <a:gd name="T11" fmla="*/ 182 h 206"/>
                <a:gd name="T12" fmla="*/ 34 w 234"/>
                <a:gd name="T13" fmla="*/ 172 h 206"/>
                <a:gd name="T14" fmla="*/ 8 w 234"/>
                <a:gd name="T15" fmla="*/ 167 h 206"/>
                <a:gd name="T16" fmla="*/ 0 w 234"/>
                <a:gd name="T17" fmla="*/ 158 h 206"/>
                <a:gd name="T18" fmla="*/ 2 w 234"/>
                <a:gd name="T19" fmla="*/ 153 h 206"/>
                <a:gd name="T20" fmla="*/ 78 w 234"/>
                <a:gd name="T21" fmla="*/ 55 h 206"/>
                <a:gd name="T22" fmla="*/ 107 w 234"/>
                <a:gd name="T23" fmla="*/ 0 h 206"/>
                <a:gd name="T24" fmla="*/ 234 w 234"/>
                <a:gd name="T2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4" h="206">
                  <a:moveTo>
                    <a:pt x="234" y="206"/>
                  </a:moveTo>
                  <a:lnTo>
                    <a:pt x="234" y="206"/>
                  </a:lnTo>
                  <a:lnTo>
                    <a:pt x="102" y="206"/>
                  </a:lnTo>
                  <a:lnTo>
                    <a:pt x="37" y="206"/>
                  </a:lnTo>
                  <a:lnTo>
                    <a:pt x="36" y="203"/>
                  </a:lnTo>
                  <a:lnTo>
                    <a:pt x="40" y="182"/>
                  </a:lnTo>
                  <a:lnTo>
                    <a:pt x="34" y="172"/>
                  </a:lnTo>
                  <a:lnTo>
                    <a:pt x="8" y="167"/>
                  </a:lnTo>
                  <a:lnTo>
                    <a:pt x="0" y="158"/>
                  </a:lnTo>
                  <a:lnTo>
                    <a:pt x="2" y="153"/>
                  </a:lnTo>
                  <a:cubicBezTo>
                    <a:pt x="48" y="148"/>
                    <a:pt x="63" y="91"/>
                    <a:pt x="78" y="55"/>
                  </a:cubicBezTo>
                  <a:lnTo>
                    <a:pt x="107" y="0"/>
                  </a:lnTo>
                  <a:lnTo>
                    <a:pt x="234" y="206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3" name="Freeform 640">
              <a:extLst>
                <a:ext uri="{FF2B5EF4-FFF2-40B4-BE49-F238E27FC236}">
                  <a16:creationId xmlns:a16="http://schemas.microsoft.com/office/drawing/2014/main" xmlns="" id="{D3EC33AC-912B-406F-9B56-A8D26B0BC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8" y="2889"/>
              <a:ext cx="107" cy="96"/>
            </a:xfrm>
            <a:custGeom>
              <a:avLst/>
              <a:gdLst>
                <a:gd name="T0" fmla="*/ 127 w 260"/>
                <a:gd name="T1" fmla="*/ 213 h 213"/>
                <a:gd name="T2" fmla="*/ 127 w 260"/>
                <a:gd name="T3" fmla="*/ 213 h 213"/>
                <a:gd name="T4" fmla="*/ 0 w 260"/>
                <a:gd name="T5" fmla="*/ 7 h 213"/>
                <a:gd name="T6" fmla="*/ 1 w 260"/>
                <a:gd name="T7" fmla="*/ 5 h 213"/>
                <a:gd name="T8" fmla="*/ 4 w 260"/>
                <a:gd name="T9" fmla="*/ 0 h 213"/>
                <a:gd name="T10" fmla="*/ 260 w 260"/>
                <a:gd name="T11" fmla="*/ 0 h 213"/>
                <a:gd name="T12" fmla="*/ 127 w 260"/>
                <a:gd name="T1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213">
                  <a:moveTo>
                    <a:pt x="127" y="213"/>
                  </a:moveTo>
                  <a:lnTo>
                    <a:pt x="127" y="213"/>
                  </a:lnTo>
                  <a:lnTo>
                    <a:pt x="0" y="7"/>
                  </a:lnTo>
                  <a:lnTo>
                    <a:pt x="1" y="5"/>
                  </a:lnTo>
                  <a:cubicBezTo>
                    <a:pt x="2" y="3"/>
                    <a:pt x="3" y="1"/>
                    <a:pt x="4" y="0"/>
                  </a:cubicBezTo>
                  <a:lnTo>
                    <a:pt x="260" y="0"/>
                  </a:lnTo>
                  <a:lnTo>
                    <a:pt x="127" y="213"/>
                  </a:lnTo>
                  <a:close/>
                </a:path>
              </a:pathLst>
            </a:custGeom>
            <a:solidFill>
              <a:srgbClr val="FFF0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4" name="Freeform 641">
              <a:extLst>
                <a:ext uri="{FF2B5EF4-FFF2-40B4-BE49-F238E27FC236}">
                  <a16:creationId xmlns:a16="http://schemas.microsoft.com/office/drawing/2014/main" xmlns="" id="{61CD7D59-B0C0-4F00-B1E0-2A7E0AD0F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" y="2985"/>
              <a:ext cx="109" cy="82"/>
            </a:xfrm>
            <a:custGeom>
              <a:avLst/>
              <a:gdLst>
                <a:gd name="T0" fmla="*/ 265 w 265"/>
                <a:gd name="T1" fmla="*/ 0 h 184"/>
                <a:gd name="T2" fmla="*/ 265 w 265"/>
                <a:gd name="T3" fmla="*/ 0 h 184"/>
                <a:gd name="T4" fmla="*/ 151 w 265"/>
                <a:gd name="T5" fmla="*/ 184 h 184"/>
                <a:gd name="T6" fmla="*/ 126 w 265"/>
                <a:gd name="T7" fmla="*/ 181 h 184"/>
                <a:gd name="T8" fmla="*/ 105 w 265"/>
                <a:gd name="T9" fmla="*/ 168 h 184"/>
                <a:gd name="T10" fmla="*/ 103 w 265"/>
                <a:gd name="T11" fmla="*/ 165 h 184"/>
                <a:gd name="T12" fmla="*/ 100 w 265"/>
                <a:gd name="T13" fmla="*/ 143 h 184"/>
                <a:gd name="T14" fmla="*/ 91 w 265"/>
                <a:gd name="T15" fmla="*/ 138 h 184"/>
                <a:gd name="T16" fmla="*/ 84 w 265"/>
                <a:gd name="T17" fmla="*/ 135 h 184"/>
                <a:gd name="T18" fmla="*/ 0 w 265"/>
                <a:gd name="T19" fmla="*/ 0 h 184"/>
                <a:gd name="T20" fmla="*/ 133 w 265"/>
                <a:gd name="T21" fmla="*/ 0 h 184"/>
                <a:gd name="T22" fmla="*/ 265 w 265"/>
                <a:gd name="T2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84">
                  <a:moveTo>
                    <a:pt x="265" y="0"/>
                  </a:moveTo>
                  <a:lnTo>
                    <a:pt x="265" y="0"/>
                  </a:lnTo>
                  <a:lnTo>
                    <a:pt x="151" y="184"/>
                  </a:lnTo>
                  <a:lnTo>
                    <a:pt x="126" y="181"/>
                  </a:lnTo>
                  <a:lnTo>
                    <a:pt x="105" y="168"/>
                  </a:lnTo>
                  <a:lnTo>
                    <a:pt x="103" y="165"/>
                  </a:lnTo>
                  <a:lnTo>
                    <a:pt x="100" y="143"/>
                  </a:lnTo>
                  <a:lnTo>
                    <a:pt x="91" y="138"/>
                  </a:lnTo>
                  <a:lnTo>
                    <a:pt x="84" y="135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5" name="Freeform 642">
              <a:extLst>
                <a:ext uri="{FF2B5EF4-FFF2-40B4-BE49-F238E27FC236}">
                  <a16:creationId xmlns:a16="http://schemas.microsoft.com/office/drawing/2014/main" xmlns="" id="{86EB0247-96F9-463D-A940-37965C75A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" y="2889"/>
              <a:ext cx="109" cy="96"/>
            </a:xfrm>
            <a:custGeom>
              <a:avLst/>
              <a:gdLst>
                <a:gd name="T0" fmla="*/ 265 w 265"/>
                <a:gd name="T1" fmla="*/ 213 h 213"/>
                <a:gd name="T2" fmla="*/ 265 w 265"/>
                <a:gd name="T3" fmla="*/ 213 h 213"/>
                <a:gd name="T4" fmla="*/ 133 w 265"/>
                <a:gd name="T5" fmla="*/ 213 h 213"/>
                <a:gd name="T6" fmla="*/ 0 w 265"/>
                <a:gd name="T7" fmla="*/ 213 h 213"/>
                <a:gd name="T8" fmla="*/ 133 w 265"/>
                <a:gd name="T9" fmla="*/ 0 h 213"/>
                <a:gd name="T10" fmla="*/ 265 w 265"/>
                <a:gd name="T1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213"/>
                  </a:moveTo>
                  <a:lnTo>
                    <a:pt x="265" y="213"/>
                  </a:lnTo>
                  <a:lnTo>
                    <a:pt x="133" y="213"/>
                  </a:lnTo>
                  <a:lnTo>
                    <a:pt x="0" y="213"/>
                  </a:lnTo>
                  <a:lnTo>
                    <a:pt x="133" y="0"/>
                  </a:lnTo>
                  <a:lnTo>
                    <a:pt x="265" y="213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6" name="Freeform 643">
              <a:extLst>
                <a:ext uri="{FF2B5EF4-FFF2-40B4-BE49-F238E27FC236}">
                  <a16:creationId xmlns:a16="http://schemas.microsoft.com/office/drawing/2014/main" xmlns="" id="{45F5DACC-10C7-44DC-B07B-BE55883FA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889"/>
              <a:ext cx="109" cy="96"/>
            </a:xfrm>
            <a:custGeom>
              <a:avLst/>
              <a:gdLst>
                <a:gd name="T0" fmla="*/ 132 w 265"/>
                <a:gd name="T1" fmla="*/ 213 h 213"/>
                <a:gd name="T2" fmla="*/ 132 w 265"/>
                <a:gd name="T3" fmla="*/ 213 h 213"/>
                <a:gd name="T4" fmla="*/ 0 w 265"/>
                <a:gd name="T5" fmla="*/ 0 h 213"/>
                <a:gd name="T6" fmla="*/ 265 w 265"/>
                <a:gd name="T7" fmla="*/ 0 h 213"/>
                <a:gd name="T8" fmla="*/ 132 w 265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2" y="213"/>
                  </a:moveTo>
                  <a:lnTo>
                    <a:pt x="132" y="213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32" y="213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7" name="Freeform 644">
              <a:extLst>
                <a:ext uri="{FF2B5EF4-FFF2-40B4-BE49-F238E27FC236}">
                  <a16:creationId xmlns:a16="http://schemas.microsoft.com/office/drawing/2014/main" xmlns="" id="{E8664D45-36D6-49E5-93B9-5B9DF3576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2985"/>
              <a:ext cx="69" cy="84"/>
            </a:xfrm>
            <a:custGeom>
              <a:avLst/>
              <a:gdLst>
                <a:gd name="T0" fmla="*/ 52 w 168"/>
                <a:gd name="T1" fmla="*/ 0 h 188"/>
                <a:gd name="T2" fmla="*/ 52 w 168"/>
                <a:gd name="T3" fmla="*/ 0 h 188"/>
                <a:gd name="T4" fmla="*/ 168 w 168"/>
                <a:gd name="T5" fmla="*/ 187 h 188"/>
                <a:gd name="T6" fmla="*/ 111 w 168"/>
                <a:gd name="T7" fmla="*/ 139 h 188"/>
                <a:gd name="T8" fmla="*/ 108 w 168"/>
                <a:gd name="T9" fmla="*/ 141 h 188"/>
                <a:gd name="T10" fmla="*/ 76 w 168"/>
                <a:gd name="T11" fmla="*/ 98 h 188"/>
                <a:gd name="T12" fmla="*/ 35 w 168"/>
                <a:gd name="T13" fmla="*/ 109 h 188"/>
                <a:gd name="T14" fmla="*/ 13 w 168"/>
                <a:gd name="T15" fmla="*/ 82 h 188"/>
                <a:gd name="T16" fmla="*/ 0 w 168"/>
                <a:gd name="T17" fmla="*/ 84 h 188"/>
                <a:gd name="T18" fmla="*/ 52 w 168"/>
                <a:gd name="T1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88">
                  <a:moveTo>
                    <a:pt x="52" y="0"/>
                  </a:moveTo>
                  <a:lnTo>
                    <a:pt x="52" y="0"/>
                  </a:lnTo>
                  <a:lnTo>
                    <a:pt x="168" y="187"/>
                  </a:lnTo>
                  <a:cubicBezTo>
                    <a:pt x="141" y="188"/>
                    <a:pt x="132" y="152"/>
                    <a:pt x="111" y="139"/>
                  </a:cubicBezTo>
                  <a:lnTo>
                    <a:pt x="108" y="141"/>
                  </a:lnTo>
                  <a:lnTo>
                    <a:pt x="76" y="98"/>
                  </a:lnTo>
                  <a:cubicBezTo>
                    <a:pt x="59" y="98"/>
                    <a:pt x="50" y="101"/>
                    <a:pt x="35" y="109"/>
                  </a:cubicBezTo>
                  <a:cubicBezTo>
                    <a:pt x="23" y="101"/>
                    <a:pt x="19" y="96"/>
                    <a:pt x="13" y="82"/>
                  </a:cubicBezTo>
                  <a:cubicBezTo>
                    <a:pt x="7" y="82"/>
                    <a:pt x="4" y="83"/>
                    <a:pt x="0" y="84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8" name="Freeform 645">
              <a:extLst>
                <a:ext uri="{FF2B5EF4-FFF2-40B4-BE49-F238E27FC236}">
                  <a16:creationId xmlns:a16="http://schemas.microsoft.com/office/drawing/2014/main" xmlns="" id="{678A5D81-1AA0-4D1D-B2C9-EFBA83B73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2889"/>
              <a:ext cx="109" cy="96"/>
            </a:xfrm>
            <a:custGeom>
              <a:avLst/>
              <a:gdLst>
                <a:gd name="T0" fmla="*/ 265 w 265"/>
                <a:gd name="T1" fmla="*/ 213 h 213"/>
                <a:gd name="T2" fmla="*/ 265 w 265"/>
                <a:gd name="T3" fmla="*/ 213 h 213"/>
                <a:gd name="T4" fmla="*/ 133 w 265"/>
                <a:gd name="T5" fmla="*/ 213 h 213"/>
                <a:gd name="T6" fmla="*/ 0 w 265"/>
                <a:gd name="T7" fmla="*/ 213 h 213"/>
                <a:gd name="T8" fmla="*/ 133 w 265"/>
                <a:gd name="T9" fmla="*/ 0 h 213"/>
                <a:gd name="T10" fmla="*/ 265 w 265"/>
                <a:gd name="T1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213"/>
                  </a:moveTo>
                  <a:lnTo>
                    <a:pt x="265" y="213"/>
                  </a:lnTo>
                  <a:lnTo>
                    <a:pt x="133" y="213"/>
                  </a:lnTo>
                  <a:lnTo>
                    <a:pt x="0" y="213"/>
                  </a:lnTo>
                  <a:lnTo>
                    <a:pt x="133" y="0"/>
                  </a:lnTo>
                  <a:lnTo>
                    <a:pt x="265" y="213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9" name="Freeform 646">
              <a:extLst>
                <a:ext uri="{FF2B5EF4-FFF2-40B4-BE49-F238E27FC236}">
                  <a16:creationId xmlns:a16="http://schemas.microsoft.com/office/drawing/2014/main" xmlns="" id="{FADB6595-9680-43BD-8716-9A84FADCD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889"/>
              <a:ext cx="108" cy="96"/>
            </a:xfrm>
            <a:custGeom>
              <a:avLst/>
              <a:gdLst>
                <a:gd name="T0" fmla="*/ 132 w 264"/>
                <a:gd name="T1" fmla="*/ 213 h 213"/>
                <a:gd name="T2" fmla="*/ 132 w 264"/>
                <a:gd name="T3" fmla="*/ 213 h 213"/>
                <a:gd name="T4" fmla="*/ 0 w 264"/>
                <a:gd name="T5" fmla="*/ 0 h 213"/>
                <a:gd name="T6" fmla="*/ 264 w 264"/>
                <a:gd name="T7" fmla="*/ 0 h 213"/>
                <a:gd name="T8" fmla="*/ 132 w 264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3">
                  <a:moveTo>
                    <a:pt x="132" y="213"/>
                  </a:moveTo>
                  <a:lnTo>
                    <a:pt x="132" y="213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132" y="213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0" name="Freeform 647">
              <a:extLst>
                <a:ext uri="{FF2B5EF4-FFF2-40B4-BE49-F238E27FC236}">
                  <a16:creationId xmlns:a16="http://schemas.microsoft.com/office/drawing/2014/main" xmlns="" id="{5E841CDE-A313-439C-AEB6-BC69B141F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985"/>
              <a:ext cx="66" cy="79"/>
            </a:xfrm>
            <a:custGeom>
              <a:avLst/>
              <a:gdLst>
                <a:gd name="T0" fmla="*/ 115 w 159"/>
                <a:gd name="T1" fmla="*/ 10 h 178"/>
                <a:gd name="T2" fmla="*/ 115 w 159"/>
                <a:gd name="T3" fmla="*/ 10 h 178"/>
                <a:gd name="T4" fmla="*/ 159 w 159"/>
                <a:gd name="T5" fmla="*/ 81 h 178"/>
                <a:gd name="T6" fmla="*/ 158 w 159"/>
                <a:gd name="T7" fmla="*/ 82 h 178"/>
                <a:gd name="T8" fmla="*/ 147 w 159"/>
                <a:gd name="T9" fmla="*/ 101 h 178"/>
                <a:gd name="T10" fmla="*/ 124 w 159"/>
                <a:gd name="T11" fmla="*/ 106 h 178"/>
                <a:gd name="T12" fmla="*/ 95 w 159"/>
                <a:gd name="T13" fmla="*/ 131 h 178"/>
                <a:gd name="T14" fmla="*/ 18 w 159"/>
                <a:gd name="T15" fmla="*/ 178 h 178"/>
                <a:gd name="T16" fmla="*/ 0 w 159"/>
                <a:gd name="T17" fmla="*/ 176 h 178"/>
                <a:gd name="T18" fmla="*/ 108 w 159"/>
                <a:gd name="T19" fmla="*/ 0 h 178"/>
                <a:gd name="T20" fmla="*/ 115 w 159"/>
                <a:gd name="T21" fmla="*/ 1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178">
                  <a:moveTo>
                    <a:pt x="115" y="10"/>
                  </a:moveTo>
                  <a:lnTo>
                    <a:pt x="115" y="10"/>
                  </a:lnTo>
                  <a:lnTo>
                    <a:pt x="159" y="81"/>
                  </a:lnTo>
                  <a:lnTo>
                    <a:pt x="158" y="82"/>
                  </a:lnTo>
                  <a:lnTo>
                    <a:pt x="147" y="101"/>
                  </a:lnTo>
                  <a:cubicBezTo>
                    <a:pt x="140" y="103"/>
                    <a:pt x="132" y="104"/>
                    <a:pt x="124" y="106"/>
                  </a:cubicBezTo>
                  <a:cubicBezTo>
                    <a:pt x="118" y="120"/>
                    <a:pt x="110" y="128"/>
                    <a:pt x="95" y="131"/>
                  </a:cubicBezTo>
                  <a:cubicBezTo>
                    <a:pt x="45" y="139"/>
                    <a:pt x="50" y="152"/>
                    <a:pt x="18" y="178"/>
                  </a:cubicBezTo>
                  <a:cubicBezTo>
                    <a:pt x="10" y="176"/>
                    <a:pt x="4" y="176"/>
                    <a:pt x="0" y="176"/>
                  </a:cubicBezTo>
                  <a:lnTo>
                    <a:pt x="108" y="0"/>
                  </a:lnTo>
                  <a:lnTo>
                    <a:pt x="115" y="10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1" name="Freeform 648">
              <a:extLst>
                <a:ext uri="{FF2B5EF4-FFF2-40B4-BE49-F238E27FC236}">
                  <a16:creationId xmlns:a16="http://schemas.microsoft.com/office/drawing/2014/main" xmlns="" id="{3D3DC98B-198B-40C7-935F-3FEB98608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985"/>
              <a:ext cx="109" cy="83"/>
            </a:xfrm>
            <a:custGeom>
              <a:avLst/>
              <a:gdLst>
                <a:gd name="T0" fmla="*/ 264 w 264"/>
                <a:gd name="T1" fmla="*/ 0 h 187"/>
                <a:gd name="T2" fmla="*/ 264 w 264"/>
                <a:gd name="T3" fmla="*/ 0 h 187"/>
                <a:gd name="T4" fmla="*/ 156 w 264"/>
                <a:gd name="T5" fmla="*/ 176 h 187"/>
                <a:gd name="T6" fmla="*/ 126 w 264"/>
                <a:gd name="T7" fmla="*/ 185 h 187"/>
                <a:gd name="T8" fmla="*/ 116 w 264"/>
                <a:gd name="T9" fmla="*/ 187 h 187"/>
                <a:gd name="T10" fmla="*/ 0 w 264"/>
                <a:gd name="T11" fmla="*/ 0 h 187"/>
                <a:gd name="T12" fmla="*/ 132 w 264"/>
                <a:gd name="T13" fmla="*/ 0 h 187"/>
                <a:gd name="T14" fmla="*/ 264 w 264"/>
                <a:gd name="T15" fmla="*/ 0 h 187"/>
                <a:gd name="T16" fmla="*/ 264 w 264"/>
                <a:gd name="T17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187">
                  <a:moveTo>
                    <a:pt x="264" y="0"/>
                  </a:moveTo>
                  <a:lnTo>
                    <a:pt x="264" y="0"/>
                  </a:lnTo>
                  <a:lnTo>
                    <a:pt x="156" y="176"/>
                  </a:lnTo>
                  <a:cubicBezTo>
                    <a:pt x="145" y="175"/>
                    <a:pt x="143" y="179"/>
                    <a:pt x="126" y="185"/>
                  </a:cubicBezTo>
                  <a:cubicBezTo>
                    <a:pt x="123" y="186"/>
                    <a:pt x="119" y="187"/>
                    <a:pt x="116" y="187"/>
                  </a:cubicBezTo>
                  <a:lnTo>
                    <a:pt x="0" y="0"/>
                  </a:lnTo>
                  <a:lnTo>
                    <a:pt x="132" y="0"/>
                  </a:lnTo>
                  <a:lnTo>
                    <a:pt x="264" y="0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2" name="Freeform 649">
              <a:extLst>
                <a:ext uri="{FF2B5EF4-FFF2-40B4-BE49-F238E27FC236}">
                  <a16:creationId xmlns:a16="http://schemas.microsoft.com/office/drawing/2014/main" xmlns="" id="{3821B223-E631-49B8-A6ED-90964A3D2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" y="2889"/>
              <a:ext cx="109" cy="96"/>
            </a:xfrm>
            <a:custGeom>
              <a:avLst/>
              <a:gdLst>
                <a:gd name="T0" fmla="*/ 264 w 264"/>
                <a:gd name="T1" fmla="*/ 213 h 213"/>
                <a:gd name="T2" fmla="*/ 264 w 264"/>
                <a:gd name="T3" fmla="*/ 213 h 213"/>
                <a:gd name="T4" fmla="*/ 132 w 264"/>
                <a:gd name="T5" fmla="*/ 213 h 213"/>
                <a:gd name="T6" fmla="*/ 0 w 264"/>
                <a:gd name="T7" fmla="*/ 213 h 213"/>
                <a:gd name="T8" fmla="*/ 132 w 264"/>
                <a:gd name="T9" fmla="*/ 0 h 213"/>
                <a:gd name="T10" fmla="*/ 261 w 264"/>
                <a:gd name="T11" fmla="*/ 208 h 213"/>
                <a:gd name="T12" fmla="*/ 262 w 264"/>
                <a:gd name="T13" fmla="*/ 209 h 213"/>
                <a:gd name="T14" fmla="*/ 264 w 264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213">
                  <a:moveTo>
                    <a:pt x="264" y="213"/>
                  </a:moveTo>
                  <a:lnTo>
                    <a:pt x="264" y="213"/>
                  </a:lnTo>
                  <a:lnTo>
                    <a:pt x="13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261" y="208"/>
                  </a:lnTo>
                  <a:lnTo>
                    <a:pt x="262" y="209"/>
                  </a:lnTo>
                  <a:lnTo>
                    <a:pt x="264" y="213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3" name="Freeform 650">
              <a:extLst>
                <a:ext uri="{FF2B5EF4-FFF2-40B4-BE49-F238E27FC236}">
                  <a16:creationId xmlns:a16="http://schemas.microsoft.com/office/drawing/2014/main" xmlns="" id="{088B6327-C5A1-4321-A04C-1775E3F4D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9" y="2989"/>
              <a:ext cx="29" cy="32"/>
            </a:xfrm>
            <a:custGeom>
              <a:avLst/>
              <a:gdLst>
                <a:gd name="T0" fmla="*/ 44 w 69"/>
                <a:gd name="T1" fmla="*/ 71 h 71"/>
                <a:gd name="T2" fmla="*/ 44 w 69"/>
                <a:gd name="T3" fmla="*/ 71 h 71"/>
                <a:gd name="T4" fmla="*/ 0 w 69"/>
                <a:gd name="T5" fmla="*/ 0 h 71"/>
                <a:gd name="T6" fmla="*/ 1 w 69"/>
                <a:gd name="T7" fmla="*/ 2 h 71"/>
                <a:gd name="T8" fmla="*/ 12 w 69"/>
                <a:gd name="T9" fmla="*/ 18 h 71"/>
                <a:gd name="T10" fmla="*/ 29 w 69"/>
                <a:gd name="T11" fmla="*/ 18 h 71"/>
                <a:gd name="T12" fmla="*/ 52 w 69"/>
                <a:gd name="T13" fmla="*/ 18 h 71"/>
                <a:gd name="T14" fmla="*/ 69 w 69"/>
                <a:gd name="T15" fmla="*/ 22 h 71"/>
                <a:gd name="T16" fmla="*/ 61 w 69"/>
                <a:gd name="T17" fmla="*/ 47 h 71"/>
                <a:gd name="T18" fmla="*/ 52 w 69"/>
                <a:gd name="T19" fmla="*/ 61 h 71"/>
                <a:gd name="T20" fmla="*/ 44 w 69"/>
                <a:gd name="T2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71">
                  <a:moveTo>
                    <a:pt x="44" y="71"/>
                  </a:moveTo>
                  <a:lnTo>
                    <a:pt x="44" y="71"/>
                  </a:lnTo>
                  <a:lnTo>
                    <a:pt x="0" y="0"/>
                  </a:lnTo>
                  <a:lnTo>
                    <a:pt x="1" y="2"/>
                  </a:lnTo>
                  <a:lnTo>
                    <a:pt x="12" y="18"/>
                  </a:lnTo>
                  <a:lnTo>
                    <a:pt x="29" y="18"/>
                  </a:lnTo>
                  <a:lnTo>
                    <a:pt x="52" y="18"/>
                  </a:lnTo>
                  <a:lnTo>
                    <a:pt x="69" y="22"/>
                  </a:lnTo>
                  <a:lnTo>
                    <a:pt x="61" y="47"/>
                  </a:lnTo>
                  <a:lnTo>
                    <a:pt x="52" y="61"/>
                  </a:lnTo>
                  <a:lnTo>
                    <a:pt x="44" y="71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4" name="Freeform 651">
              <a:extLst>
                <a:ext uri="{FF2B5EF4-FFF2-40B4-BE49-F238E27FC236}">
                  <a16:creationId xmlns:a16="http://schemas.microsoft.com/office/drawing/2014/main" xmlns="" id="{5503B42B-7A11-4E2C-AC8B-6DDD4DE9E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6" y="3080"/>
              <a:ext cx="39" cy="9"/>
            </a:xfrm>
            <a:custGeom>
              <a:avLst/>
              <a:gdLst>
                <a:gd name="T0" fmla="*/ 0 w 96"/>
                <a:gd name="T1" fmla="*/ 0 h 20"/>
                <a:gd name="T2" fmla="*/ 0 w 96"/>
                <a:gd name="T3" fmla="*/ 0 h 20"/>
                <a:gd name="T4" fmla="*/ 94 w 96"/>
                <a:gd name="T5" fmla="*/ 0 h 20"/>
                <a:gd name="T6" fmla="*/ 96 w 96"/>
                <a:gd name="T7" fmla="*/ 8 h 20"/>
                <a:gd name="T8" fmla="*/ 51 w 96"/>
                <a:gd name="T9" fmla="*/ 9 h 20"/>
                <a:gd name="T10" fmla="*/ 38 w 96"/>
                <a:gd name="T11" fmla="*/ 9 h 20"/>
                <a:gd name="T12" fmla="*/ 37 w 96"/>
                <a:gd name="T13" fmla="*/ 18 h 20"/>
                <a:gd name="T14" fmla="*/ 16 w 96"/>
                <a:gd name="T15" fmla="*/ 20 h 20"/>
                <a:gd name="T16" fmla="*/ 9 w 96"/>
                <a:gd name="T17" fmla="*/ 2 h 20"/>
                <a:gd name="T18" fmla="*/ 0 w 96"/>
                <a:gd name="T1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20">
                  <a:moveTo>
                    <a:pt x="0" y="0"/>
                  </a:moveTo>
                  <a:lnTo>
                    <a:pt x="0" y="0"/>
                  </a:lnTo>
                  <a:lnTo>
                    <a:pt x="94" y="0"/>
                  </a:lnTo>
                  <a:cubicBezTo>
                    <a:pt x="95" y="3"/>
                    <a:pt x="95" y="5"/>
                    <a:pt x="96" y="8"/>
                  </a:cubicBezTo>
                  <a:cubicBezTo>
                    <a:pt x="81" y="7"/>
                    <a:pt x="67" y="9"/>
                    <a:pt x="51" y="9"/>
                  </a:cubicBezTo>
                  <a:lnTo>
                    <a:pt x="38" y="9"/>
                  </a:lnTo>
                  <a:lnTo>
                    <a:pt x="37" y="18"/>
                  </a:lnTo>
                  <a:lnTo>
                    <a:pt x="16" y="20"/>
                  </a:lnTo>
                  <a:lnTo>
                    <a:pt x="9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5" name="Freeform 652">
              <a:extLst>
                <a:ext uri="{FF2B5EF4-FFF2-40B4-BE49-F238E27FC236}">
                  <a16:creationId xmlns:a16="http://schemas.microsoft.com/office/drawing/2014/main" xmlns="" id="{A31280CD-2BEA-49EB-8AF0-6DAF8BC4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842"/>
              <a:ext cx="601" cy="594"/>
            </a:xfrm>
            <a:custGeom>
              <a:avLst/>
              <a:gdLst>
                <a:gd name="T0" fmla="*/ 1206 w 1461"/>
                <a:gd name="T1" fmla="*/ 432 h 1325"/>
                <a:gd name="T2" fmla="*/ 1171 w 1461"/>
                <a:gd name="T3" fmla="*/ 432 h 1325"/>
                <a:gd name="T4" fmla="*/ 1101 w 1461"/>
                <a:gd name="T5" fmla="*/ 416 h 1325"/>
                <a:gd name="T6" fmla="*/ 1037 w 1461"/>
                <a:gd name="T7" fmla="*/ 387 h 1325"/>
                <a:gd name="T8" fmla="*/ 993 w 1461"/>
                <a:gd name="T9" fmla="*/ 356 h 1325"/>
                <a:gd name="T10" fmla="*/ 946 w 1461"/>
                <a:gd name="T11" fmla="*/ 314 h 1325"/>
                <a:gd name="T12" fmla="*/ 918 w 1461"/>
                <a:gd name="T13" fmla="*/ 278 h 1325"/>
                <a:gd name="T14" fmla="*/ 786 w 1461"/>
                <a:gd name="T15" fmla="*/ 218 h 1325"/>
                <a:gd name="T16" fmla="*/ 730 w 1461"/>
                <a:gd name="T17" fmla="*/ 190 h 1325"/>
                <a:gd name="T18" fmla="*/ 487 w 1461"/>
                <a:gd name="T19" fmla="*/ 86 h 1325"/>
                <a:gd name="T20" fmla="*/ 202 w 1461"/>
                <a:gd name="T21" fmla="*/ 43 h 1325"/>
                <a:gd name="T22" fmla="*/ 86 w 1461"/>
                <a:gd name="T23" fmla="*/ 95 h 1325"/>
                <a:gd name="T24" fmla="*/ 104 w 1461"/>
                <a:gd name="T25" fmla="*/ 120 h 1325"/>
                <a:gd name="T26" fmla="*/ 109 w 1461"/>
                <a:gd name="T27" fmla="*/ 159 h 1325"/>
                <a:gd name="T28" fmla="*/ 120 w 1461"/>
                <a:gd name="T29" fmla="*/ 229 h 1325"/>
                <a:gd name="T30" fmla="*/ 149 w 1461"/>
                <a:gd name="T31" fmla="*/ 252 h 1325"/>
                <a:gd name="T32" fmla="*/ 137 w 1461"/>
                <a:gd name="T33" fmla="*/ 279 h 1325"/>
                <a:gd name="T34" fmla="*/ 188 w 1461"/>
                <a:gd name="T35" fmla="*/ 290 h 1325"/>
                <a:gd name="T36" fmla="*/ 242 w 1461"/>
                <a:gd name="T37" fmla="*/ 322 h 1325"/>
                <a:gd name="T38" fmla="*/ 277 w 1461"/>
                <a:gd name="T39" fmla="*/ 295 h 1325"/>
                <a:gd name="T40" fmla="*/ 326 w 1461"/>
                <a:gd name="T41" fmla="*/ 349 h 1325"/>
                <a:gd name="T42" fmla="*/ 261 w 1461"/>
                <a:gd name="T43" fmla="*/ 429 h 1325"/>
                <a:gd name="T44" fmla="*/ 247 w 1461"/>
                <a:gd name="T45" fmla="*/ 475 h 1325"/>
                <a:gd name="T46" fmla="*/ 233 w 1461"/>
                <a:gd name="T47" fmla="*/ 540 h 1325"/>
                <a:gd name="T48" fmla="*/ 193 w 1461"/>
                <a:gd name="T49" fmla="*/ 583 h 1325"/>
                <a:gd name="T50" fmla="*/ 174 w 1461"/>
                <a:gd name="T51" fmla="*/ 661 h 1325"/>
                <a:gd name="T52" fmla="*/ 142 w 1461"/>
                <a:gd name="T53" fmla="*/ 667 h 1325"/>
                <a:gd name="T54" fmla="*/ 107 w 1461"/>
                <a:gd name="T55" fmla="*/ 665 h 1325"/>
                <a:gd name="T56" fmla="*/ 120 w 1461"/>
                <a:gd name="T57" fmla="*/ 718 h 1325"/>
                <a:gd name="T58" fmla="*/ 135 w 1461"/>
                <a:gd name="T59" fmla="*/ 758 h 1325"/>
                <a:gd name="T60" fmla="*/ 120 w 1461"/>
                <a:gd name="T61" fmla="*/ 795 h 1325"/>
                <a:gd name="T62" fmla="*/ 74 w 1461"/>
                <a:gd name="T63" fmla="*/ 847 h 1325"/>
                <a:gd name="T64" fmla="*/ 104 w 1461"/>
                <a:gd name="T65" fmla="*/ 890 h 1325"/>
                <a:gd name="T66" fmla="*/ 100 w 1461"/>
                <a:gd name="T67" fmla="*/ 924 h 1325"/>
                <a:gd name="T68" fmla="*/ 46 w 1461"/>
                <a:gd name="T69" fmla="*/ 945 h 1325"/>
                <a:gd name="T70" fmla="*/ 11 w 1461"/>
                <a:gd name="T71" fmla="*/ 972 h 1325"/>
                <a:gd name="T72" fmla="*/ 76 w 1461"/>
                <a:gd name="T73" fmla="*/ 1094 h 1325"/>
                <a:gd name="T74" fmla="*/ 202 w 1461"/>
                <a:gd name="T75" fmla="*/ 1290 h 1325"/>
                <a:gd name="T76" fmla="*/ 385 w 1461"/>
                <a:gd name="T77" fmla="*/ 1230 h 1325"/>
                <a:gd name="T78" fmla="*/ 530 w 1461"/>
                <a:gd name="T79" fmla="*/ 1272 h 1325"/>
                <a:gd name="T80" fmla="*/ 618 w 1461"/>
                <a:gd name="T81" fmla="*/ 1285 h 1325"/>
                <a:gd name="T82" fmla="*/ 750 w 1461"/>
                <a:gd name="T83" fmla="*/ 1199 h 1325"/>
                <a:gd name="T84" fmla="*/ 898 w 1461"/>
                <a:gd name="T85" fmla="*/ 1103 h 1325"/>
                <a:gd name="T86" fmla="*/ 976 w 1461"/>
                <a:gd name="T87" fmla="*/ 1036 h 1325"/>
                <a:gd name="T88" fmla="*/ 1097 w 1461"/>
                <a:gd name="T89" fmla="*/ 783 h 1325"/>
                <a:gd name="T90" fmla="*/ 1291 w 1461"/>
                <a:gd name="T91" fmla="*/ 712 h 1325"/>
                <a:gd name="T92" fmla="*/ 1461 w 1461"/>
                <a:gd name="T93" fmla="*/ 566 h 1325"/>
                <a:gd name="T94" fmla="*/ 1391 w 1461"/>
                <a:gd name="T95" fmla="*/ 539 h 1325"/>
                <a:gd name="T96" fmla="*/ 1362 w 1461"/>
                <a:gd name="T97" fmla="*/ 532 h 1325"/>
                <a:gd name="T98" fmla="*/ 1297 w 1461"/>
                <a:gd name="T99" fmla="*/ 512 h 1325"/>
                <a:gd name="T100" fmla="*/ 1247 w 1461"/>
                <a:gd name="T101" fmla="*/ 484 h 1325"/>
                <a:gd name="T102" fmla="*/ 1216 w 1461"/>
                <a:gd name="T103" fmla="*/ 448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1" h="1325">
                  <a:moveTo>
                    <a:pt x="1216" y="448"/>
                  </a:moveTo>
                  <a:lnTo>
                    <a:pt x="1216" y="448"/>
                  </a:lnTo>
                  <a:lnTo>
                    <a:pt x="1206" y="432"/>
                  </a:lnTo>
                  <a:lnTo>
                    <a:pt x="1195" y="421"/>
                  </a:lnTo>
                  <a:lnTo>
                    <a:pt x="1178" y="421"/>
                  </a:lnTo>
                  <a:lnTo>
                    <a:pt x="1171" y="432"/>
                  </a:lnTo>
                  <a:lnTo>
                    <a:pt x="1137" y="432"/>
                  </a:lnTo>
                  <a:lnTo>
                    <a:pt x="1109" y="421"/>
                  </a:lnTo>
                  <a:lnTo>
                    <a:pt x="1101" y="416"/>
                  </a:lnTo>
                  <a:lnTo>
                    <a:pt x="1076" y="407"/>
                  </a:lnTo>
                  <a:lnTo>
                    <a:pt x="1076" y="395"/>
                  </a:lnTo>
                  <a:lnTo>
                    <a:pt x="1037" y="387"/>
                  </a:lnTo>
                  <a:lnTo>
                    <a:pt x="1028" y="369"/>
                  </a:lnTo>
                  <a:lnTo>
                    <a:pt x="1011" y="356"/>
                  </a:lnTo>
                  <a:lnTo>
                    <a:pt x="993" y="356"/>
                  </a:lnTo>
                  <a:lnTo>
                    <a:pt x="979" y="337"/>
                  </a:lnTo>
                  <a:lnTo>
                    <a:pt x="953" y="334"/>
                  </a:lnTo>
                  <a:lnTo>
                    <a:pt x="946" y="314"/>
                  </a:lnTo>
                  <a:lnTo>
                    <a:pt x="950" y="293"/>
                  </a:lnTo>
                  <a:lnTo>
                    <a:pt x="944" y="283"/>
                  </a:lnTo>
                  <a:lnTo>
                    <a:pt x="918" y="278"/>
                  </a:lnTo>
                  <a:lnTo>
                    <a:pt x="906" y="265"/>
                  </a:lnTo>
                  <a:cubicBezTo>
                    <a:pt x="889" y="265"/>
                    <a:pt x="864" y="257"/>
                    <a:pt x="842" y="257"/>
                  </a:cubicBezTo>
                  <a:cubicBezTo>
                    <a:pt x="821" y="233"/>
                    <a:pt x="815" y="227"/>
                    <a:pt x="786" y="218"/>
                  </a:cubicBezTo>
                  <a:cubicBezTo>
                    <a:pt x="780" y="225"/>
                    <a:pt x="777" y="228"/>
                    <a:pt x="770" y="231"/>
                  </a:cubicBezTo>
                  <a:cubicBezTo>
                    <a:pt x="760" y="225"/>
                    <a:pt x="753" y="222"/>
                    <a:pt x="742" y="220"/>
                  </a:cubicBezTo>
                  <a:cubicBezTo>
                    <a:pt x="736" y="209"/>
                    <a:pt x="731" y="202"/>
                    <a:pt x="730" y="190"/>
                  </a:cubicBezTo>
                  <a:cubicBezTo>
                    <a:pt x="690" y="161"/>
                    <a:pt x="638" y="184"/>
                    <a:pt x="595" y="163"/>
                  </a:cubicBezTo>
                  <a:cubicBezTo>
                    <a:pt x="595" y="162"/>
                    <a:pt x="568" y="142"/>
                    <a:pt x="522" y="118"/>
                  </a:cubicBezTo>
                  <a:cubicBezTo>
                    <a:pt x="506" y="110"/>
                    <a:pt x="491" y="103"/>
                    <a:pt x="487" y="86"/>
                  </a:cubicBezTo>
                  <a:cubicBezTo>
                    <a:pt x="461" y="82"/>
                    <a:pt x="343" y="69"/>
                    <a:pt x="328" y="54"/>
                  </a:cubicBezTo>
                  <a:cubicBezTo>
                    <a:pt x="296" y="21"/>
                    <a:pt x="340" y="0"/>
                    <a:pt x="221" y="0"/>
                  </a:cubicBezTo>
                  <a:cubicBezTo>
                    <a:pt x="212" y="15"/>
                    <a:pt x="207" y="26"/>
                    <a:pt x="202" y="43"/>
                  </a:cubicBezTo>
                  <a:lnTo>
                    <a:pt x="184" y="50"/>
                  </a:lnTo>
                  <a:cubicBezTo>
                    <a:pt x="164" y="32"/>
                    <a:pt x="142" y="11"/>
                    <a:pt x="113" y="25"/>
                  </a:cubicBezTo>
                  <a:cubicBezTo>
                    <a:pt x="80" y="41"/>
                    <a:pt x="68" y="64"/>
                    <a:pt x="86" y="95"/>
                  </a:cubicBezTo>
                  <a:lnTo>
                    <a:pt x="106" y="98"/>
                  </a:lnTo>
                  <a:lnTo>
                    <a:pt x="86" y="118"/>
                  </a:lnTo>
                  <a:lnTo>
                    <a:pt x="104" y="120"/>
                  </a:lnTo>
                  <a:lnTo>
                    <a:pt x="107" y="129"/>
                  </a:lnTo>
                  <a:lnTo>
                    <a:pt x="99" y="154"/>
                  </a:lnTo>
                  <a:lnTo>
                    <a:pt x="109" y="159"/>
                  </a:lnTo>
                  <a:cubicBezTo>
                    <a:pt x="98" y="206"/>
                    <a:pt x="71" y="188"/>
                    <a:pt x="61" y="242"/>
                  </a:cubicBezTo>
                  <a:lnTo>
                    <a:pt x="102" y="232"/>
                  </a:lnTo>
                  <a:lnTo>
                    <a:pt x="120" y="229"/>
                  </a:lnTo>
                  <a:lnTo>
                    <a:pt x="141" y="229"/>
                  </a:lnTo>
                  <a:lnTo>
                    <a:pt x="149" y="234"/>
                  </a:lnTo>
                  <a:lnTo>
                    <a:pt x="149" y="252"/>
                  </a:lnTo>
                  <a:lnTo>
                    <a:pt x="142" y="261"/>
                  </a:lnTo>
                  <a:lnTo>
                    <a:pt x="134" y="270"/>
                  </a:lnTo>
                  <a:lnTo>
                    <a:pt x="137" y="279"/>
                  </a:lnTo>
                  <a:lnTo>
                    <a:pt x="144" y="279"/>
                  </a:lnTo>
                  <a:lnTo>
                    <a:pt x="186" y="286"/>
                  </a:lnTo>
                  <a:lnTo>
                    <a:pt x="188" y="290"/>
                  </a:lnTo>
                  <a:lnTo>
                    <a:pt x="195" y="302"/>
                  </a:lnTo>
                  <a:lnTo>
                    <a:pt x="198" y="311"/>
                  </a:lnTo>
                  <a:lnTo>
                    <a:pt x="242" y="322"/>
                  </a:lnTo>
                  <a:lnTo>
                    <a:pt x="252" y="316"/>
                  </a:lnTo>
                  <a:lnTo>
                    <a:pt x="254" y="299"/>
                  </a:lnTo>
                  <a:lnTo>
                    <a:pt x="277" y="295"/>
                  </a:lnTo>
                  <a:lnTo>
                    <a:pt x="315" y="316"/>
                  </a:lnTo>
                  <a:lnTo>
                    <a:pt x="328" y="331"/>
                  </a:lnTo>
                  <a:lnTo>
                    <a:pt x="326" y="349"/>
                  </a:lnTo>
                  <a:lnTo>
                    <a:pt x="319" y="379"/>
                  </a:lnTo>
                  <a:lnTo>
                    <a:pt x="279" y="413"/>
                  </a:lnTo>
                  <a:lnTo>
                    <a:pt x="261" y="429"/>
                  </a:lnTo>
                  <a:lnTo>
                    <a:pt x="270" y="441"/>
                  </a:lnTo>
                  <a:lnTo>
                    <a:pt x="263" y="463"/>
                  </a:lnTo>
                  <a:lnTo>
                    <a:pt x="247" y="475"/>
                  </a:lnTo>
                  <a:lnTo>
                    <a:pt x="247" y="497"/>
                  </a:lnTo>
                  <a:lnTo>
                    <a:pt x="235" y="518"/>
                  </a:lnTo>
                  <a:lnTo>
                    <a:pt x="233" y="540"/>
                  </a:lnTo>
                  <a:lnTo>
                    <a:pt x="212" y="558"/>
                  </a:lnTo>
                  <a:lnTo>
                    <a:pt x="216" y="570"/>
                  </a:lnTo>
                  <a:lnTo>
                    <a:pt x="193" y="583"/>
                  </a:lnTo>
                  <a:lnTo>
                    <a:pt x="186" y="627"/>
                  </a:lnTo>
                  <a:lnTo>
                    <a:pt x="186" y="633"/>
                  </a:lnTo>
                  <a:lnTo>
                    <a:pt x="174" y="661"/>
                  </a:lnTo>
                  <a:lnTo>
                    <a:pt x="158" y="665"/>
                  </a:lnTo>
                  <a:lnTo>
                    <a:pt x="155" y="677"/>
                  </a:lnTo>
                  <a:lnTo>
                    <a:pt x="142" y="667"/>
                  </a:lnTo>
                  <a:lnTo>
                    <a:pt x="132" y="656"/>
                  </a:lnTo>
                  <a:lnTo>
                    <a:pt x="113" y="652"/>
                  </a:lnTo>
                  <a:lnTo>
                    <a:pt x="107" y="665"/>
                  </a:lnTo>
                  <a:lnTo>
                    <a:pt x="121" y="686"/>
                  </a:lnTo>
                  <a:lnTo>
                    <a:pt x="118" y="711"/>
                  </a:lnTo>
                  <a:lnTo>
                    <a:pt x="120" y="718"/>
                  </a:lnTo>
                  <a:lnTo>
                    <a:pt x="134" y="736"/>
                  </a:lnTo>
                  <a:lnTo>
                    <a:pt x="125" y="747"/>
                  </a:lnTo>
                  <a:lnTo>
                    <a:pt x="135" y="758"/>
                  </a:lnTo>
                  <a:lnTo>
                    <a:pt x="142" y="772"/>
                  </a:lnTo>
                  <a:lnTo>
                    <a:pt x="134" y="793"/>
                  </a:lnTo>
                  <a:lnTo>
                    <a:pt x="120" y="795"/>
                  </a:lnTo>
                  <a:lnTo>
                    <a:pt x="102" y="811"/>
                  </a:lnTo>
                  <a:lnTo>
                    <a:pt x="86" y="826"/>
                  </a:lnTo>
                  <a:lnTo>
                    <a:pt x="74" y="847"/>
                  </a:lnTo>
                  <a:lnTo>
                    <a:pt x="74" y="867"/>
                  </a:lnTo>
                  <a:lnTo>
                    <a:pt x="88" y="885"/>
                  </a:lnTo>
                  <a:lnTo>
                    <a:pt x="104" y="890"/>
                  </a:lnTo>
                  <a:lnTo>
                    <a:pt x="113" y="901"/>
                  </a:lnTo>
                  <a:lnTo>
                    <a:pt x="100" y="911"/>
                  </a:lnTo>
                  <a:lnTo>
                    <a:pt x="100" y="924"/>
                  </a:lnTo>
                  <a:lnTo>
                    <a:pt x="85" y="928"/>
                  </a:lnTo>
                  <a:lnTo>
                    <a:pt x="62" y="931"/>
                  </a:lnTo>
                  <a:lnTo>
                    <a:pt x="46" y="945"/>
                  </a:lnTo>
                  <a:lnTo>
                    <a:pt x="37" y="960"/>
                  </a:lnTo>
                  <a:lnTo>
                    <a:pt x="27" y="963"/>
                  </a:lnTo>
                  <a:lnTo>
                    <a:pt x="11" y="972"/>
                  </a:lnTo>
                  <a:lnTo>
                    <a:pt x="0" y="1046"/>
                  </a:lnTo>
                  <a:cubicBezTo>
                    <a:pt x="18" y="1049"/>
                    <a:pt x="36" y="1054"/>
                    <a:pt x="58" y="1054"/>
                  </a:cubicBezTo>
                  <a:cubicBezTo>
                    <a:pt x="66" y="1068"/>
                    <a:pt x="72" y="1079"/>
                    <a:pt x="76" y="1094"/>
                  </a:cubicBezTo>
                  <a:cubicBezTo>
                    <a:pt x="130" y="1121"/>
                    <a:pt x="90" y="1161"/>
                    <a:pt x="99" y="1196"/>
                  </a:cubicBezTo>
                  <a:lnTo>
                    <a:pt x="121" y="1228"/>
                  </a:lnTo>
                  <a:cubicBezTo>
                    <a:pt x="135" y="1254"/>
                    <a:pt x="155" y="1325"/>
                    <a:pt x="202" y="1290"/>
                  </a:cubicBezTo>
                  <a:lnTo>
                    <a:pt x="249" y="1249"/>
                  </a:lnTo>
                  <a:cubicBezTo>
                    <a:pt x="276" y="1253"/>
                    <a:pt x="313" y="1268"/>
                    <a:pt x="326" y="1237"/>
                  </a:cubicBezTo>
                  <a:cubicBezTo>
                    <a:pt x="346" y="1229"/>
                    <a:pt x="364" y="1230"/>
                    <a:pt x="385" y="1230"/>
                  </a:cubicBezTo>
                  <a:lnTo>
                    <a:pt x="396" y="1244"/>
                  </a:lnTo>
                  <a:cubicBezTo>
                    <a:pt x="420" y="1245"/>
                    <a:pt x="437" y="1246"/>
                    <a:pt x="450" y="1269"/>
                  </a:cubicBezTo>
                  <a:lnTo>
                    <a:pt x="530" y="1272"/>
                  </a:lnTo>
                  <a:lnTo>
                    <a:pt x="532" y="1288"/>
                  </a:lnTo>
                  <a:lnTo>
                    <a:pt x="555" y="1301"/>
                  </a:lnTo>
                  <a:cubicBezTo>
                    <a:pt x="575" y="1289"/>
                    <a:pt x="594" y="1280"/>
                    <a:pt x="618" y="1285"/>
                  </a:cubicBezTo>
                  <a:cubicBezTo>
                    <a:pt x="622" y="1293"/>
                    <a:pt x="623" y="1302"/>
                    <a:pt x="630" y="1308"/>
                  </a:cubicBezTo>
                  <a:cubicBezTo>
                    <a:pt x="658" y="1308"/>
                    <a:pt x="674" y="1236"/>
                    <a:pt x="724" y="1216"/>
                  </a:cubicBezTo>
                  <a:cubicBezTo>
                    <a:pt x="752" y="1205"/>
                    <a:pt x="736" y="1209"/>
                    <a:pt x="750" y="1199"/>
                  </a:cubicBezTo>
                  <a:cubicBezTo>
                    <a:pt x="778" y="1181"/>
                    <a:pt x="794" y="1215"/>
                    <a:pt x="815" y="1220"/>
                  </a:cubicBezTo>
                  <a:cubicBezTo>
                    <a:pt x="836" y="1197"/>
                    <a:pt x="815" y="1179"/>
                    <a:pt x="853" y="1163"/>
                  </a:cubicBezTo>
                  <a:cubicBezTo>
                    <a:pt x="857" y="1137"/>
                    <a:pt x="879" y="1120"/>
                    <a:pt x="898" y="1103"/>
                  </a:cubicBezTo>
                  <a:cubicBezTo>
                    <a:pt x="913" y="1090"/>
                    <a:pt x="917" y="1084"/>
                    <a:pt x="938" y="1084"/>
                  </a:cubicBezTo>
                  <a:cubicBezTo>
                    <a:pt x="949" y="1071"/>
                    <a:pt x="961" y="1072"/>
                    <a:pt x="976" y="1065"/>
                  </a:cubicBezTo>
                  <a:lnTo>
                    <a:pt x="976" y="1036"/>
                  </a:lnTo>
                  <a:lnTo>
                    <a:pt x="954" y="1024"/>
                  </a:lnTo>
                  <a:cubicBezTo>
                    <a:pt x="938" y="898"/>
                    <a:pt x="963" y="912"/>
                    <a:pt x="1036" y="827"/>
                  </a:cubicBezTo>
                  <a:cubicBezTo>
                    <a:pt x="1060" y="799"/>
                    <a:pt x="1061" y="787"/>
                    <a:pt x="1097" y="783"/>
                  </a:cubicBezTo>
                  <a:cubicBezTo>
                    <a:pt x="1109" y="781"/>
                    <a:pt x="1116" y="777"/>
                    <a:pt x="1124" y="770"/>
                  </a:cubicBezTo>
                  <a:cubicBezTo>
                    <a:pt x="1123" y="755"/>
                    <a:pt x="1123" y="742"/>
                    <a:pt x="1124" y="728"/>
                  </a:cubicBezTo>
                  <a:cubicBezTo>
                    <a:pt x="1185" y="699"/>
                    <a:pt x="1227" y="717"/>
                    <a:pt x="1291" y="712"/>
                  </a:cubicBezTo>
                  <a:cubicBezTo>
                    <a:pt x="1297" y="663"/>
                    <a:pt x="1368" y="664"/>
                    <a:pt x="1400" y="647"/>
                  </a:cubicBezTo>
                  <a:lnTo>
                    <a:pt x="1435" y="627"/>
                  </a:lnTo>
                  <a:cubicBezTo>
                    <a:pt x="1441" y="602"/>
                    <a:pt x="1447" y="587"/>
                    <a:pt x="1461" y="566"/>
                  </a:cubicBezTo>
                  <a:cubicBezTo>
                    <a:pt x="1455" y="559"/>
                    <a:pt x="1451" y="549"/>
                    <a:pt x="1449" y="538"/>
                  </a:cubicBezTo>
                  <a:cubicBezTo>
                    <a:pt x="1434" y="537"/>
                    <a:pt x="1420" y="539"/>
                    <a:pt x="1404" y="539"/>
                  </a:cubicBezTo>
                  <a:lnTo>
                    <a:pt x="1391" y="539"/>
                  </a:lnTo>
                  <a:lnTo>
                    <a:pt x="1390" y="548"/>
                  </a:lnTo>
                  <a:lnTo>
                    <a:pt x="1369" y="550"/>
                  </a:lnTo>
                  <a:lnTo>
                    <a:pt x="1362" y="532"/>
                  </a:lnTo>
                  <a:lnTo>
                    <a:pt x="1337" y="526"/>
                  </a:lnTo>
                  <a:lnTo>
                    <a:pt x="1315" y="526"/>
                  </a:lnTo>
                  <a:lnTo>
                    <a:pt x="1297" y="512"/>
                  </a:lnTo>
                  <a:lnTo>
                    <a:pt x="1297" y="501"/>
                  </a:lnTo>
                  <a:lnTo>
                    <a:pt x="1270" y="498"/>
                  </a:lnTo>
                  <a:lnTo>
                    <a:pt x="1247" y="484"/>
                  </a:lnTo>
                  <a:lnTo>
                    <a:pt x="1244" y="460"/>
                  </a:lnTo>
                  <a:lnTo>
                    <a:pt x="1235" y="455"/>
                  </a:lnTo>
                  <a:lnTo>
                    <a:pt x="1216" y="448"/>
                  </a:lnTo>
                  <a:close/>
                </a:path>
              </a:pathLst>
            </a:custGeom>
            <a:solidFill>
              <a:srgbClr val="5858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6" name="Freeform 653">
              <a:extLst>
                <a:ext uri="{FF2B5EF4-FFF2-40B4-BE49-F238E27FC236}">
                  <a16:creationId xmlns:a16="http://schemas.microsoft.com/office/drawing/2014/main" xmlns="" id="{229BAC7E-49E2-4F7E-BC83-379385DA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2844"/>
              <a:ext cx="109" cy="45"/>
            </a:xfrm>
            <a:custGeom>
              <a:avLst/>
              <a:gdLst>
                <a:gd name="T0" fmla="*/ 252 w 264"/>
                <a:gd name="T1" fmla="*/ 81 h 101"/>
                <a:gd name="T2" fmla="*/ 252 w 264"/>
                <a:gd name="T3" fmla="*/ 81 h 101"/>
                <a:gd name="T4" fmla="*/ 264 w 264"/>
                <a:gd name="T5" fmla="*/ 101 h 101"/>
                <a:gd name="T6" fmla="*/ 0 w 264"/>
                <a:gd name="T7" fmla="*/ 101 h 101"/>
                <a:gd name="T8" fmla="*/ 62 w 264"/>
                <a:gd name="T9" fmla="*/ 0 h 101"/>
                <a:gd name="T10" fmla="*/ 110 w 264"/>
                <a:gd name="T11" fmla="*/ 51 h 101"/>
                <a:gd name="T12" fmla="*/ 252 w 264"/>
                <a:gd name="T13" fmla="*/ 8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01">
                  <a:moveTo>
                    <a:pt x="252" y="81"/>
                  </a:moveTo>
                  <a:lnTo>
                    <a:pt x="252" y="81"/>
                  </a:lnTo>
                  <a:lnTo>
                    <a:pt x="264" y="101"/>
                  </a:lnTo>
                  <a:lnTo>
                    <a:pt x="0" y="101"/>
                  </a:lnTo>
                  <a:lnTo>
                    <a:pt x="62" y="0"/>
                  </a:lnTo>
                  <a:cubicBezTo>
                    <a:pt x="106" y="7"/>
                    <a:pt x="85" y="26"/>
                    <a:pt x="110" y="51"/>
                  </a:cubicBezTo>
                  <a:cubicBezTo>
                    <a:pt x="123" y="64"/>
                    <a:pt x="211" y="75"/>
                    <a:pt x="252" y="81"/>
                  </a:cubicBez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7" name="Freeform 654">
              <a:extLst>
                <a:ext uri="{FF2B5EF4-FFF2-40B4-BE49-F238E27FC236}">
                  <a16:creationId xmlns:a16="http://schemas.microsoft.com/office/drawing/2014/main" xmlns="" id="{8485FAD1-A06E-4FF6-BDD6-4BC75E6F0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2842"/>
              <a:ext cx="39" cy="47"/>
            </a:xfrm>
            <a:custGeom>
              <a:avLst/>
              <a:gdLst>
                <a:gd name="T0" fmla="*/ 95 w 95"/>
                <a:gd name="T1" fmla="*/ 3 h 104"/>
                <a:gd name="T2" fmla="*/ 95 w 95"/>
                <a:gd name="T3" fmla="*/ 3 h 104"/>
                <a:gd name="T4" fmla="*/ 33 w 95"/>
                <a:gd name="T5" fmla="*/ 104 h 104"/>
                <a:gd name="T6" fmla="*/ 0 w 95"/>
                <a:gd name="T7" fmla="*/ 50 h 104"/>
                <a:gd name="T8" fmla="*/ 17 w 95"/>
                <a:gd name="T9" fmla="*/ 43 h 104"/>
                <a:gd name="T10" fmla="*/ 36 w 95"/>
                <a:gd name="T11" fmla="*/ 0 h 104"/>
                <a:gd name="T12" fmla="*/ 95 w 95"/>
                <a:gd name="T1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04">
                  <a:moveTo>
                    <a:pt x="95" y="3"/>
                  </a:moveTo>
                  <a:lnTo>
                    <a:pt x="95" y="3"/>
                  </a:lnTo>
                  <a:lnTo>
                    <a:pt x="33" y="104"/>
                  </a:lnTo>
                  <a:lnTo>
                    <a:pt x="0" y="50"/>
                  </a:lnTo>
                  <a:lnTo>
                    <a:pt x="17" y="43"/>
                  </a:lnTo>
                  <a:cubicBezTo>
                    <a:pt x="22" y="26"/>
                    <a:pt x="27" y="14"/>
                    <a:pt x="36" y="0"/>
                  </a:cubicBezTo>
                  <a:cubicBezTo>
                    <a:pt x="63" y="0"/>
                    <a:pt x="82" y="1"/>
                    <a:pt x="95" y="3"/>
                  </a:cubicBez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8" name="Freeform 655">
              <a:extLst>
                <a:ext uri="{FF2B5EF4-FFF2-40B4-BE49-F238E27FC236}">
                  <a16:creationId xmlns:a16="http://schemas.microsoft.com/office/drawing/2014/main" xmlns="" id="{BB1188AD-5FE6-4AE8-B566-C7AC9319C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5" y="2889"/>
              <a:ext cx="64" cy="62"/>
            </a:xfrm>
            <a:custGeom>
              <a:avLst/>
              <a:gdLst>
                <a:gd name="T0" fmla="*/ 40 w 157"/>
                <a:gd name="T1" fmla="*/ 0 h 138"/>
                <a:gd name="T2" fmla="*/ 40 w 157"/>
                <a:gd name="T3" fmla="*/ 0 h 138"/>
                <a:gd name="T4" fmla="*/ 157 w 157"/>
                <a:gd name="T5" fmla="*/ 0 h 138"/>
                <a:gd name="T6" fmla="*/ 79 w 157"/>
                <a:gd name="T7" fmla="*/ 125 h 138"/>
                <a:gd name="T8" fmla="*/ 59 w 157"/>
                <a:gd name="T9" fmla="*/ 125 h 138"/>
                <a:gd name="T10" fmla="*/ 41 w 157"/>
                <a:gd name="T11" fmla="*/ 128 h 138"/>
                <a:gd name="T12" fmla="*/ 0 w 157"/>
                <a:gd name="T13" fmla="*/ 138 h 138"/>
                <a:gd name="T14" fmla="*/ 48 w 157"/>
                <a:gd name="T15" fmla="*/ 55 h 138"/>
                <a:gd name="T16" fmla="*/ 38 w 157"/>
                <a:gd name="T17" fmla="*/ 50 h 138"/>
                <a:gd name="T18" fmla="*/ 46 w 157"/>
                <a:gd name="T19" fmla="*/ 25 h 138"/>
                <a:gd name="T20" fmla="*/ 43 w 157"/>
                <a:gd name="T21" fmla="*/ 16 h 138"/>
                <a:gd name="T22" fmla="*/ 25 w 157"/>
                <a:gd name="T23" fmla="*/ 14 h 138"/>
                <a:gd name="T24" fmla="*/ 40 w 157"/>
                <a:gd name="T2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" h="138">
                  <a:moveTo>
                    <a:pt x="40" y="0"/>
                  </a:moveTo>
                  <a:lnTo>
                    <a:pt x="40" y="0"/>
                  </a:lnTo>
                  <a:lnTo>
                    <a:pt x="157" y="0"/>
                  </a:lnTo>
                  <a:lnTo>
                    <a:pt x="79" y="125"/>
                  </a:lnTo>
                  <a:lnTo>
                    <a:pt x="59" y="125"/>
                  </a:lnTo>
                  <a:lnTo>
                    <a:pt x="41" y="128"/>
                  </a:lnTo>
                  <a:lnTo>
                    <a:pt x="0" y="138"/>
                  </a:lnTo>
                  <a:cubicBezTo>
                    <a:pt x="10" y="84"/>
                    <a:pt x="37" y="102"/>
                    <a:pt x="48" y="55"/>
                  </a:cubicBezTo>
                  <a:lnTo>
                    <a:pt x="38" y="50"/>
                  </a:lnTo>
                  <a:lnTo>
                    <a:pt x="46" y="25"/>
                  </a:lnTo>
                  <a:lnTo>
                    <a:pt x="43" y="16"/>
                  </a:lnTo>
                  <a:lnTo>
                    <a:pt x="25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ADCD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9" name="Freeform 656">
              <a:extLst>
                <a:ext uri="{FF2B5EF4-FFF2-40B4-BE49-F238E27FC236}">
                  <a16:creationId xmlns:a16="http://schemas.microsoft.com/office/drawing/2014/main" xmlns="" id="{91AC1DC7-FBEF-4D1F-AE5E-E7D41DB81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985"/>
              <a:ext cx="102" cy="95"/>
            </a:xfrm>
            <a:custGeom>
              <a:avLst/>
              <a:gdLst>
                <a:gd name="T0" fmla="*/ 116 w 248"/>
                <a:gd name="T1" fmla="*/ 0 h 213"/>
                <a:gd name="T2" fmla="*/ 116 w 248"/>
                <a:gd name="T3" fmla="*/ 0 h 213"/>
                <a:gd name="T4" fmla="*/ 248 w 248"/>
                <a:gd name="T5" fmla="*/ 213 h 213"/>
                <a:gd name="T6" fmla="*/ 0 w 248"/>
                <a:gd name="T7" fmla="*/ 213 h 213"/>
                <a:gd name="T8" fmla="*/ 1 w 248"/>
                <a:gd name="T9" fmla="*/ 201 h 213"/>
                <a:gd name="T10" fmla="*/ 13 w 248"/>
                <a:gd name="T11" fmla="*/ 180 h 213"/>
                <a:gd name="T12" fmla="*/ 13 w 248"/>
                <a:gd name="T13" fmla="*/ 165 h 213"/>
                <a:gd name="T14" fmla="*/ 22 w 248"/>
                <a:gd name="T15" fmla="*/ 152 h 213"/>
                <a:gd name="T16" fmla="*/ 29 w 248"/>
                <a:gd name="T17" fmla="*/ 146 h 213"/>
                <a:gd name="T18" fmla="*/ 33 w 248"/>
                <a:gd name="T19" fmla="*/ 134 h 213"/>
                <a:gd name="T20" fmla="*/ 69 w 248"/>
                <a:gd name="T21" fmla="*/ 75 h 213"/>
                <a:gd name="T22" fmla="*/ 85 w 248"/>
                <a:gd name="T23" fmla="*/ 62 h 213"/>
                <a:gd name="T24" fmla="*/ 89 w 248"/>
                <a:gd name="T25" fmla="*/ 43 h 213"/>
                <a:gd name="T26" fmla="*/ 116 w 248"/>
                <a:gd name="T2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213">
                  <a:moveTo>
                    <a:pt x="116" y="0"/>
                  </a:moveTo>
                  <a:lnTo>
                    <a:pt x="116" y="0"/>
                  </a:lnTo>
                  <a:lnTo>
                    <a:pt x="248" y="213"/>
                  </a:lnTo>
                  <a:lnTo>
                    <a:pt x="0" y="213"/>
                  </a:lnTo>
                  <a:lnTo>
                    <a:pt x="1" y="201"/>
                  </a:lnTo>
                  <a:lnTo>
                    <a:pt x="13" y="180"/>
                  </a:lnTo>
                  <a:lnTo>
                    <a:pt x="13" y="165"/>
                  </a:lnTo>
                  <a:lnTo>
                    <a:pt x="22" y="152"/>
                  </a:lnTo>
                  <a:lnTo>
                    <a:pt x="29" y="146"/>
                  </a:lnTo>
                  <a:lnTo>
                    <a:pt x="33" y="134"/>
                  </a:lnTo>
                  <a:lnTo>
                    <a:pt x="69" y="75"/>
                  </a:lnTo>
                  <a:lnTo>
                    <a:pt x="85" y="62"/>
                  </a:lnTo>
                  <a:lnTo>
                    <a:pt x="89" y="4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0" name="Freeform 657">
              <a:extLst>
                <a:ext uri="{FF2B5EF4-FFF2-40B4-BE49-F238E27FC236}">
                  <a16:creationId xmlns:a16="http://schemas.microsoft.com/office/drawing/2014/main" xmlns="" id="{4446A93A-B245-4F91-A316-B4847180BF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11" y="2985"/>
              <a:ext cx="52" cy="73"/>
            </a:xfrm>
            <a:custGeom>
              <a:avLst/>
              <a:gdLst>
                <a:gd name="T0" fmla="*/ 0 w 128"/>
                <a:gd name="T1" fmla="*/ 0 h 165"/>
                <a:gd name="T2" fmla="*/ 0 w 128"/>
                <a:gd name="T3" fmla="*/ 0 h 165"/>
                <a:gd name="T4" fmla="*/ 30 w 128"/>
                <a:gd name="T5" fmla="*/ 0 h 165"/>
                <a:gd name="T6" fmla="*/ 20 w 128"/>
                <a:gd name="T7" fmla="*/ 5 h 165"/>
                <a:gd name="T8" fmla="*/ 0 w 128"/>
                <a:gd name="T9" fmla="*/ 0 h 165"/>
                <a:gd name="T10" fmla="*/ 34 w 128"/>
                <a:gd name="T11" fmla="*/ 152 h 165"/>
                <a:gd name="T12" fmla="*/ 34 w 128"/>
                <a:gd name="T13" fmla="*/ 152 h 165"/>
                <a:gd name="T14" fmla="*/ 25 w 128"/>
                <a:gd name="T15" fmla="*/ 165 h 165"/>
                <a:gd name="T16" fmla="*/ 25 w 128"/>
                <a:gd name="T17" fmla="*/ 158 h 165"/>
                <a:gd name="T18" fmla="*/ 34 w 128"/>
                <a:gd name="T19" fmla="*/ 152 h 165"/>
                <a:gd name="T20" fmla="*/ 81 w 128"/>
                <a:gd name="T21" fmla="*/ 75 h 165"/>
                <a:gd name="T22" fmla="*/ 81 w 128"/>
                <a:gd name="T23" fmla="*/ 75 h 165"/>
                <a:gd name="T24" fmla="*/ 45 w 128"/>
                <a:gd name="T25" fmla="*/ 134 h 165"/>
                <a:gd name="T26" fmla="*/ 48 w 128"/>
                <a:gd name="T27" fmla="*/ 124 h 165"/>
                <a:gd name="T28" fmla="*/ 39 w 128"/>
                <a:gd name="T29" fmla="*/ 112 h 165"/>
                <a:gd name="T30" fmla="*/ 57 w 128"/>
                <a:gd name="T31" fmla="*/ 96 h 165"/>
                <a:gd name="T32" fmla="*/ 81 w 128"/>
                <a:gd name="T33" fmla="*/ 75 h 165"/>
                <a:gd name="T34" fmla="*/ 128 w 128"/>
                <a:gd name="T35" fmla="*/ 0 h 165"/>
                <a:gd name="T36" fmla="*/ 128 w 128"/>
                <a:gd name="T37" fmla="*/ 0 h 165"/>
                <a:gd name="T38" fmla="*/ 101 w 128"/>
                <a:gd name="T39" fmla="*/ 43 h 165"/>
                <a:gd name="T40" fmla="*/ 104 w 128"/>
                <a:gd name="T41" fmla="*/ 32 h 165"/>
                <a:gd name="T42" fmla="*/ 106 w 128"/>
                <a:gd name="T43" fmla="*/ 14 h 165"/>
                <a:gd name="T44" fmla="*/ 94 w 128"/>
                <a:gd name="T45" fmla="*/ 0 h 165"/>
                <a:gd name="T46" fmla="*/ 128 w 128"/>
                <a:gd name="T4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165">
                  <a:moveTo>
                    <a:pt x="0" y="0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20" y="5"/>
                  </a:lnTo>
                  <a:lnTo>
                    <a:pt x="0" y="0"/>
                  </a:lnTo>
                  <a:close/>
                  <a:moveTo>
                    <a:pt x="34" y="152"/>
                  </a:moveTo>
                  <a:lnTo>
                    <a:pt x="34" y="152"/>
                  </a:lnTo>
                  <a:lnTo>
                    <a:pt x="25" y="165"/>
                  </a:lnTo>
                  <a:lnTo>
                    <a:pt x="25" y="158"/>
                  </a:lnTo>
                  <a:lnTo>
                    <a:pt x="34" y="152"/>
                  </a:lnTo>
                  <a:close/>
                  <a:moveTo>
                    <a:pt x="81" y="75"/>
                  </a:moveTo>
                  <a:lnTo>
                    <a:pt x="81" y="75"/>
                  </a:lnTo>
                  <a:lnTo>
                    <a:pt x="45" y="134"/>
                  </a:lnTo>
                  <a:lnTo>
                    <a:pt x="48" y="124"/>
                  </a:lnTo>
                  <a:lnTo>
                    <a:pt x="39" y="112"/>
                  </a:lnTo>
                  <a:lnTo>
                    <a:pt x="57" y="96"/>
                  </a:lnTo>
                  <a:lnTo>
                    <a:pt x="81" y="75"/>
                  </a:lnTo>
                  <a:close/>
                  <a:moveTo>
                    <a:pt x="128" y="0"/>
                  </a:moveTo>
                  <a:lnTo>
                    <a:pt x="128" y="0"/>
                  </a:lnTo>
                  <a:lnTo>
                    <a:pt x="101" y="43"/>
                  </a:lnTo>
                  <a:lnTo>
                    <a:pt x="104" y="32"/>
                  </a:lnTo>
                  <a:lnTo>
                    <a:pt x="106" y="14"/>
                  </a:lnTo>
                  <a:lnTo>
                    <a:pt x="94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1" name="Freeform 658">
              <a:extLst>
                <a:ext uri="{FF2B5EF4-FFF2-40B4-BE49-F238E27FC236}">
                  <a16:creationId xmlns:a16="http://schemas.microsoft.com/office/drawing/2014/main" xmlns="" id="{B407880C-19CA-42E5-8B18-B4AD9808E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2889"/>
              <a:ext cx="109" cy="96"/>
            </a:xfrm>
            <a:custGeom>
              <a:avLst/>
              <a:gdLst>
                <a:gd name="T0" fmla="*/ 132 w 264"/>
                <a:gd name="T1" fmla="*/ 213 h 213"/>
                <a:gd name="T2" fmla="*/ 132 w 264"/>
                <a:gd name="T3" fmla="*/ 213 h 213"/>
                <a:gd name="T4" fmla="*/ 0 w 264"/>
                <a:gd name="T5" fmla="*/ 0 h 213"/>
                <a:gd name="T6" fmla="*/ 264 w 264"/>
                <a:gd name="T7" fmla="*/ 0 h 213"/>
                <a:gd name="T8" fmla="*/ 132 w 264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3">
                  <a:moveTo>
                    <a:pt x="132" y="213"/>
                  </a:moveTo>
                  <a:lnTo>
                    <a:pt x="132" y="213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132" y="213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2" name="Freeform 659">
              <a:extLst>
                <a:ext uri="{FF2B5EF4-FFF2-40B4-BE49-F238E27FC236}">
                  <a16:creationId xmlns:a16="http://schemas.microsoft.com/office/drawing/2014/main" xmlns="" id="{3EF744EB-1EFD-45EF-8BF7-F8249C25C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985"/>
              <a:ext cx="109" cy="95"/>
            </a:xfrm>
            <a:custGeom>
              <a:avLst/>
              <a:gdLst>
                <a:gd name="T0" fmla="*/ 133 w 265"/>
                <a:gd name="T1" fmla="*/ 0 h 213"/>
                <a:gd name="T2" fmla="*/ 133 w 265"/>
                <a:gd name="T3" fmla="*/ 0 h 213"/>
                <a:gd name="T4" fmla="*/ 265 w 265"/>
                <a:gd name="T5" fmla="*/ 213 h 213"/>
                <a:gd name="T6" fmla="*/ 0 w 265"/>
                <a:gd name="T7" fmla="*/ 213 h 213"/>
                <a:gd name="T8" fmla="*/ 133 w 26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0"/>
                  </a:moveTo>
                  <a:lnTo>
                    <a:pt x="133" y="0"/>
                  </a:lnTo>
                  <a:lnTo>
                    <a:pt x="265" y="213"/>
                  </a:lnTo>
                  <a:lnTo>
                    <a:pt x="0" y="21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3" name="Freeform 660">
              <a:extLst>
                <a:ext uri="{FF2B5EF4-FFF2-40B4-BE49-F238E27FC236}">
                  <a16:creationId xmlns:a16="http://schemas.microsoft.com/office/drawing/2014/main" xmlns="" id="{CA392C70-0DCB-418B-B205-13FEDCF91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2985"/>
              <a:ext cx="109" cy="95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2 w 265"/>
                <a:gd name="T5" fmla="*/ 213 h 213"/>
                <a:gd name="T6" fmla="*/ 0 w 265"/>
                <a:gd name="T7" fmla="*/ 0 h 213"/>
                <a:gd name="T8" fmla="*/ 132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4" name="Freeform 661">
              <a:extLst>
                <a:ext uri="{FF2B5EF4-FFF2-40B4-BE49-F238E27FC236}">
                  <a16:creationId xmlns:a16="http://schemas.microsoft.com/office/drawing/2014/main" xmlns="" id="{45BDABC0-F93D-4AC8-B8E9-D4AE492D4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2889"/>
              <a:ext cx="109" cy="96"/>
            </a:xfrm>
            <a:custGeom>
              <a:avLst/>
              <a:gdLst>
                <a:gd name="T0" fmla="*/ 265 w 265"/>
                <a:gd name="T1" fmla="*/ 213 h 213"/>
                <a:gd name="T2" fmla="*/ 265 w 265"/>
                <a:gd name="T3" fmla="*/ 213 h 213"/>
                <a:gd name="T4" fmla="*/ 132 w 265"/>
                <a:gd name="T5" fmla="*/ 213 h 213"/>
                <a:gd name="T6" fmla="*/ 0 w 265"/>
                <a:gd name="T7" fmla="*/ 213 h 213"/>
                <a:gd name="T8" fmla="*/ 132 w 265"/>
                <a:gd name="T9" fmla="*/ 0 h 213"/>
                <a:gd name="T10" fmla="*/ 265 w 265"/>
                <a:gd name="T1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213"/>
                  </a:moveTo>
                  <a:lnTo>
                    <a:pt x="265" y="213"/>
                  </a:lnTo>
                  <a:lnTo>
                    <a:pt x="13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265" y="213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5" name="Freeform 662">
              <a:extLst>
                <a:ext uri="{FF2B5EF4-FFF2-40B4-BE49-F238E27FC236}">
                  <a16:creationId xmlns:a16="http://schemas.microsoft.com/office/drawing/2014/main" xmlns="" id="{79676C95-20C2-49CA-BDAB-210008438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2889"/>
              <a:ext cx="90" cy="96"/>
            </a:xfrm>
            <a:custGeom>
              <a:avLst/>
              <a:gdLst>
                <a:gd name="T0" fmla="*/ 133 w 220"/>
                <a:gd name="T1" fmla="*/ 213 h 213"/>
                <a:gd name="T2" fmla="*/ 133 w 220"/>
                <a:gd name="T3" fmla="*/ 213 h 213"/>
                <a:gd name="T4" fmla="*/ 0 w 220"/>
                <a:gd name="T5" fmla="*/ 0 h 213"/>
                <a:gd name="T6" fmla="*/ 16 w 220"/>
                <a:gd name="T7" fmla="*/ 0 h 213"/>
                <a:gd name="T8" fmla="*/ 40 w 220"/>
                <a:gd name="T9" fmla="*/ 14 h 213"/>
                <a:gd name="T10" fmla="*/ 113 w 220"/>
                <a:gd name="T11" fmla="*/ 59 h 213"/>
                <a:gd name="T12" fmla="*/ 220 w 220"/>
                <a:gd name="T13" fmla="*/ 73 h 213"/>
                <a:gd name="T14" fmla="*/ 133 w 220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" h="213">
                  <a:moveTo>
                    <a:pt x="133" y="213"/>
                  </a:moveTo>
                  <a:lnTo>
                    <a:pt x="133" y="213"/>
                  </a:lnTo>
                  <a:lnTo>
                    <a:pt x="0" y="0"/>
                  </a:lnTo>
                  <a:lnTo>
                    <a:pt x="16" y="0"/>
                  </a:lnTo>
                  <a:cubicBezTo>
                    <a:pt x="23" y="5"/>
                    <a:pt x="31" y="10"/>
                    <a:pt x="40" y="14"/>
                  </a:cubicBezTo>
                  <a:cubicBezTo>
                    <a:pt x="86" y="38"/>
                    <a:pt x="113" y="58"/>
                    <a:pt x="113" y="59"/>
                  </a:cubicBezTo>
                  <a:cubicBezTo>
                    <a:pt x="147" y="76"/>
                    <a:pt x="185" y="65"/>
                    <a:pt x="220" y="73"/>
                  </a:cubicBezTo>
                  <a:lnTo>
                    <a:pt x="133" y="213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6" name="Freeform 663">
              <a:extLst>
                <a:ext uri="{FF2B5EF4-FFF2-40B4-BE49-F238E27FC236}">
                  <a16:creationId xmlns:a16="http://schemas.microsoft.com/office/drawing/2014/main" xmlns="" id="{8E169794-CD93-48ED-9248-D1F7D5E25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" y="2985"/>
              <a:ext cx="109" cy="95"/>
            </a:xfrm>
            <a:custGeom>
              <a:avLst/>
              <a:gdLst>
                <a:gd name="T0" fmla="*/ 133 w 265"/>
                <a:gd name="T1" fmla="*/ 0 h 213"/>
                <a:gd name="T2" fmla="*/ 133 w 265"/>
                <a:gd name="T3" fmla="*/ 0 h 213"/>
                <a:gd name="T4" fmla="*/ 265 w 265"/>
                <a:gd name="T5" fmla="*/ 213 h 213"/>
                <a:gd name="T6" fmla="*/ 0 w 265"/>
                <a:gd name="T7" fmla="*/ 213 h 213"/>
                <a:gd name="T8" fmla="*/ 133 w 26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0"/>
                  </a:moveTo>
                  <a:lnTo>
                    <a:pt x="133" y="0"/>
                  </a:lnTo>
                  <a:lnTo>
                    <a:pt x="265" y="213"/>
                  </a:lnTo>
                  <a:lnTo>
                    <a:pt x="0" y="21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7" name="Freeform 664">
              <a:extLst>
                <a:ext uri="{FF2B5EF4-FFF2-40B4-BE49-F238E27FC236}">
                  <a16:creationId xmlns:a16="http://schemas.microsoft.com/office/drawing/2014/main" xmlns="" id="{4150617D-B7A4-4EBD-87CB-F1EA2B98E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" y="2985"/>
              <a:ext cx="109" cy="95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2 w 265"/>
                <a:gd name="T5" fmla="*/ 213 h 213"/>
                <a:gd name="T6" fmla="*/ 0 w 265"/>
                <a:gd name="T7" fmla="*/ 0 h 213"/>
                <a:gd name="T8" fmla="*/ 132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C7E3E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8" name="Freeform 665">
              <a:extLst>
                <a:ext uri="{FF2B5EF4-FFF2-40B4-BE49-F238E27FC236}">
                  <a16:creationId xmlns:a16="http://schemas.microsoft.com/office/drawing/2014/main" xmlns="" id="{A6447ED9-C7CA-4EFB-AE3F-4DDE27D01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6" y="2958"/>
              <a:ext cx="28" cy="27"/>
            </a:xfrm>
            <a:custGeom>
              <a:avLst/>
              <a:gdLst>
                <a:gd name="T0" fmla="*/ 37 w 67"/>
                <a:gd name="T1" fmla="*/ 60 h 60"/>
                <a:gd name="T2" fmla="*/ 37 w 67"/>
                <a:gd name="T3" fmla="*/ 60 h 60"/>
                <a:gd name="T4" fmla="*/ 0 w 67"/>
                <a:gd name="T5" fmla="*/ 0 h 60"/>
                <a:gd name="T6" fmla="*/ 63 w 67"/>
                <a:gd name="T7" fmla="*/ 8 h 60"/>
                <a:gd name="T8" fmla="*/ 67 w 67"/>
                <a:gd name="T9" fmla="*/ 12 h 60"/>
                <a:gd name="T10" fmla="*/ 37 w 67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60">
                  <a:moveTo>
                    <a:pt x="37" y="60"/>
                  </a:moveTo>
                  <a:lnTo>
                    <a:pt x="37" y="60"/>
                  </a:lnTo>
                  <a:lnTo>
                    <a:pt x="0" y="0"/>
                  </a:lnTo>
                  <a:cubicBezTo>
                    <a:pt x="22" y="1"/>
                    <a:pt x="47" y="8"/>
                    <a:pt x="63" y="8"/>
                  </a:cubicBezTo>
                  <a:lnTo>
                    <a:pt x="67" y="12"/>
                  </a:lnTo>
                  <a:lnTo>
                    <a:pt x="37" y="6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9" name="Freeform 666">
              <a:extLst>
                <a:ext uri="{FF2B5EF4-FFF2-40B4-BE49-F238E27FC236}">
                  <a16:creationId xmlns:a16="http://schemas.microsoft.com/office/drawing/2014/main" xmlns="" id="{FDE40E01-B3E8-408A-9F50-2A784556C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3027"/>
              <a:ext cx="109" cy="53"/>
            </a:xfrm>
            <a:custGeom>
              <a:avLst/>
              <a:gdLst>
                <a:gd name="T0" fmla="*/ 216 w 265"/>
                <a:gd name="T1" fmla="*/ 41 h 119"/>
                <a:gd name="T2" fmla="*/ 216 w 265"/>
                <a:gd name="T3" fmla="*/ 41 h 119"/>
                <a:gd name="T4" fmla="*/ 235 w 265"/>
                <a:gd name="T5" fmla="*/ 71 h 119"/>
                <a:gd name="T6" fmla="*/ 235 w 265"/>
                <a:gd name="T7" fmla="*/ 73 h 119"/>
                <a:gd name="T8" fmla="*/ 237 w 265"/>
                <a:gd name="T9" fmla="*/ 74 h 119"/>
                <a:gd name="T10" fmla="*/ 265 w 265"/>
                <a:gd name="T11" fmla="*/ 119 h 119"/>
                <a:gd name="T12" fmla="*/ 0 w 265"/>
                <a:gd name="T13" fmla="*/ 119 h 119"/>
                <a:gd name="T14" fmla="*/ 74 w 265"/>
                <a:gd name="T15" fmla="*/ 0 h 119"/>
                <a:gd name="T16" fmla="*/ 89 w 265"/>
                <a:gd name="T17" fmla="*/ 5 h 119"/>
                <a:gd name="T18" fmla="*/ 97 w 265"/>
                <a:gd name="T19" fmla="*/ 10 h 119"/>
                <a:gd name="T20" fmla="*/ 125 w 265"/>
                <a:gd name="T21" fmla="*/ 21 h 119"/>
                <a:gd name="T22" fmla="*/ 159 w 265"/>
                <a:gd name="T23" fmla="*/ 21 h 119"/>
                <a:gd name="T24" fmla="*/ 166 w 265"/>
                <a:gd name="T25" fmla="*/ 10 h 119"/>
                <a:gd name="T26" fmla="*/ 183 w 265"/>
                <a:gd name="T27" fmla="*/ 10 h 119"/>
                <a:gd name="T28" fmla="*/ 194 w 265"/>
                <a:gd name="T29" fmla="*/ 21 h 119"/>
                <a:gd name="T30" fmla="*/ 204 w 265"/>
                <a:gd name="T31" fmla="*/ 37 h 119"/>
                <a:gd name="T32" fmla="*/ 216 w 265"/>
                <a:gd name="T33" fmla="*/ 4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5" h="119">
                  <a:moveTo>
                    <a:pt x="216" y="41"/>
                  </a:moveTo>
                  <a:lnTo>
                    <a:pt x="216" y="41"/>
                  </a:lnTo>
                  <a:lnTo>
                    <a:pt x="235" y="71"/>
                  </a:lnTo>
                  <a:lnTo>
                    <a:pt x="235" y="73"/>
                  </a:lnTo>
                  <a:lnTo>
                    <a:pt x="237" y="74"/>
                  </a:lnTo>
                  <a:lnTo>
                    <a:pt x="265" y="119"/>
                  </a:lnTo>
                  <a:lnTo>
                    <a:pt x="0" y="119"/>
                  </a:lnTo>
                  <a:lnTo>
                    <a:pt x="74" y="0"/>
                  </a:lnTo>
                  <a:lnTo>
                    <a:pt x="89" y="5"/>
                  </a:lnTo>
                  <a:lnTo>
                    <a:pt x="97" y="10"/>
                  </a:lnTo>
                  <a:lnTo>
                    <a:pt x="125" y="21"/>
                  </a:lnTo>
                  <a:lnTo>
                    <a:pt x="159" y="21"/>
                  </a:lnTo>
                  <a:lnTo>
                    <a:pt x="166" y="10"/>
                  </a:lnTo>
                  <a:lnTo>
                    <a:pt x="183" y="10"/>
                  </a:lnTo>
                  <a:lnTo>
                    <a:pt x="194" y="21"/>
                  </a:lnTo>
                  <a:lnTo>
                    <a:pt x="204" y="37"/>
                  </a:lnTo>
                  <a:lnTo>
                    <a:pt x="216" y="41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0" name="Freeform 667">
              <a:extLst>
                <a:ext uri="{FF2B5EF4-FFF2-40B4-BE49-F238E27FC236}">
                  <a16:creationId xmlns:a16="http://schemas.microsoft.com/office/drawing/2014/main" xmlns="" id="{A591F1FF-FC15-4D27-BE96-0E4A39A6F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2985"/>
              <a:ext cx="85" cy="95"/>
            </a:xfrm>
            <a:custGeom>
              <a:avLst/>
              <a:gdLst>
                <a:gd name="T0" fmla="*/ 206 w 206"/>
                <a:gd name="T1" fmla="*/ 94 h 213"/>
                <a:gd name="T2" fmla="*/ 206 w 206"/>
                <a:gd name="T3" fmla="*/ 94 h 213"/>
                <a:gd name="T4" fmla="*/ 132 w 206"/>
                <a:gd name="T5" fmla="*/ 213 h 213"/>
                <a:gd name="T6" fmla="*/ 0 w 206"/>
                <a:gd name="T7" fmla="*/ 0 h 213"/>
                <a:gd name="T8" fmla="*/ 67 w 206"/>
                <a:gd name="T9" fmla="*/ 0 h 213"/>
                <a:gd name="T10" fmla="*/ 73 w 206"/>
                <a:gd name="T11" fmla="*/ 17 h 213"/>
                <a:gd name="T12" fmla="*/ 99 w 206"/>
                <a:gd name="T13" fmla="*/ 20 h 213"/>
                <a:gd name="T14" fmla="*/ 113 w 206"/>
                <a:gd name="T15" fmla="*/ 39 h 213"/>
                <a:gd name="T16" fmla="*/ 131 w 206"/>
                <a:gd name="T17" fmla="*/ 39 h 213"/>
                <a:gd name="T18" fmla="*/ 148 w 206"/>
                <a:gd name="T19" fmla="*/ 52 h 213"/>
                <a:gd name="T20" fmla="*/ 157 w 206"/>
                <a:gd name="T21" fmla="*/ 70 h 213"/>
                <a:gd name="T22" fmla="*/ 196 w 206"/>
                <a:gd name="T23" fmla="*/ 78 h 213"/>
                <a:gd name="T24" fmla="*/ 196 w 206"/>
                <a:gd name="T25" fmla="*/ 90 h 213"/>
                <a:gd name="T26" fmla="*/ 206 w 206"/>
                <a:gd name="T27" fmla="*/ 9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213">
                  <a:moveTo>
                    <a:pt x="206" y="94"/>
                  </a:moveTo>
                  <a:lnTo>
                    <a:pt x="206" y="94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67" y="0"/>
                  </a:lnTo>
                  <a:lnTo>
                    <a:pt x="73" y="17"/>
                  </a:lnTo>
                  <a:lnTo>
                    <a:pt x="99" y="20"/>
                  </a:lnTo>
                  <a:lnTo>
                    <a:pt x="113" y="39"/>
                  </a:lnTo>
                  <a:lnTo>
                    <a:pt x="131" y="39"/>
                  </a:lnTo>
                  <a:lnTo>
                    <a:pt x="148" y="52"/>
                  </a:lnTo>
                  <a:lnTo>
                    <a:pt x="157" y="70"/>
                  </a:lnTo>
                  <a:lnTo>
                    <a:pt x="196" y="78"/>
                  </a:lnTo>
                  <a:lnTo>
                    <a:pt x="196" y="90"/>
                  </a:lnTo>
                  <a:lnTo>
                    <a:pt x="206" y="94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1" name="Freeform 668">
              <a:extLst>
                <a:ext uri="{FF2B5EF4-FFF2-40B4-BE49-F238E27FC236}">
                  <a16:creationId xmlns:a16="http://schemas.microsoft.com/office/drawing/2014/main" xmlns="" id="{DA0E4697-560C-43B9-A7C8-0300E71F4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2963"/>
              <a:ext cx="29" cy="22"/>
            </a:xfrm>
            <a:custGeom>
              <a:avLst/>
              <a:gdLst>
                <a:gd name="T0" fmla="*/ 67 w 70"/>
                <a:gd name="T1" fmla="*/ 48 h 48"/>
                <a:gd name="T2" fmla="*/ 67 w 70"/>
                <a:gd name="T3" fmla="*/ 48 h 48"/>
                <a:gd name="T4" fmla="*/ 0 w 70"/>
                <a:gd name="T5" fmla="*/ 48 h 48"/>
                <a:gd name="T6" fmla="*/ 30 w 70"/>
                <a:gd name="T7" fmla="*/ 0 h 48"/>
                <a:gd name="T8" fmla="*/ 38 w 70"/>
                <a:gd name="T9" fmla="*/ 9 h 48"/>
                <a:gd name="T10" fmla="*/ 64 w 70"/>
                <a:gd name="T11" fmla="*/ 14 h 48"/>
                <a:gd name="T12" fmla="*/ 70 w 70"/>
                <a:gd name="T13" fmla="*/ 24 h 48"/>
                <a:gd name="T14" fmla="*/ 66 w 70"/>
                <a:gd name="T15" fmla="*/ 45 h 48"/>
                <a:gd name="T16" fmla="*/ 67 w 70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8">
                  <a:moveTo>
                    <a:pt x="67" y="48"/>
                  </a:moveTo>
                  <a:lnTo>
                    <a:pt x="67" y="48"/>
                  </a:lnTo>
                  <a:lnTo>
                    <a:pt x="0" y="48"/>
                  </a:lnTo>
                  <a:lnTo>
                    <a:pt x="30" y="0"/>
                  </a:lnTo>
                  <a:lnTo>
                    <a:pt x="38" y="9"/>
                  </a:lnTo>
                  <a:lnTo>
                    <a:pt x="64" y="14"/>
                  </a:lnTo>
                  <a:lnTo>
                    <a:pt x="70" y="24"/>
                  </a:lnTo>
                  <a:lnTo>
                    <a:pt x="66" y="45"/>
                  </a:lnTo>
                  <a:lnTo>
                    <a:pt x="67" y="48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2" name="Freeform 669">
              <a:extLst>
                <a:ext uri="{FF2B5EF4-FFF2-40B4-BE49-F238E27FC236}">
                  <a16:creationId xmlns:a16="http://schemas.microsoft.com/office/drawing/2014/main" xmlns="" id="{561EC2A1-1C7D-4436-8685-F9C1E23E75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5" y="3045"/>
              <a:ext cx="27" cy="35"/>
            </a:xfrm>
            <a:custGeom>
              <a:avLst/>
              <a:gdLst>
                <a:gd name="T0" fmla="*/ 19 w 67"/>
                <a:gd name="T1" fmla="*/ 30 h 78"/>
                <a:gd name="T2" fmla="*/ 19 w 67"/>
                <a:gd name="T3" fmla="*/ 30 h 78"/>
                <a:gd name="T4" fmla="*/ 0 w 67"/>
                <a:gd name="T5" fmla="*/ 0 h 78"/>
                <a:gd name="T6" fmla="*/ 7 w 67"/>
                <a:gd name="T7" fmla="*/ 3 h 78"/>
                <a:gd name="T8" fmla="*/ 16 w 67"/>
                <a:gd name="T9" fmla="*/ 8 h 78"/>
                <a:gd name="T10" fmla="*/ 19 w 67"/>
                <a:gd name="T11" fmla="*/ 30 h 78"/>
                <a:gd name="T12" fmla="*/ 67 w 67"/>
                <a:gd name="T13" fmla="*/ 49 h 78"/>
                <a:gd name="T14" fmla="*/ 67 w 67"/>
                <a:gd name="T15" fmla="*/ 49 h 78"/>
                <a:gd name="T16" fmla="*/ 49 w 67"/>
                <a:gd name="T17" fmla="*/ 78 h 78"/>
                <a:gd name="T18" fmla="*/ 21 w 67"/>
                <a:gd name="T19" fmla="*/ 33 h 78"/>
                <a:gd name="T20" fmla="*/ 42 w 67"/>
                <a:gd name="T21" fmla="*/ 46 h 78"/>
                <a:gd name="T22" fmla="*/ 67 w 67"/>
                <a:gd name="T23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78">
                  <a:moveTo>
                    <a:pt x="19" y="30"/>
                  </a:moveTo>
                  <a:lnTo>
                    <a:pt x="19" y="30"/>
                  </a:lnTo>
                  <a:lnTo>
                    <a:pt x="0" y="0"/>
                  </a:lnTo>
                  <a:lnTo>
                    <a:pt x="7" y="3"/>
                  </a:lnTo>
                  <a:lnTo>
                    <a:pt x="16" y="8"/>
                  </a:lnTo>
                  <a:lnTo>
                    <a:pt x="19" y="30"/>
                  </a:lnTo>
                  <a:close/>
                  <a:moveTo>
                    <a:pt x="67" y="49"/>
                  </a:moveTo>
                  <a:lnTo>
                    <a:pt x="67" y="49"/>
                  </a:lnTo>
                  <a:lnTo>
                    <a:pt x="49" y="78"/>
                  </a:lnTo>
                  <a:lnTo>
                    <a:pt x="21" y="33"/>
                  </a:lnTo>
                  <a:lnTo>
                    <a:pt x="42" y="46"/>
                  </a:lnTo>
                  <a:lnTo>
                    <a:pt x="67" y="49"/>
                  </a:ln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3" name="Freeform 670">
              <a:extLst>
                <a:ext uri="{FF2B5EF4-FFF2-40B4-BE49-F238E27FC236}">
                  <a16:creationId xmlns:a16="http://schemas.microsoft.com/office/drawing/2014/main" xmlns="" id="{B7DDCC48-3D2A-4F2A-A587-2A287F6AE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199"/>
              <a:ext cx="74" cy="72"/>
            </a:xfrm>
            <a:custGeom>
              <a:avLst/>
              <a:gdLst>
                <a:gd name="T0" fmla="*/ 79 w 179"/>
                <a:gd name="T1" fmla="*/ 0 h 160"/>
                <a:gd name="T2" fmla="*/ 79 w 179"/>
                <a:gd name="T3" fmla="*/ 0 h 160"/>
                <a:gd name="T4" fmla="*/ 179 w 179"/>
                <a:gd name="T5" fmla="*/ 160 h 160"/>
                <a:gd name="T6" fmla="*/ 0 w 179"/>
                <a:gd name="T7" fmla="*/ 160 h 160"/>
                <a:gd name="T8" fmla="*/ 7 w 179"/>
                <a:gd name="T9" fmla="*/ 149 h 160"/>
                <a:gd name="T10" fmla="*/ 23 w 179"/>
                <a:gd name="T11" fmla="*/ 135 h 160"/>
                <a:gd name="T12" fmla="*/ 46 w 179"/>
                <a:gd name="T13" fmla="*/ 132 h 160"/>
                <a:gd name="T14" fmla="*/ 61 w 179"/>
                <a:gd name="T15" fmla="*/ 128 h 160"/>
                <a:gd name="T16" fmla="*/ 61 w 179"/>
                <a:gd name="T17" fmla="*/ 115 h 160"/>
                <a:gd name="T18" fmla="*/ 74 w 179"/>
                <a:gd name="T19" fmla="*/ 105 h 160"/>
                <a:gd name="T20" fmla="*/ 65 w 179"/>
                <a:gd name="T21" fmla="*/ 94 h 160"/>
                <a:gd name="T22" fmla="*/ 49 w 179"/>
                <a:gd name="T23" fmla="*/ 89 h 160"/>
                <a:gd name="T24" fmla="*/ 35 w 179"/>
                <a:gd name="T25" fmla="*/ 71 h 160"/>
                <a:gd name="T26" fmla="*/ 35 w 179"/>
                <a:gd name="T27" fmla="*/ 51 h 160"/>
                <a:gd name="T28" fmla="*/ 47 w 179"/>
                <a:gd name="T29" fmla="*/ 30 h 160"/>
                <a:gd name="T30" fmla="*/ 63 w 179"/>
                <a:gd name="T31" fmla="*/ 15 h 160"/>
                <a:gd name="T32" fmla="*/ 79 w 179"/>
                <a:gd name="T3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160">
                  <a:moveTo>
                    <a:pt x="79" y="0"/>
                  </a:moveTo>
                  <a:lnTo>
                    <a:pt x="79" y="0"/>
                  </a:lnTo>
                  <a:lnTo>
                    <a:pt x="179" y="160"/>
                  </a:lnTo>
                  <a:lnTo>
                    <a:pt x="0" y="160"/>
                  </a:lnTo>
                  <a:lnTo>
                    <a:pt x="7" y="149"/>
                  </a:lnTo>
                  <a:lnTo>
                    <a:pt x="23" y="135"/>
                  </a:lnTo>
                  <a:lnTo>
                    <a:pt x="46" y="132"/>
                  </a:lnTo>
                  <a:lnTo>
                    <a:pt x="61" y="128"/>
                  </a:lnTo>
                  <a:lnTo>
                    <a:pt x="61" y="115"/>
                  </a:lnTo>
                  <a:lnTo>
                    <a:pt x="74" y="105"/>
                  </a:lnTo>
                  <a:lnTo>
                    <a:pt x="65" y="94"/>
                  </a:lnTo>
                  <a:lnTo>
                    <a:pt x="49" y="89"/>
                  </a:lnTo>
                  <a:lnTo>
                    <a:pt x="35" y="71"/>
                  </a:lnTo>
                  <a:lnTo>
                    <a:pt x="35" y="51"/>
                  </a:lnTo>
                  <a:lnTo>
                    <a:pt x="47" y="30"/>
                  </a:lnTo>
                  <a:lnTo>
                    <a:pt x="63" y="1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4" name="Freeform 671">
              <a:extLst>
                <a:ext uri="{FF2B5EF4-FFF2-40B4-BE49-F238E27FC236}">
                  <a16:creationId xmlns:a16="http://schemas.microsoft.com/office/drawing/2014/main" xmlns="" id="{7A056256-86A5-4113-836E-A2D69ABD8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3135"/>
              <a:ext cx="13" cy="15"/>
            </a:xfrm>
            <a:custGeom>
              <a:avLst/>
              <a:gdLst>
                <a:gd name="T0" fmla="*/ 30 w 30"/>
                <a:gd name="T1" fmla="*/ 9 h 34"/>
                <a:gd name="T2" fmla="*/ 30 w 30"/>
                <a:gd name="T3" fmla="*/ 9 h 34"/>
                <a:gd name="T4" fmla="*/ 14 w 30"/>
                <a:gd name="T5" fmla="*/ 34 h 34"/>
                <a:gd name="T6" fmla="*/ 0 w 30"/>
                <a:gd name="T7" fmla="*/ 13 h 34"/>
                <a:gd name="T8" fmla="*/ 6 w 30"/>
                <a:gd name="T9" fmla="*/ 0 h 34"/>
                <a:gd name="T10" fmla="*/ 25 w 30"/>
                <a:gd name="T11" fmla="*/ 4 h 34"/>
                <a:gd name="T12" fmla="*/ 30 w 30"/>
                <a:gd name="T13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4">
                  <a:moveTo>
                    <a:pt x="30" y="9"/>
                  </a:moveTo>
                  <a:lnTo>
                    <a:pt x="30" y="9"/>
                  </a:lnTo>
                  <a:lnTo>
                    <a:pt x="14" y="34"/>
                  </a:lnTo>
                  <a:lnTo>
                    <a:pt x="0" y="13"/>
                  </a:lnTo>
                  <a:lnTo>
                    <a:pt x="6" y="0"/>
                  </a:lnTo>
                  <a:lnTo>
                    <a:pt x="25" y="4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5" name="Freeform 672">
              <a:extLst>
                <a:ext uri="{FF2B5EF4-FFF2-40B4-BE49-F238E27FC236}">
                  <a16:creationId xmlns:a16="http://schemas.microsoft.com/office/drawing/2014/main" xmlns="" id="{D3A8D6C1-247B-4C6A-8D3E-CF403626A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3175"/>
              <a:ext cx="109" cy="96"/>
            </a:xfrm>
            <a:custGeom>
              <a:avLst/>
              <a:gdLst>
                <a:gd name="T0" fmla="*/ 132 w 264"/>
                <a:gd name="T1" fmla="*/ 0 h 213"/>
                <a:gd name="T2" fmla="*/ 132 w 264"/>
                <a:gd name="T3" fmla="*/ 0 h 213"/>
                <a:gd name="T4" fmla="*/ 264 w 264"/>
                <a:gd name="T5" fmla="*/ 213 h 213"/>
                <a:gd name="T6" fmla="*/ 0 w 264"/>
                <a:gd name="T7" fmla="*/ 213 h 213"/>
                <a:gd name="T8" fmla="*/ 132 w 264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3">
                  <a:moveTo>
                    <a:pt x="132" y="0"/>
                  </a:moveTo>
                  <a:lnTo>
                    <a:pt x="132" y="0"/>
                  </a:lnTo>
                  <a:lnTo>
                    <a:pt x="264" y="213"/>
                  </a:lnTo>
                  <a:lnTo>
                    <a:pt x="0" y="21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C7E3E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6" name="Freeform 673">
              <a:extLst>
                <a:ext uri="{FF2B5EF4-FFF2-40B4-BE49-F238E27FC236}">
                  <a16:creationId xmlns:a16="http://schemas.microsoft.com/office/drawing/2014/main" xmlns="" id="{70C30545-DE4E-434A-A17E-612804ACE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8" y="3175"/>
              <a:ext cx="95" cy="96"/>
            </a:xfrm>
            <a:custGeom>
              <a:avLst/>
              <a:gdLst>
                <a:gd name="T0" fmla="*/ 232 w 232"/>
                <a:gd name="T1" fmla="*/ 0 h 213"/>
                <a:gd name="T2" fmla="*/ 232 w 232"/>
                <a:gd name="T3" fmla="*/ 0 h 213"/>
                <a:gd name="T4" fmla="*/ 100 w 232"/>
                <a:gd name="T5" fmla="*/ 213 h 213"/>
                <a:gd name="T6" fmla="*/ 0 w 232"/>
                <a:gd name="T7" fmla="*/ 53 h 213"/>
                <a:gd name="T8" fmla="*/ 2 w 232"/>
                <a:gd name="T9" fmla="*/ 52 h 213"/>
                <a:gd name="T10" fmla="*/ 16 w 232"/>
                <a:gd name="T11" fmla="*/ 50 h 213"/>
                <a:gd name="T12" fmla="*/ 24 w 232"/>
                <a:gd name="T13" fmla="*/ 29 h 213"/>
                <a:gd name="T14" fmla="*/ 17 w 232"/>
                <a:gd name="T15" fmla="*/ 15 h 213"/>
                <a:gd name="T16" fmla="*/ 7 w 232"/>
                <a:gd name="T17" fmla="*/ 4 h 213"/>
                <a:gd name="T18" fmla="*/ 10 w 232"/>
                <a:gd name="T19" fmla="*/ 0 h 213"/>
                <a:gd name="T20" fmla="*/ 100 w 232"/>
                <a:gd name="T21" fmla="*/ 0 h 213"/>
                <a:gd name="T22" fmla="*/ 232 w 232"/>
                <a:gd name="T2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213">
                  <a:moveTo>
                    <a:pt x="232" y="0"/>
                  </a:moveTo>
                  <a:lnTo>
                    <a:pt x="232" y="0"/>
                  </a:lnTo>
                  <a:lnTo>
                    <a:pt x="100" y="213"/>
                  </a:lnTo>
                  <a:lnTo>
                    <a:pt x="0" y="53"/>
                  </a:lnTo>
                  <a:lnTo>
                    <a:pt x="2" y="52"/>
                  </a:lnTo>
                  <a:lnTo>
                    <a:pt x="16" y="50"/>
                  </a:lnTo>
                  <a:lnTo>
                    <a:pt x="24" y="29"/>
                  </a:lnTo>
                  <a:lnTo>
                    <a:pt x="17" y="15"/>
                  </a:lnTo>
                  <a:lnTo>
                    <a:pt x="7" y="4"/>
                  </a:lnTo>
                  <a:lnTo>
                    <a:pt x="10" y="0"/>
                  </a:lnTo>
                  <a:lnTo>
                    <a:pt x="100" y="0"/>
                  </a:lnTo>
                  <a:lnTo>
                    <a:pt x="232" y="0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7" name="Freeform 674">
              <a:extLst>
                <a:ext uri="{FF2B5EF4-FFF2-40B4-BE49-F238E27FC236}">
                  <a16:creationId xmlns:a16="http://schemas.microsoft.com/office/drawing/2014/main" xmlns="" id="{3AC44F25-A44D-445A-AB71-28401364F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175"/>
              <a:ext cx="109" cy="96"/>
            </a:xfrm>
            <a:custGeom>
              <a:avLst/>
              <a:gdLst>
                <a:gd name="T0" fmla="*/ 133 w 265"/>
                <a:gd name="T1" fmla="*/ 0 h 213"/>
                <a:gd name="T2" fmla="*/ 133 w 265"/>
                <a:gd name="T3" fmla="*/ 0 h 213"/>
                <a:gd name="T4" fmla="*/ 265 w 265"/>
                <a:gd name="T5" fmla="*/ 213 h 213"/>
                <a:gd name="T6" fmla="*/ 0 w 265"/>
                <a:gd name="T7" fmla="*/ 213 h 213"/>
                <a:gd name="T8" fmla="*/ 133 w 265"/>
                <a:gd name="T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0"/>
                  </a:moveTo>
                  <a:lnTo>
                    <a:pt x="133" y="0"/>
                  </a:lnTo>
                  <a:lnTo>
                    <a:pt x="265" y="213"/>
                  </a:lnTo>
                  <a:lnTo>
                    <a:pt x="0" y="21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8" name="Freeform 675">
              <a:extLst>
                <a:ext uri="{FF2B5EF4-FFF2-40B4-BE49-F238E27FC236}">
                  <a16:creationId xmlns:a16="http://schemas.microsoft.com/office/drawing/2014/main" xmlns="" id="{83A7682C-F7C3-4B25-9C59-6876E77AC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3175"/>
              <a:ext cx="109" cy="96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2 w 265"/>
                <a:gd name="T5" fmla="*/ 213 h 213"/>
                <a:gd name="T6" fmla="*/ 0 w 265"/>
                <a:gd name="T7" fmla="*/ 0 h 213"/>
                <a:gd name="T8" fmla="*/ 132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9" name="Freeform 676">
              <a:extLst>
                <a:ext uri="{FF2B5EF4-FFF2-40B4-BE49-F238E27FC236}">
                  <a16:creationId xmlns:a16="http://schemas.microsoft.com/office/drawing/2014/main" xmlns="" id="{D37285CA-EA29-40F0-AE0C-7C7FE5234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3080"/>
              <a:ext cx="109" cy="95"/>
            </a:xfrm>
            <a:custGeom>
              <a:avLst/>
              <a:gdLst>
                <a:gd name="T0" fmla="*/ 265 w 265"/>
                <a:gd name="T1" fmla="*/ 213 h 213"/>
                <a:gd name="T2" fmla="*/ 265 w 265"/>
                <a:gd name="T3" fmla="*/ 213 h 213"/>
                <a:gd name="T4" fmla="*/ 132 w 265"/>
                <a:gd name="T5" fmla="*/ 213 h 213"/>
                <a:gd name="T6" fmla="*/ 0 w 265"/>
                <a:gd name="T7" fmla="*/ 213 h 213"/>
                <a:gd name="T8" fmla="*/ 132 w 265"/>
                <a:gd name="T9" fmla="*/ 0 h 213"/>
                <a:gd name="T10" fmla="*/ 265 w 265"/>
                <a:gd name="T1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213"/>
                  </a:moveTo>
                  <a:lnTo>
                    <a:pt x="265" y="213"/>
                  </a:lnTo>
                  <a:lnTo>
                    <a:pt x="13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265" y="213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0" name="Freeform 677">
              <a:extLst>
                <a:ext uri="{FF2B5EF4-FFF2-40B4-BE49-F238E27FC236}">
                  <a16:creationId xmlns:a16="http://schemas.microsoft.com/office/drawing/2014/main" xmlns="" id="{204DD1AA-F78F-4907-899D-5E7DA384D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3080"/>
              <a:ext cx="109" cy="95"/>
            </a:xfrm>
            <a:custGeom>
              <a:avLst/>
              <a:gdLst>
                <a:gd name="T0" fmla="*/ 133 w 265"/>
                <a:gd name="T1" fmla="*/ 213 h 213"/>
                <a:gd name="T2" fmla="*/ 133 w 265"/>
                <a:gd name="T3" fmla="*/ 213 h 213"/>
                <a:gd name="T4" fmla="*/ 0 w 265"/>
                <a:gd name="T5" fmla="*/ 0 h 213"/>
                <a:gd name="T6" fmla="*/ 265 w 265"/>
                <a:gd name="T7" fmla="*/ 0 h 213"/>
                <a:gd name="T8" fmla="*/ 133 w 265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213"/>
                  </a:moveTo>
                  <a:lnTo>
                    <a:pt x="133" y="213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33" y="213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1" name="Freeform 678">
              <a:extLst>
                <a:ext uri="{FF2B5EF4-FFF2-40B4-BE49-F238E27FC236}">
                  <a16:creationId xmlns:a16="http://schemas.microsoft.com/office/drawing/2014/main" xmlns="" id="{A65AB885-B318-4F72-AE77-1E03054E1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" y="3175"/>
              <a:ext cx="93" cy="96"/>
            </a:xfrm>
            <a:custGeom>
              <a:avLst/>
              <a:gdLst>
                <a:gd name="T0" fmla="*/ 133 w 226"/>
                <a:gd name="T1" fmla="*/ 0 h 213"/>
                <a:gd name="T2" fmla="*/ 133 w 226"/>
                <a:gd name="T3" fmla="*/ 0 h 213"/>
                <a:gd name="T4" fmla="*/ 226 w 226"/>
                <a:gd name="T5" fmla="*/ 151 h 213"/>
                <a:gd name="T6" fmla="*/ 203 w 226"/>
                <a:gd name="T7" fmla="*/ 213 h 213"/>
                <a:gd name="T8" fmla="*/ 0 w 226"/>
                <a:gd name="T9" fmla="*/ 213 h 213"/>
                <a:gd name="T10" fmla="*/ 133 w 226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213">
                  <a:moveTo>
                    <a:pt x="133" y="0"/>
                  </a:moveTo>
                  <a:lnTo>
                    <a:pt x="133" y="0"/>
                  </a:lnTo>
                  <a:lnTo>
                    <a:pt x="226" y="151"/>
                  </a:lnTo>
                  <a:cubicBezTo>
                    <a:pt x="211" y="168"/>
                    <a:pt x="204" y="184"/>
                    <a:pt x="203" y="213"/>
                  </a:cubicBezTo>
                  <a:lnTo>
                    <a:pt x="0" y="21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2" name="Freeform 679">
              <a:extLst>
                <a:ext uri="{FF2B5EF4-FFF2-40B4-BE49-F238E27FC236}">
                  <a16:creationId xmlns:a16="http://schemas.microsoft.com/office/drawing/2014/main" xmlns="" id="{BE16DB5C-C249-467F-BC52-FCF81C2BB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" y="3175"/>
              <a:ext cx="109" cy="96"/>
            </a:xfrm>
            <a:custGeom>
              <a:avLst/>
              <a:gdLst>
                <a:gd name="T0" fmla="*/ 265 w 265"/>
                <a:gd name="T1" fmla="*/ 0 h 213"/>
                <a:gd name="T2" fmla="*/ 265 w 265"/>
                <a:gd name="T3" fmla="*/ 0 h 213"/>
                <a:gd name="T4" fmla="*/ 132 w 265"/>
                <a:gd name="T5" fmla="*/ 213 h 213"/>
                <a:gd name="T6" fmla="*/ 0 w 265"/>
                <a:gd name="T7" fmla="*/ 0 h 213"/>
                <a:gd name="T8" fmla="*/ 132 w 265"/>
                <a:gd name="T9" fmla="*/ 0 h 213"/>
                <a:gd name="T10" fmla="*/ 265 w 265"/>
                <a:gd name="T11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3">
                  <a:moveTo>
                    <a:pt x="265" y="0"/>
                  </a:moveTo>
                  <a:lnTo>
                    <a:pt x="265" y="0"/>
                  </a:lnTo>
                  <a:lnTo>
                    <a:pt x="132" y="21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3" name="Freeform 680">
              <a:extLst>
                <a:ext uri="{FF2B5EF4-FFF2-40B4-BE49-F238E27FC236}">
                  <a16:creationId xmlns:a16="http://schemas.microsoft.com/office/drawing/2014/main" xmlns="" id="{BF9CF69F-D282-442C-A0C8-E76209160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" y="3080"/>
              <a:ext cx="109" cy="95"/>
            </a:xfrm>
            <a:custGeom>
              <a:avLst/>
              <a:gdLst>
                <a:gd name="T0" fmla="*/ 133 w 265"/>
                <a:gd name="T1" fmla="*/ 213 h 213"/>
                <a:gd name="T2" fmla="*/ 133 w 265"/>
                <a:gd name="T3" fmla="*/ 213 h 213"/>
                <a:gd name="T4" fmla="*/ 0 w 265"/>
                <a:gd name="T5" fmla="*/ 0 h 213"/>
                <a:gd name="T6" fmla="*/ 265 w 265"/>
                <a:gd name="T7" fmla="*/ 0 h 213"/>
                <a:gd name="T8" fmla="*/ 133 w 265"/>
                <a:gd name="T9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13">
                  <a:moveTo>
                    <a:pt x="133" y="213"/>
                  </a:moveTo>
                  <a:lnTo>
                    <a:pt x="133" y="213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33" y="213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4" name="Freeform 681">
              <a:extLst>
                <a:ext uri="{FF2B5EF4-FFF2-40B4-BE49-F238E27FC236}">
                  <a16:creationId xmlns:a16="http://schemas.microsoft.com/office/drawing/2014/main" xmlns="" id="{C3BD41AF-0C9B-495B-BA67-4D03F0D8C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3175"/>
              <a:ext cx="101" cy="68"/>
            </a:xfrm>
            <a:custGeom>
              <a:avLst/>
              <a:gdLst>
                <a:gd name="T0" fmla="*/ 93 w 244"/>
                <a:gd name="T1" fmla="*/ 151 h 151"/>
                <a:gd name="T2" fmla="*/ 93 w 244"/>
                <a:gd name="T3" fmla="*/ 151 h 151"/>
                <a:gd name="T4" fmla="*/ 0 w 244"/>
                <a:gd name="T5" fmla="*/ 0 h 151"/>
                <a:gd name="T6" fmla="*/ 132 w 244"/>
                <a:gd name="T7" fmla="*/ 0 h 151"/>
                <a:gd name="T8" fmla="*/ 243 w 244"/>
                <a:gd name="T9" fmla="*/ 0 h 151"/>
                <a:gd name="T10" fmla="*/ 244 w 244"/>
                <a:gd name="T11" fmla="*/ 27 h 151"/>
                <a:gd name="T12" fmla="*/ 217 w 244"/>
                <a:gd name="T13" fmla="*/ 40 h 151"/>
                <a:gd name="T14" fmla="*/ 156 w 244"/>
                <a:gd name="T15" fmla="*/ 84 h 151"/>
                <a:gd name="T16" fmla="*/ 93 w 244"/>
                <a:gd name="T1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151">
                  <a:moveTo>
                    <a:pt x="93" y="151"/>
                  </a:moveTo>
                  <a:lnTo>
                    <a:pt x="93" y="151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43" y="0"/>
                  </a:lnTo>
                  <a:cubicBezTo>
                    <a:pt x="243" y="9"/>
                    <a:pt x="243" y="17"/>
                    <a:pt x="244" y="27"/>
                  </a:cubicBezTo>
                  <a:cubicBezTo>
                    <a:pt x="236" y="34"/>
                    <a:pt x="229" y="38"/>
                    <a:pt x="217" y="40"/>
                  </a:cubicBezTo>
                  <a:cubicBezTo>
                    <a:pt x="181" y="44"/>
                    <a:pt x="180" y="56"/>
                    <a:pt x="156" y="84"/>
                  </a:cubicBezTo>
                  <a:cubicBezTo>
                    <a:pt x="128" y="116"/>
                    <a:pt x="108" y="134"/>
                    <a:pt x="93" y="151"/>
                  </a:cubicBez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5" name="Freeform 682">
              <a:extLst>
                <a:ext uri="{FF2B5EF4-FFF2-40B4-BE49-F238E27FC236}">
                  <a16:creationId xmlns:a16="http://schemas.microsoft.com/office/drawing/2014/main" xmlns="" id="{9DDAC5F8-FD6A-4336-AFE8-2D0EA0471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3080"/>
              <a:ext cx="104" cy="95"/>
            </a:xfrm>
            <a:custGeom>
              <a:avLst/>
              <a:gdLst>
                <a:gd name="T0" fmla="*/ 243 w 252"/>
                <a:gd name="T1" fmla="*/ 213 h 213"/>
                <a:gd name="T2" fmla="*/ 243 w 252"/>
                <a:gd name="T3" fmla="*/ 213 h 213"/>
                <a:gd name="T4" fmla="*/ 132 w 252"/>
                <a:gd name="T5" fmla="*/ 213 h 213"/>
                <a:gd name="T6" fmla="*/ 0 w 252"/>
                <a:gd name="T7" fmla="*/ 213 h 213"/>
                <a:gd name="T8" fmla="*/ 132 w 252"/>
                <a:gd name="T9" fmla="*/ 0 h 213"/>
                <a:gd name="T10" fmla="*/ 252 w 252"/>
                <a:gd name="T11" fmla="*/ 194 h 213"/>
                <a:gd name="T12" fmla="*/ 244 w 252"/>
                <a:gd name="T13" fmla="*/ 198 h 213"/>
                <a:gd name="T14" fmla="*/ 243 w 25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213">
                  <a:moveTo>
                    <a:pt x="243" y="213"/>
                  </a:moveTo>
                  <a:lnTo>
                    <a:pt x="243" y="213"/>
                  </a:lnTo>
                  <a:lnTo>
                    <a:pt x="132" y="213"/>
                  </a:lnTo>
                  <a:lnTo>
                    <a:pt x="0" y="213"/>
                  </a:lnTo>
                  <a:lnTo>
                    <a:pt x="132" y="0"/>
                  </a:lnTo>
                  <a:lnTo>
                    <a:pt x="252" y="194"/>
                  </a:lnTo>
                  <a:cubicBezTo>
                    <a:pt x="250" y="195"/>
                    <a:pt x="247" y="196"/>
                    <a:pt x="244" y="198"/>
                  </a:cubicBezTo>
                  <a:cubicBezTo>
                    <a:pt x="244" y="203"/>
                    <a:pt x="243" y="208"/>
                    <a:pt x="243" y="213"/>
                  </a:cubicBez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6" name="Freeform 683">
              <a:extLst>
                <a:ext uri="{FF2B5EF4-FFF2-40B4-BE49-F238E27FC236}">
                  <a16:creationId xmlns:a16="http://schemas.microsoft.com/office/drawing/2014/main" xmlns="" id="{A6BD0FB8-4D1C-449A-BB0B-5D1F267CC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3080"/>
              <a:ext cx="109" cy="87"/>
            </a:xfrm>
            <a:custGeom>
              <a:avLst/>
              <a:gdLst>
                <a:gd name="T0" fmla="*/ 120 w 265"/>
                <a:gd name="T1" fmla="*/ 194 h 194"/>
                <a:gd name="T2" fmla="*/ 120 w 265"/>
                <a:gd name="T3" fmla="*/ 194 h 194"/>
                <a:gd name="T4" fmla="*/ 0 w 265"/>
                <a:gd name="T5" fmla="*/ 0 h 194"/>
                <a:gd name="T6" fmla="*/ 265 w 265"/>
                <a:gd name="T7" fmla="*/ 0 h 194"/>
                <a:gd name="T8" fmla="*/ 150 w 265"/>
                <a:gd name="T9" fmla="*/ 185 h 194"/>
                <a:gd name="T10" fmla="*/ 120 w 265"/>
                <a:gd name="T11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194">
                  <a:moveTo>
                    <a:pt x="120" y="194"/>
                  </a:moveTo>
                  <a:lnTo>
                    <a:pt x="120" y="194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150" y="185"/>
                  </a:lnTo>
                  <a:cubicBezTo>
                    <a:pt x="140" y="187"/>
                    <a:pt x="131" y="190"/>
                    <a:pt x="120" y="194"/>
                  </a:cubicBezTo>
                  <a:close/>
                </a:path>
              </a:pathLst>
            </a:custGeom>
            <a:solidFill>
              <a:srgbClr val="A3899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7" name="Freeform 684">
              <a:extLst>
                <a:ext uri="{FF2B5EF4-FFF2-40B4-BE49-F238E27FC236}">
                  <a16:creationId xmlns:a16="http://schemas.microsoft.com/office/drawing/2014/main" xmlns="" id="{2B4A6CDC-AF31-44A2-B133-368849B0A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7" y="3080"/>
              <a:ext cx="81" cy="83"/>
            </a:xfrm>
            <a:custGeom>
              <a:avLst/>
              <a:gdLst>
                <a:gd name="T0" fmla="*/ 0 w 196"/>
                <a:gd name="T1" fmla="*/ 185 h 186"/>
                <a:gd name="T2" fmla="*/ 0 w 196"/>
                <a:gd name="T3" fmla="*/ 185 h 186"/>
                <a:gd name="T4" fmla="*/ 115 w 196"/>
                <a:gd name="T5" fmla="*/ 0 h 186"/>
                <a:gd name="T6" fmla="*/ 196 w 196"/>
                <a:gd name="T7" fmla="*/ 131 h 186"/>
                <a:gd name="T8" fmla="*/ 129 w 196"/>
                <a:gd name="T9" fmla="*/ 182 h 186"/>
                <a:gd name="T10" fmla="*/ 0 w 196"/>
                <a:gd name="T11" fmla="*/ 1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86">
                  <a:moveTo>
                    <a:pt x="0" y="185"/>
                  </a:moveTo>
                  <a:lnTo>
                    <a:pt x="0" y="185"/>
                  </a:lnTo>
                  <a:lnTo>
                    <a:pt x="115" y="0"/>
                  </a:lnTo>
                  <a:lnTo>
                    <a:pt x="196" y="131"/>
                  </a:lnTo>
                  <a:cubicBezTo>
                    <a:pt x="165" y="139"/>
                    <a:pt x="133" y="150"/>
                    <a:pt x="129" y="182"/>
                  </a:cubicBezTo>
                  <a:cubicBezTo>
                    <a:pt x="79" y="186"/>
                    <a:pt x="42" y="176"/>
                    <a:pt x="0" y="185"/>
                  </a:cubicBez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8" name="Freeform 685">
              <a:extLst>
                <a:ext uri="{FF2B5EF4-FFF2-40B4-BE49-F238E27FC236}">
                  <a16:creationId xmlns:a16="http://schemas.microsoft.com/office/drawing/2014/main" xmlns="" id="{0D5FFBBF-3442-4287-B5DC-DDEB95EC6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080"/>
              <a:ext cx="75" cy="59"/>
            </a:xfrm>
            <a:custGeom>
              <a:avLst/>
              <a:gdLst>
                <a:gd name="T0" fmla="*/ 81 w 184"/>
                <a:gd name="T1" fmla="*/ 131 h 131"/>
                <a:gd name="T2" fmla="*/ 81 w 184"/>
                <a:gd name="T3" fmla="*/ 131 h 131"/>
                <a:gd name="T4" fmla="*/ 0 w 184"/>
                <a:gd name="T5" fmla="*/ 0 h 131"/>
                <a:gd name="T6" fmla="*/ 76 w 184"/>
                <a:gd name="T7" fmla="*/ 0 h 131"/>
                <a:gd name="T8" fmla="*/ 85 w 184"/>
                <a:gd name="T9" fmla="*/ 2 h 131"/>
                <a:gd name="T10" fmla="*/ 92 w 184"/>
                <a:gd name="T11" fmla="*/ 20 h 131"/>
                <a:gd name="T12" fmla="*/ 113 w 184"/>
                <a:gd name="T13" fmla="*/ 18 h 131"/>
                <a:gd name="T14" fmla="*/ 114 w 184"/>
                <a:gd name="T15" fmla="*/ 9 h 131"/>
                <a:gd name="T16" fmla="*/ 127 w 184"/>
                <a:gd name="T17" fmla="*/ 9 h 131"/>
                <a:gd name="T18" fmla="*/ 172 w 184"/>
                <a:gd name="T19" fmla="*/ 8 h 131"/>
                <a:gd name="T20" fmla="*/ 184 w 184"/>
                <a:gd name="T21" fmla="*/ 36 h 131"/>
                <a:gd name="T22" fmla="*/ 158 w 184"/>
                <a:gd name="T23" fmla="*/ 97 h 131"/>
                <a:gd name="T24" fmla="*/ 123 w 184"/>
                <a:gd name="T25" fmla="*/ 117 h 131"/>
                <a:gd name="T26" fmla="*/ 81 w 184"/>
                <a:gd name="T2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4" h="131">
                  <a:moveTo>
                    <a:pt x="81" y="131"/>
                  </a:moveTo>
                  <a:lnTo>
                    <a:pt x="81" y="131"/>
                  </a:lnTo>
                  <a:lnTo>
                    <a:pt x="0" y="0"/>
                  </a:lnTo>
                  <a:lnTo>
                    <a:pt x="76" y="0"/>
                  </a:lnTo>
                  <a:lnTo>
                    <a:pt x="85" y="2"/>
                  </a:lnTo>
                  <a:lnTo>
                    <a:pt x="92" y="20"/>
                  </a:lnTo>
                  <a:lnTo>
                    <a:pt x="113" y="18"/>
                  </a:lnTo>
                  <a:lnTo>
                    <a:pt x="114" y="9"/>
                  </a:lnTo>
                  <a:lnTo>
                    <a:pt x="127" y="9"/>
                  </a:lnTo>
                  <a:cubicBezTo>
                    <a:pt x="143" y="9"/>
                    <a:pt x="157" y="7"/>
                    <a:pt x="172" y="8"/>
                  </a:cubicBezTo>
                  <a:cubicBezTo>
                    <a:pt x="174" y="19"/>
                    <a:pt x="178" y="29"/>
                    <a:pt x="184" y="36"/>
                  </a:cubicBezTo>
                  <a:cubicBezTo>
                    <a:pt x="170" y="57"/>
                    <a:pt x="164" y="72"/>
                    <a:pt x="158" y="97"/>
                  </a:cubicBezTo>
                  <a:lnTo>
                    <a:pt x="123" y="117"/>
                  </a:lnTo>
                  <a:cubicBezTo>
                    <a:pt x="112" y="123"/>
                    <a:pt x="97" y="126"/>
                    <a:pt x="81" y="131"/>
                  </a:cubicBez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9" name="Freeform 686">
              <a:extLst>
                <a:ext uri="{FF2B5EF4-FFF2-40B4-BE49-F238E27FC236}">
                  <a16:creationId xmlns:a16="http://schemas.microsoft.com/office/drawing/2014/main" xmlns="" id="{E15EACAB-2D52-49DD-A02C-5FB08CBBC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" y="3375"/>
              <a:ext cx="26" cy="48"/>
            </a:xfrm>
            <a:custGeom>
              <a:avLst/>
              <a:gdLst>
                <a:gd name="T0" fmla="*/ 0 w 65"/>
                <a:gd name="T1" fmla="*/ 0 h 106"/>
                <a:gd name="T2" fmla="*/ 0 w 65"/>
                <a:gd name="T3" fmla="*/ 0 h 106"/>
                <a:gd name="T4" fmla="*/ 65 w 65"/>
                <a:gd name="T5" fmla="*/ 106 h 106"/>
                <a:gd name="T6" fmla="*/ 23 w 65"/>
                <a:gd name="T7" fmla="*/ 39 h 106"/>
                <a:gd name="T8" fmla="*/ 1 w 65"/>
                <a:gd name="T9" fmla="*/ 7 h 106"/>
                <a:gd name="T10" fmla="*/ 0 w 65"/>
                <a:gd name="T1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106">
                  <a:moveTo>
                    <a:pt x="0" y="0"/>
                  </a:moveTo>
                  <a:lnTo>
                    <a:pt x="0" y="0"/>
                  </a:lnTo>
                  <a:lnTo>
                    <a:pt x="65" y="106"/>
                  </a:lnTo>
                  <a:cubicBezTo>
                    <a:pt x="45" y="94"/>
                    <a:pt x="33" y="56"/>
                    <a:pt x="23" y="39"/>
                  </a:cubicBezTo>
                  <a:lnTo>
                    <a:pt x="1" y="7"/>
                  </a:ln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0" name="Freeform 687">
              <a:extLst>
                <a:ext uri="{FF2B5EF4-FFF2-40B4-BE49-F238E27FC236}">
                  <a16:creationId xmlns:a16="http://schemas.microsoft.com/office/drawing/2014/main" xmlns="" id="{6C9AA5D1-4A01-452C-AF04-EB9DB052F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" y="3271"/>
              <a:ext cx="89" cy="82"/>
            </a:xfrm>
            <a:custGeom>
              <a:avLst/>
              <a:gdLst>
                <a:gd name="T0" fmla="*/ 8 w 216"/>
                <a:gd name="T1" fmla="*/ 92 h 182"/>
                <a:gd name="T2" fmla="*/ 8 w 216"/>
                <a:gd name="T3" fmla="*/ 92 h 182"/>
                <a:gd name="T4" fmla="*/ 0 w 216"/>
                <a:gd name="T5" fmla="*/ 79 h 182"/>
                <a:gd name="T6" fmla="*/ 9 w 216"/>
                <a:gd name="T7" fmla="*/ 16 h 182"/>
                <a:gd name="T8" fmla="*/ 25 w 216"/>
                <a:gd name="T9" fmla="*/ 7 h 182"/>
                <a:gd name="T10" fmla="*/ 35 w 216"/>
                <a:gd name="T11" fmla="*/ 4 h 182"/>
                <a:gd name="T12" fmla="*/ 37 w 216"/>
                <a:gd name="T13" fmla="*/ 0 h 182"/>
                <a:gd name="T14" fmla="*/ 216 w 216"/>
                <a:gd name="T15" fmla="*/ 0 h 182"/>
                <a:gd name="T16" fmla="*/ 103 w 216"/>
                <a:gd name="T17" fmla="*/ 182 h 182"/>
                <a:gd name="T18" fmla="*/ 74 w 216"/>
                <a:gd name="T19" fmla="*/ 138 h 182"/>
                <a:gd name="T20" fmla="*/ 56 w 216"/>
                <a:gd name="T21" fmla="*/ 98 h 182"/>
                <a:gd name="T22" fmla="*/ 8 w 216"/>
                <a:gd name="T23" fmla="*/ 9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182">
                  <a:moveTo>
                    <a:pt x="8" y="92"/>
                  </a:moveTo>
                  <a:lnTo>
                    <a:pt x="8" y="92"/>
                  </a:lnTo>
                  <a:lnTo>
                    <a:pt x="0" y="79"/>
                  </a:lnTo>
                  <a:lnTo>
                    <a:pt x="9" y="16"/>
                  </a:lnTo>
                  <a:lnTo>
                    <a:pt x="25" y="7"/>
                  </a:lnTo>
                  <a:lnTo>
                    <a:pt x="35" y="4"/>
                  </a:lnTo>
                  <a:lnTo>
                    <a:pt x="37" y="0"/>
                  </a:lnTo>
                  <a:lnTo>
                    <a:pt x="216" y="0"/>
                  </a:lnTo>
                  <a:lnTo>
                    <a:pt x="103" y="182"/>
                  </a:lnTo>
                  <a:cubicBezTo>
                    <a:pt x="104" y="166"/>
                    <a:pt x="99" y="150"/>
                    <a:pt x="74" y="138"/>
                  </a:cubicBezTo>
                  <a:cubicBezTo>
                    <a:pt x="70" y="123"/>
                    <a:pt x="64" y="112"/>
                    <a:pt x="56" y="98"/>
                  </a:cubicBezTo>
                  <a:cubicBezTo>
                    <a:pt x="38" y="98"/>
                    <a:pt x="23" y="95"/>
                    <a:pt x="8" y="92"/>
                  </a:cubicBez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1" name="Freeform 688">
              <a:extLst>
                <a:ext uri="{FF2B5EF4-FFF2-40B4-BE49-F238E27FC236}">
                  <a16:creationId xmlns:a16="http://schemas.microsoft.com/office/drawing/2014/main" xmlns="" id="{8B2724AE-35FB-45E0-BDEC-58B2668D9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" y="3367"/>
              <a:ext cx="41" cy="38"/>
            </a:xfrm>
            <a:custGeom>
              <a:avLst/>
              <a:gdLst>
                <a:gd name="T0" fmla="*/ 54 w 100"/>
                <a:gd name="T1" fmla="*/ 0 h 86"/>
                <a:gd name="T2" fmla="*/ 54 w 100"/>
                <a:gd name="T3" fmla="*/ 0 h 86"/>
                <a:gd name="T4" fmla="*/ 100 w 100"/>
                <a:gd name="T5" fmla="*/ 74 h 86"/>
                <a:gd name="T6" fmla="*/ 100 w 100"/>
                <a:gd name="T7" fmla="*/ 74 h 86"/>
                <a:gd name="T8" fmla="*/ 89 w 100"/>
                <a:gd name="T9" fmla="*/ 59 h 86"/>
                <a:gd name="T10" fmla="*/ 30 w 100"/>
                <a:gd name="T11" fmla="*/ 67 h 86"/>
                <a:gd name="T12" fmla="*/ 0 w 100"/>
                <a:gd name="T13" fmla="*/ 86 h 86"/>
                <a:gd name="T14" fmla="*/ 54 w 100"/>
                <a:gd name="T1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86">
                  <a:moveTo>
                    <a:pt x="54" y="0"/>
                  </a:moveTo>
                  <a:lnTo>
                    <a:pt x="54" y="0"/>
                  </a:lnTo>
                  <a:lnTo>
                    <a:pt x="100" y="74"/>
                  </a:lnTo>
                  <a:lnTo>
                    <a:pt x="100" y="74"/>
                  </a:lnTo>
                  <a:lnTo>
                    <a:pt x="89" y="59"/>
                  </a:lnTo>
                  <a:cubicBezTo>
                    <a:pt x="68" y="59"/>
                    <a:pt x="50" y="59"/>
                    <a:pt x="30" y="67"/>
                  </a:cubicBezTo>
                  <a:cubicBezTo>
                    <a:pt x="24" y="81"/>
                    <a:pt x="13" y="85"/>
                    <a:pt x="0" y="86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2" name="Freeform 689">
              <a:extLst>
                <a:ext uri="{FF2B5EF4-FFF2-40B4-BE49-F238E27FC236}">
                  <a16:creationId xmlns:a16="http://schemas.microsoft.com/office/drawing/2014/main" xmlns="" id="{F017767A-77C0-46F9-A938-309B7A8C2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" y="3271"/>
              <a:ext cx="103" cy="96"/>
            </a:xfrm>
            <a:custGeom>
              <a:avLst/>
              <a:gdLst>
                <a:gd name="T0" fmla="*/ 251 w 251"/>
                <a:gd name="T1" fmla="*/ 214 h 214"/>
                <a:gd name="T2" fmla="*/ 251 w 251"/>
                <a:gd name="T3" fmla="*/ 214 h 214"/>
                <a:gd name="T4" fmla="*/ 119 w 251"/>
                <a:gd name="T5" fmla="*/ 214 h 214"/>
                <a:gd name="T6" fmla="*/ 0 w 251"/>
                <a:gd name="T7" fmla="*/ 214 h 214"/>
                <a:gd name="T8" fmla="*/ 6 w 251"/>
                <a:gd name="T9" fmla="*/ 182 h 214"/>
                <a:gd name="T10" fmla="*/ 119 w 251"/>
                <a:gd name="T11" fmla="*/ 0 h 214"/>
                <a:gd name="T12" fmla="*/ 251 w 251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214">
                  <a:moveTo>
                    <a:pt x="251" y="214"/>
                  </a:moveTo>
                  <a:lnTo>
                    <a:pt x="251" y="214"/>
                  </a:lnTo>
                  <a:lnTo>
                    <a:pt x="119" y="214"/>
                  </a:lnTo>
                  <a:lnTo>
                    <a:pt x="0" y="214"/>
                  </a:lnTo>
                  <a:cubicBezTo>
                    <a:pt x="2" y="203"/>
                    <a:pt x="5" y="192"/>
                    <a:pt x="6" y="182"/>
                  </a:cubicBezTo>
                  <a:lnTo>
                    <a:pt x="119" y="0"/>
                  </a:lnTo>
                  <a:lnTo>
                    <a:pt x="251" y="214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3" name="Freeform 690">
              <a:extLst>
                <a:ext uri="{FF2B5EF4-FFF2-40B4-BE49-F238E27FC236}">
                  <a16:creationId xmlns:a16="http://schemas.microsoft.com/office/drawing/2014/main" xmlns="" id="{653F7719-BC0F-490E-BEC0-27110CEF6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3271"/>
              <a:ext cx="109" cy="96"/>
            </a:xfrm>
            <a:custGeom>
              <a:avLst/>
              <a:gdLst>
                <a:gd name="T0" fmla="*/ 132 w 264"/>
                <a:gd name="T1" fmla="*/ 214 h 214"/>
                <a:gd name="T2" fmla="*/ 132 w 264"/>
                <a:gd name="T3" fmla="*/ 214 h 214"/>
                <a:gd name="T4" fmla="*/ 0 w 264"/>
                <a:gd name="T5" fmla="*/ 0 h 214"/>
                <a:gd name="T6" fmla="*/ 264 w 264"/>
                <a:gd name="T7" fmla="*/ 0 h 214"/>
                <a:gd name="T8" fmla="*/ 132 w 264"/>
                <a:gd name="T9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14">
                  <a:moveTo>
                    <a:pt x="132" y="214"/>
                  </a:moveTo>
                  <a:lnTo>
                    <a:pt x="132" y="214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132" y="214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4" name="Freeform 691">
              <a:extLst>
                <a:ext uri="{FF2B5EF4-FFF2-40B4-BE49-F238E27FC236}">
                  <a16:creationId xmlns:a16="http://schemas.microsoft.com/office/drawing/2014/main" xmlns="" id="{44083EBF-79CD-4935-BBC3-16E83527D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3367"/>
              <a:ext cx="55" cy="62"/>
            </a:xfrm>
            <a:custGeom>
              <a:avLst/>
              <a:gdLst>
                <a:gd name="T0" fmla="*/ 76 w 134"/>
                <a:gd name="T1" fmla="*/ 0 h 138"/>
                <a:gd name="T2" fmla="*/ 76 w 134"/>
                <a:gd name="T3" fmla="*/ 0 h 138"/>
                <a:gd name="T4" fmla="*/ 134 w 134"/>
                <a:gd name="T5" fmla="*/ 93 h 138"/>
                <a:gd name="T6" fmla="*/ 91 w 134"/>
                <a:gd name="T7" fmla="*/ 138 h 138"/>
                <a:gd name="T8" fmla="*/ 79 w 134"/>
                <a:gd name="T9" fmla="*/ 115 h 138"/>
                <a:gd name="T10" fmla="*/ 16 w 134"/>
                <a:gd name="T11" fmla="*/ 131 h 138"/>
                <a:gd name="T12" fmla="*/ 0 w 134"/>
                <a:gd name="T13" fmla="*/ 122 h 138"/>
                <a:gd name="T14" fmla="*/ 76 w 134"/>
                <a:gd name="T1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8">
                  <a:moveTo>
                    <a:pt x="76" y="0"/>
                  </a:moveTo>
                  <a:lnTo>
                    <a:pt x="76" y="0"/>
                  </a:lnTo>
                  <a:lnTo>
                    <a:pt x="134" y="93"/>
                  </a:lnTo>
                  <a:cubicBezTo>
                    <a:pt x="118" y="116"/>
                    <a:pt x="106" y="138"/>
                    <a:pt x="91" y="138"/>
                  </a:cubicBezTo>
                  <a:cubicBezTo>
                    <a:pt x="84" y="132"/>
                    <a:pt x="83" y="123"/>
                    <a:pt x="79" y="115"/>
                  </a:cubicBezTo>
                  <a:cubicBezTo>
                    <a:pt x="55" y="110"/>
                    <a:pt x="36" y="119"/>
                    <a:pt x="16" y="131"/>
                  </a:cubicBezTo>
                  <a:lnTo>
                    <a:pt x="0" y="12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5" name="Freeform 692">
              <a:extLst>
                <a:ext uri="{FF2B5EF4-FFF2-40B4-BE49-F238E27FC236}">
                  <a16:creationId xmlns:a16="http://schemas.microsoft.com/office/drawing/2014/main" xmlns="" id="{DD807133-A9F1-4843-A235-EBD28CA08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3271"/>
              <a:ext cx="109" cy="96"/>
            </a:xfrm>
            <a:custGeom>
              <a:avLst/>
              <a:gdLst>
                <a:gd name="T0" fmla="*/ 265 w 265"/>
                <a:gd name="T1" fmla="*/ 214 h 214"/>
                <a:gd name="T2" fmla="*/ 265 w 265"/>
                <a:gd name="T3" fmla="*/ 214 h 214"/>
                <a:gd name="T4" fmla="*/ 132 w 265"/>
                <a:gd name="T5" fmla="*/ 214 h 214"/>
                <a:gd name="T6" fmla="*/ 0 w 265"/>
                <a:gd name="T7" fmla="*/ 214 h 214"/>
                <a:gd name="T8" fmla="*/ 132 w 265"/>
                <a:gd name="T9" fmla="*/ 0 h 214"/>
                <a:gd name="T10" fmla="*/ 265 w 265"/>
                <a:gd name="T11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14">
                  <a:moveTo>
                    <a:pt x="265" y="214"/>
                  </a:moveTo>
                  <a:lnTo>
                    <a:pt x="265" y="214"/>
                  </a:lnTo>
                  <a:lnTo>
                    <a:pt x="132" y="214"/>
                  </a:lnTo>
                  <a:lnTo>
                    <a:pt x="0" y="214"/>
                  </a:lnTo>
                  <a:lnTo>
                    <a:pt x="132" y="0"/>
                  </a:lnTo>
                  <a:lnTo>
                    <a:pt x="265" y="214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6" name="Freeform 693">
              <a:extLst>
                <a:ext uri="{FF2B5EF4-FFF2-40B4-BE49-F238E27FC236}">
                  <a16:creationId xmlns:a16="http://schemas.microsoft.com/office/drawing/2014/main" xmlns="" id="{8E1DDEFD-A38B-4077-BF64-AADDA9CF7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" y="3367"/>
              <a:ext cx="93" cy="42"/>
            </a:xfrm>
            <a:custGeom>
              <a:avLst/>
              <a:gdLst>
                <a:gd name="T0" fmla="*/ 58 w 225"/>
                <a:gd name="T1" fmla="*/ 93 h 93"/>
                <a:gd name="T2" fmla="*/ 58 w 225"/>
                <a:gd name="T3" fmla="*/ 93 h 93"/>
                <a:gd name="T4" fmla="*/ 0 w 225"/>
                <a:gd name="T5" fmla="*/ 0 h 93"/>
                <a:gd name="T6" fmla="*/ 132 w 225"/>
                <a:gd name="T7" fmla="*/ 0 h 93"/>
                <a:gd name="T8" fmla="*/ 225 w 225"/>
                <a:gd name="T9" fmla="*/ 0 h 93"/>
                <a:gd name="T10" fmla="*/ 200 w 225"/>
                <a:gd name="T11" fmla="*/ 50 h 93"/>
                <a:gd name="T12" fmla="*/ 135 w 225"/>
                <a:gd name="T13" fmla="*/ 29 h 93"/>
                <a:gd name="T14" fmla="*/ 109 w 225"/>
                <a:gd name="T15" fmla="*/ 46 h 93"/>
                <a:gd name="T16" fmla="*/ 58 w 225"/>
                <a:gd name="T17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93">
                  <a:moveTo>
                    <a:pt x="58" y="93"/>
                  </a:moveTo>
                  <a:lnTo>
                    <a:pt x="58" y="93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225" y="0"/>
                  </a:lnTo>
                  <a:cubicBezTo>
                    <a:pt x="205" y="14"/>
                    <a:pt x="218" y="30"/>
                    <a:pt x="200" y="50"/>
                  </a:cubicBezTo>
                  <a:cubicBezTo>
                    <a:pt x="179" y="45"/>
                    <a:pt x="163" y="11"/>
                    <a:pt x="135" y="29"/>
                  </a:cubicBezTo>
                  <a:cubicBezTo>
                    <a:pt x="121" y="39"/>
                    <a:pt x="137" y="35"/>
                    <a:pt x="109" y="46"/>
                  </a:cubicBezTo>
                  <a:cubicBezTo>
                    <a:pt x="87" y="55"/>
                    <a:pt x="71" y="75"/>
                    <a:pt x="58" y="93"/>
                  </a:cubicBez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7" name="Freeform 694">
              <a:extLst>
                <a:ext uri="{FF2B5EF4-FFF2-40B4-BE49-F238E27FC236}">
                  <a16:creationId xmlns:a16="http://schemas.microsoft.com/office/drawing/2014/main" xmlns="" id="{E866CEBD-3423-474B-9A9C-4388B7843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" y="3271"/>
              <a:ext cx="90" cy="82"/>
            </a:xfrm>
            <a:custGeom>
              <a:avLst/>
              <a:gdLst>
                <a:gd name="T0" fmla="*/ 115 w 219"/>
                <a:gd name="T1" fmla="*/ 184 h 184"/>
                <a:gd name="T2" fmla="*/ 115 w 219"/>
                <a:gd name="T3" fmla="*/ 184 h 184"/>
                <a:gd name="T4" fmla="*/ 0 w 219"/>
                <a:gd name="T5" fmla="*/ 0 h 184"/>
                <a:gd name="T6" fmla="*/ 203 w 219"/>
                <a:gd name="T7" fmla="*/ 0 h 184"/>
                <a:gd name="T8" fmla="*/ 207 w 219"/>
                <a:gd name="T9" fmla="*/ 68 h 184"/>
                <a:gd name="T10" fmla="*/ 219 w 219"/>
                <a:gd name="T11" fmla="*/ 74 h 184"/>
                <a:gd name="T12" fmla="*/ 185 w 219"/>
                <a:gd name="T13" fmla="*/ 128 h 184"/>
                <a:gd name="T14" fmla="*/ 151 w 219"/>
                <a:gd name="T15" fmla="*/ 147 h 184"/>
                <a:gd name="T16" fmla="*/ 115 w 219"/>
                <a:gd name="T17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184">
                  <a:moveTo>
                    <a:pt x="115" y="184"/>
                  </a:moveTo>
                  <a:lnTo>
                    <a:pt x="115" y="184"/>
                  </a:lnTo>
                  <a:lnTo>
                    <a:pt x="0" y="0"/>
                  </a:lnTo>
                  <a:lnTo>
                    <a:pt x="203" y="0"/>
                  </a:lnTo>
                  <a:cubicBezTo>
                    <a:pt x="202" y="17"/>
                    <a:pt x="204" y="39"/>
                    <a:pt x="207" y="68"/>
                  </a:cubicBezTo>
                  <a:lnTo>
                    <a:pt x="219" y="74"/>
                  </a:lnTo>
                  <a:lnTo>
                    <a:pt x="185" y="128"/>
                  </a:lnTo>
                  <a:cubicBezTo>
                    <a:pt x="169" y="129"/>
                    <a:pt x="165" y="135"/>
                    <a:pt x="151" y="147"/>
                  </a:cubicBezTo>
                  <a:cubicBezTo>
                    <a:pt x="138" y="159"/>
                    <a:pt x="124" y="170"/>
                    <a:pt x="115" y="184"/>
                  </a:cubicBez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8" name="Freeform 695">
              <a:extLst>
                <a:ext uri="{FF2B5EF4-FFF2-40B4-BE49-F238E27FC236}">
                  <a16:creationId xmlns:a16="http://schemas.microsoft.com/office/drawing/2014/main" xmlns="" id="{9C0AA720-7B2C-4BE4-AF1F-A7BB8B2C7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3304"/>
              <a:ext cx="18" cy="24"/>
            </a:xfrm>
            <a:custGeom>
              <a:avLst/>
              <a:gdLst>
                <a:gd name="T0" fmla="*/ 0 w 44"/>
                <a:gd name="T1" fmla="*/ 54 h 54"/>
                <a:gd name="T2" fmla="*/ 0 w 44"/>
                <a:gd name="T3" fmla="*/ 54 h 54"/>
                <a:gd name="T4" fmla="*/ 34 w 44"/>
                <a:gd name="T5" fmla="*/ 0 h 54"/>
                <a:gd name="T6" fmla="*/ 44 w 44"/>
                <a:gd name="T7" fmla="*/ 6 h 54"/>
                <a:gd name="T8" fmla="*/ 44 w 44"/>
                <a:gd name="T9" fmla="*/ 35 h 54"/>
                <a:gd name="T10" fmla="*/ 6 w 44"/>
                <a:gd name="T11" fmla="*/ 54 h 54"/>
                <a:gd name="T12" fmla="*/ 0 w 44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4">
                  <a:moveTo>
                    <a:pt x="0" y="54"/>
                  </a:moveTo>
                  <a:lnTo>
                    <a:pt x="0" y="54"/>
                  </a:lnTo>
                  <a:lnTo>
                    <a:pt x="34" y="0"/>
                  </a:lnTo>
                  <a:lnTo>
                    <a:pt x="44" y="6"/>
                  </a:lnTo>
                  <a:lnTo>
                    <a:pt x="44" y="35"/>
                  </a:lnTo>
                  <a:cubicBezTo>
                    <a:pt x="29" y="42"/>
                    <a:pt x="17" y="41"/>
                    <a:pt x="6" y="54"/>
                  </a:cubicBezTo>
                  <a:cubicBezTo>
                    <a:pt x="4" y="54"/>
                    <a:pt x="2" y="54"/>
                    <a:pt x="0" y="54"/>
                  </a:cubicBez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9" name="Freeform 696">
              <a:extLst>
                <a:ext uri="{FF2B5EF4-FFF2-40B4-BE49-F238E27FC236}">
                  <a16:creationId xmlns:a16="http://schemas.microsoft.com/office/drawing/2014/main" xmlns="" id="{C13F1A41-B111-4012-B009-585890954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8" y="2945"/>
              <a:ext cx="216" cy="370"/>
            </a:xfrm>
            <a:custGeom>
              <a:avLst/>
              <a:gdLst>
                <a:gd name="T0" fmla="*/ 391 w 526"/>
                <a:gd name="T1" fmla="*/ 354 h 825"/>
                <a:gd name="T2" fmla="*/ 410 w 526"/>
                <a:gd name="T3" fmla="*/ 329 h 825"/>
                <a:gd name="T4" fmla="*/ 433 w 526"/>
                <a:gd name="T5" fmla="*/ 289 h 825"/>
                <a:gd name="T6" fmla="*/ 445 w 526"/>
                <a:gd name="T7" fmla="*/ 246 h 825"/>
                <a:gd name="T8" fmla="*/ 468 w 526"/>
                <a:gd name="T9" fmla="*/ 212 h 825"/>
                <a:gd name="T10" fmla="*/ 477 w 526"/>
                <a:gd name="T11" fmla="*/ 184 h 825"/>
                <a:gd name="T12" fmla="*/ 524 w 526"/>
                <a:gd name="T13" fmla="*/ 120 h 825"/>
                <a:gd name="T14" fmla="*/ 513 w 526"/>
                <a:gd name="T15" fmla="*/ 87 h 825"/>
                <a:gd name="T16" fmla="*/ 452 w 526"/>
                <a:gd name="T17" fmla="*/ 70 h 825"/>
                <a:gd name="T18" fmla="*/ 440 w 526"/>
                <a:gd name="T19" fmla="*/ 93 h 825"/>
                <a:gd name="T20" fmla="*/ 393 w 526"/>
                <a:gd name="T21" fmla="*/ 73 h 825"/>
                <a:gd name="T22" fmla="*/ 384 w 526"/>
                <a:gd name="T23" fmla="*/ 57 h 825"/>
                <a:gd name="T24" fmla="*/ 335 w 526"/>
                <a:gd name="T25" fmla="*/ 50 h 825"/>
                <a:gd name="T26" fmla="*/ 340 w 526"/>
                <a:gd name="T27" fmla="*/ 32 h 825"/>
                <a:gd name="T28" fmla="*/ 347 w 526"/>
                <a:gd name="T29" fmla="*/ 5 h 825"/>
                <a:gd name="T30" fmla="*/ 318 w 526"/>
                <a:gd name="T31" fmla="*/ 0 h 825"/>
                <a:gd name="T32" fmla="*/ 259 w 526"/>
                <a:gd name="T33" fmla="*/ 13 h 825"/>
                <a:gd name="T34" fmla="*/ 251 w 526"/>
                <a:gd name="T35" fmla="*/ 68 h 825"/>
                <a:gd name="T36" fmla="*/ 225 w 526"/>
                <a:gd name="T37" fmla="*/ 196 h 825"/>
                <a:gd name="T38" fmla="*/ 94 w 526"/>
                <a:gd name="T39" fmla="*/ 372 h 825"/>
                <a:gd name="T40" fmla="*/ 36 w 526"/>
                <a:gd name="T41" fmla="*/ 497 h 825"/>
                <a:gd name="T42" fmla="*/ 87 w 526"/>
                <a:gd name="T43" fmla="*/ 504 h 825"/>
                <a:gd name="T44" fmla="*/ 61 w 526"/>
                <a:gd name="T45" fmla="*/ 543 h 825"/>
                <a:gd name="T46" fmla="*/ 57 w 526"/>
                <a:gd name="T47" fmla="*/ 636 h 825"/>
                <a:gd name="T48" fmla="*/ 0 w 526"/>
                <a:gd name="T49" fmla="*/ 772 h 825"/>
                <a:gd name="T50" fmla="*/ 127 w 526"/>
                <a:gd name="T51" fmla="*/ 825 h 825"/>
                <a:gd name="T52" fmla="*/ 209 w 526"/>
                <a:gd name="T53" fmla="*/ 743 h 825"/>
                <a:gd name="T54" fmla="*/ 235 w 526"/>
                <a:gd name="T55" fmla="*/ 731 h 825"/>
                <a:gd name="T56" fmla="*/ 260 w 526"/>
                <a:gd name="T57" fmla="*/ 702 h 825"/>
                <a:gd name="T58" fmla="*/ 298 w 526"/>
                <a:gd name="T59" fmla="*/ 695 h 825"/>
                <a:gd name="T60" fmla="*/ 311 w 526"/>
                <a:gd name="T61" fmla="*/ 672 h 825"/>
                <a:gd name="T62" fmla="*/ 286 w 526"/>
                <a:gd name="T63" fmla="*/ 656 h 825"/>
                <a:gd name="T64" fmla="*/ 272 w 526"/>
                <a:gd name="T65" fmla="*/ 618 h 825"/>
                <a:gd name="T66" fmla="*/ 300 w 526"/>
                <a:gd name="T67" fmla="*/ 582 h 825"/>
                <a:gd name="T68" fmla="*/ 332 w 526"/>
                <a:gd name="T69" fmla="*/ 564 h 825"/>
                <a:gd name="T70" fmla="*/ 333 w 526"/>
                <a:gd name="T71" fmla="*/ 529 h 825"/>
                <a:gd name="T72" fmla="*/ 332 w 526"/>
                <a:gd name="T73" fmla="*/ 507 h 825"/>
                <a:gd name="T74" fmla="*/ 316 w 526"/>
                <a:gd name="T75" fmla="*/ 482 h 825"/>
                <a:gd name="T76" fmla="*/ 305 w 526"/>
                <a:gd name="T77" fmla="*/ 436 h 825"/>
                <a:gd name="T78" fmla="*/ 330 w 526"/>
                <a:gd name="T79" fmla="*/ 427 h 825"/>
                <a:gd name="T80" fmla="*/ 353 w 526"/>
                <a:gd name="T81" fmla="*/ 448 h 825"/>
                <a:gd name="T82" fmla="*/ 372 w 526"/>
                <a:gd name="T83" fmla="*/ 432 h 825"/>
                <a:gd name="T84" fmla="*/ 384 w 526"/>
                <a:gd name="T85" fmla="*/ 398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6" h="825">
                  <a:moveTo>
                    <a:pt x="391" y="354"/>
                  </a:moveTo>
                  <a:lnTo>
                    <a:pt x="391" y="354"/>
                  </a:lnTo>
                  <a:lnTo>
                    <a:pt x="414" y="341"/>
                  </a:lnTo>
                  <a:lnTo>
                    <a:pt x="410" y="329"/>
                  </a:lnTo>
                  <a:lnTo>
                    <a:pt x="431" y="311"/>
                  </a:lnTo>
                  <a:lnTo>
                    <a:pt x="433" y="289"/>
                  </a:lnTo>
                  <a:lnTo>
                    <a:pt x="445" y="268"/>
                  </a:lnTo>
                  <a:lnTo>
                    <a:pt x="445" y="246"/>
                  </a:lnTo>
                  <a:lnTo>
                    <a:pt x="461" y="234"/>
                  </a:lnTo>
                  <a:lnTo>
                    <a:pt x="468" y="212"/>
                  </a:lnTo>
                  <a:lnTo>
                    <a:pt x="459" y="200"/>
                  </a:lnTo>
                  <a:lnTo>
                    <a:pt x="477" y="184"/>
                  </a:lnTo>
                  <a:lnTo>
                    <a:pt x="517" y="150"/>
                  </a:lnTo>
                  <a:lnTo>
                    <a:pt x="524" y="120"/>
                  </a:lnTo>
                  <a:lnTo>
                    <a:pt x="526" y="102"/>
                  </a:lnTo>
                  <a:lnTo>
                    <a:pt x="513" y="87"/>
                  </a:lnTo>
                  <a:lnTo>
                    <a:pt x="475" y="66"/>
                  </a:lnTo>
                  <a:lnTo>
                    <a:pt x="452" y="70"/>
                  </a:lnTo>
                  <a:lnTo>
                    <a:pt x="450" y="87"/>
                  </a:lnTo>
                  <a:lnTo>
                    <a:pt x="440" y="93"/>
                  </a:lnTo>
                  <a:lnTo>
                    <a:pt x="396" y="82"/>
                  </a:lnTo>
                  <a:lnTo>
                    <a:pt x="393" y="73"/>
                  </a:lnTo>
                  <a:lnTo>
                    <a:pt x="386" y="61"/>
                  </a:lnTo>
                  <a:lnTo>
                    <a:pt x="384" y="57"/>
                  </a:lnTo>
                  <a:lnTo>
                    <a:pt x="342" y="50"/>
                  </a:lnTo>
                  <a:lnTo>
                    <a:pt x="335" y="50"/>
                  </a:lnTo>
                  <a:lnTo>
                    <a:pt x="332" y="41"/>
                  </a:lnTo>
                  <a:lnTo>
                    <a:pt x="340" y="32"/>
                  </a:lnTo>
                  <a:lnTo>
                    <a:pt x="347" y="23"/>
                  </a:lnTo>
                  <a:lnTo>
                    <a:pt x="347" y="5"/>
                  </a:lnTo>
                  <a:lnTo>
                    <a:pt x="339" y="0"/>
                  </a:lnTo>
                  <a:lnTo>
                    <a:pt x="318" y="0"/>
                  </a:lnTo>
                  <a:lnTo>
                    <a:pt x="300" y="3"/>
                  </a:lnTo>
                  <a:lnTo>
                    <a:pt x="259" y="13"/>
                  </a:lnTo>
                  <a:cubicBezTo>
                    <a:pt x="256" y="26"/>
                    <a:pt x="255" y="43"/>
                    <a:pt x="255" y="66"/>
                  </a:cubicBezTo>
                  <a:lnTo>
                    <a:pt x="251" y="68"/>
                  </a:lnTo>
                  <a:cubicBezTo>
                    <a:pt x="254" y="125"/>
                    <a:pt x="244" y="97"/>
                    <a:pt x="234" y="132"/>
                  </a:cubicBezTo>
                  <a:cubicBezTo>
                    <a:pt x="228" y="152"/>
                    <a:pt x="238" y="177"/>
                    <a:pt x="225" y="196"/>
                  </a:cubicBezTo>
                  <a:cubicBezTo>
                    <a:pt x="206" y="223"/>
                    <a:pt x="201" y="194"/>
                    <a:pt x="183" y="250"/>
                  </a:cubicBezTo>
                  <a:cubicBezTo>
                    <a:pt x="148" y="359"/>
                    <a:pt x="122" y="334"/>
                    <a:pt x="94" y="372"/>
                  </a:cubicBezTo>
                  <a:cubicBezTo>
                    <a:pt x="85" y="384"/>
                    <a:pt x="86" y="393"/>
                    <a:pt x="73" y="405"/>
                  </a:cubicBezTo>
                  <a:cubicBezTo>
                    <a:pt x="45" y="432"/>
                    <a:pt x="23" y="457"/>
                    <a:pt x="36" y="497"/>
                  </a:cubicBezTo>
                  <a:cubicBezTo>
                    <a:pt x="53" y="501"/>
                    <a:pt x="63" y="501"/>
                    <a:pt x="80" y="497"/>
                  </a:cubicBezTo>
                  <a:lnTo>
                    <a:pt x="87" y="504"/>
                  </a:lnTo>
                  <a:cubicBezTo>
                    <a:pt x="77" y="515"/>
                    <a:pt x="67" y="523"/>
                    <a:pt x="55" y="532"/>
                  </a:cubicBezTo>
                  <a:lnTo>
                    <a:pt x="61" y="543"/>
                  </a:lnTo>
                  <a:cubicBezTo>
                    <a:pt x="73" y="545"/>
                    <a:pt x="85" y="546"/>
                    <a:pt x="96" y="554"/>
                  </a:cubicBezTo>
                  <a:cubicBezTo>
                    <a:pt x="80" y="596"/>
                    <a:pt x="64" y="582"/>
                    <a:pt x="57" y="636"/>
                  </a:cubicBezTo>
                  <a:cubicBezTo>
                    <a:pt x="50" y="687"/>
                    <a:pt x="51" y="698"/>
                    <a:pt x="19" y="736"/>
                  </a:cubicBezTo>
                  <a:cubicBezTo>
                    <a:pt x="9" y="747"/>
                    <a:pt x="4" y="758"/>
                    <a:pt x="0" y="772"/>
                  </a:cubicBezTo>
                  <a:cubicBezTo>
                    <a:pt x="23" y="783"/>
                    <a:pt x="48" y="775"/>
                    <a:pt x="73" y="770"/>
                  </a:cubicBezTo>
                  <a:cubicBezTo>
                    <a:pt x="91" y="790"/>
                    <a:pt x="106" y="809"/>
                    <a:pt x="127" y="825"/>
                  </a:cubicBezTo>
                  <a:cubicBezTo>
                    <a:pt x="156" y="813"/>
                    <a:pt x="177" y="814"/>
                    <a:pt x="198" y="817"/>
                  </a:cubicBezTo>
                  <a:lnTo>
                    <a:pt x="209" y="743"/>
                  </a:lnTo>
                  <a:lnTo>
                    <a:pt x="225" y="734"/>
                  </a:lnTo>
                  <a:lnTo>
                    <a:pt x="235" y="731"/>
                  </a:lnTo>
                  <a:lnTo>
                    <a:pt x="244" y="716"/>
                  </a:lnTo>
                  <a:lnTo>
                    <a:pt x="260" y="702"/>
                  </a:lnTo>
                  <a:lnTo>
                    <a:pt x="283" y="699"/>
                  </a:lnTo>
                  <a:lnTo>
                    <a:pt x="298" y="695"/>
                  </a:lnTo>
                  <a:lnTo>
                    <a:pt x="298" y="682"/>
                  </a:lnTo>
                  <a:lnTo>
                    <a:pt x="311" y="672"/>
                  </a:lnTo>
                  <a:lnTo>
                    <a:pt x="302" y="661"/>
                  </a:lnTo>
                  <a:lnTo>
                    <a:pt x="286" y="656"/>
                  </a:lnTo>
                  <a:lnTo>
                    <a:pt x="272" y="638"/>
                  </a:lnTo>
                  <a:lnTo>
                    <a:pt x="272" y="618"/>
                  </a:lnTo>
                  <a:lnTo>
                    <a:pt x="284" y="597"/>
                  </a:lnTo>
                  <a:lnTo>
                    <a:pt x="300" y="582"/>
                  </a:lnTo>
                  <a:lnTo>
                    <a:pt x="318" y="566"/>
                  </a:lnTo>
                  <a:lnTo>
                    <a:pt x="332" y="564"/>
                  </a:lnTo>
                  <a:lnTo>
                    <a:pt x="340" y="543"/>
                  </a:lnTo>
                  <a:lnTo>
                    <a:pt x="333" y="529"/>
                  </a:lnTo>
                  <a:lnTo>
                    <a:pt x="323" y="518"/>
                  </a:lnTo>
                  <a:lnTo>
                    <a:pt x="332" y="507"/>
                  </a:lnTo>
                  <a:lnTo>
                    <a:pt x="318" y="489"/>
                  </a:lnTo>
                  <a:lnTo>
                    <a:pt x="316" y="482"/>
                  </a:lnTo>
                  <a:lnTo>
                    <a:pt x="319" y="457"/>
                  </a:lnTo>
                  <a:lnTo>
                    <a:pt x="305" y="436"/>
                  </a:lnTo>
                  <a:lnTo>
                    <a:pt x="311" y="423"/>
                  </a:lnTo>
                  <a:lnTo>
                    <a:pt x="330" y="427"/>
                  </a:lnTo>
                  <a:lnTo>
                    <a:pt x="340" y="438"/>
                  </a:lnTo>
                  <a:lnTo>
                    <a:pt x="353" y="448"/>
                  </a:lnTo>
                  <a:lnTo>
                    <a:pt x="356" y="436"/>
                  </a:lnTo>
                  <a:lnTo>
                    <a:pt x="372" y="432"/>
                  </a:lnTo>
                  <a:lnTo>
                    <a:pt x="384" y="404"/>
                  </a:lnTo>
                  <a:lnTo>
                    <a:pt x="384" y="398"/>
                  </a:lnTo>
                  <a:lnTo>
                    <a:pt x="391" y="354"/>
                  </a:lnTo>
                  <a:close/>
                </a:path>
              </a:pathLst>
            </a:custGeom>
            <a:solidFill>
              <a:srgbClr val="5858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0" name="Freeform 697">
              <a:extLst>
                <a:ext uri="{FF2B5EF4-FFF2-40B4-BE49-F238E27FC236}">
                  <a16:creationId xmlns:a16="http://schemas.microsoft.com/office/drawing/2014/main" xmlns="" id="{AEF9142E-268E-4502-BDA1-BDC27081B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" y="2964"/>
              <a:ext cx="13" cy="21"/>
            </a:xfrm>
            <a:custGeom>
              <a:avLst/>
              <a:gdLst>
                <a:gd name="T0" fmla="*/ 32 w 32"/>
                <a:gd name="T1" fmla="*/ 45 h 45"/>
                <a:gd name="T2" fmla="*/ 32 w 32"/>
                <a:gd name="T3" fmla="*/ 45 h 45"/>
                <a:gd name="T4" fmla="*/ 1 w 32"/>
                <a:gd name="T5" fmla="*/ 45 h 45"/>
                <a:gd name="T6" fmla="*/ 0 w 32"/>
                <a:gd name="T7" fmla="*/ 25 h 45"/>
                <a:gd name="T8" fmla="*/ 4 w 32"/>
                <a:gd name="T9" fmla="*/ 23 h 45"/>
                <a:gd name="T10" fmla="*/ 4 w 32"/>
                <a:gd name="T11" fmla="*/ 0 h 45"/>
                <a:gd name="T12" fmla="*/ 32 w 32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5">
                  <a:moveTo>
                    <a:pt x="32" y="45"/>
                  </a:moveTo>
                  <a:lnTo>
                    <a:pt x="32" y="45"/>
                  </a:lnTo>
                  <a:lnTo>
                    <a:pt x="1" y="45"/>
                  </a:lnTo>
                  <a:cubicBezTo>
                    <a:pt x="1" y="40"/>
                    <a:pt x="1" y="33"/>
                    <a:pt x="0" y="25"/>
                  </a:cubicBezTo>
                  <a:lnTo>
                    <a:pt x="4" y="23"/>
                  </a:lnTo>
                  <a:cubicBezTo>
                    <a:pt x="4" y="14"/>
                    <a:pt x="4" y="7"/>
                    <a:pt x="4" y="0"/>
                  </a:cubicBezTo>
                  <a:lnTo>
                    <a:pt x="32" y="45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1" name="Freeform 698">
              <a:extLst>
                <a:ext uri="{FF2B5EF4-FFF2-40B4-BE49-F238E27FC236}">
                  <a16:creationId xmlns:a16="http://schemas.microsoft.com/office/drawing/2014/main" xmlns="" id="{B003F966-9547-4A32-A7DE-32F62FEA5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" y="2945"/>
              <a:ext cx="34" cy="40"/>
            </a:xfrm>
            <a:custGeom>
              <a:avLst/>
              <a:gdLst>
                <a:gd name="T0" fmla="*/ 28 w 83"/>
                <a:gd name="T1" fmla="*/ 88 h 88"/>
                <a:gd name="T2" fmla="*/ 28 w 83"/>
                <a:gd name="T3" fmla="*/ 88 h 88"/>
                <a:gd name="T4" fmla="*/ 0 w 83"/>
                <a:gd name="T5" fmla="*/ 43 h 88"/>
                <a:gd name="T6" fmla="*/ 4 w 83"/>
                <a:gd name="T7" fmla="*/ 13 h 88"/>
                <a:gd name="T8" fmla="*/ 45 w 83"/>
                <a:gd name="T9" fmla="*/ 3 h 88"/>
                <a:gd name="T10" fmla="*/ 63 w 83"/>
                <a:gd name="T11" fmla="*/ 0 h 88"/>
                <a:gd name="T12" fmla="*/ 83 w 83"/>
                <a:gd name="T13" fmla="*/ 0 h 88"/>
                <a:gd name="T14" fmla="*/ 28 w 83"/>
                <a:gd name="T1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88">
                  <a:moveTo>
                    <a:pt x="28" y="88"/>
                  </a:moveTo>
                  <a:lnTo>
                    <a:pt x="28" y="88"/>
                  </a:lnTo>
                  <a:lnTo>
                    <a:pt x="0" y="43"/>
                  </a:lnTo>
                  <a:cubicBezTo>
                    <a:pt x="1" y="31"/>
                    <a:pt x="2" y="21"/>
                    <a:pt x="4" y="13"/>
                  </a:cubicBezTo>
                  <a:lnTo>
                    <a:pt x="45" y="3"/>
                  </a:lnTo>
                  <a:lnTo>
                    <a:pt x="63" y="0"/>
                  </a:lnTo>
                  <a:lnTo>
                    <a:pt x="83" y="0"/>
                  </a:lnTo>
                  <a:lnTo>
                    <a:pt x="28" y="88"/>
                  </a:lnTo>
                  <a:close/>
                </a:path>
              </a:pathLst>
            </a:custGeom>
            <a:solidFill>
              <a:srgbClr val="BADCD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2" name="Freeform 699">
              <a:extLst>
                <a:ext uri="{FF2B5EF4-FFF2-40B4-BE49-F238E27FC236}">
                  <a16:creationId xmlns:a16="http://schemas.microsoft.com/office/drawing/2014/main" xmlns="" id="{1352C460-16DB-466F-9FAA-8A14FF550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9" y="3004"/>
              <a:ext cx="43" cy="76"/>
            </a:xfrm>
            <a:custGeom>
              <a:avLst/>
              <a:gdLst>
                <a:gd name="T0" fmla="*/ 85 w 105"/>
                <a:gd name="T1" fmla="*/ 32 h 170"/>
                <a:gd name="T2" fmla="*/ 85 w 105"/>
                <a:gd name="T3" fmla="*/ 32 h 170"/>
                <a:gd name="T4" fmla="*/ 105 w 105"/>
                <a:gd name="T5" fmla="*/ 0 h 170"/>
                <a:gd name="T6" fmla="*/ 101 w 105"/>
                <a:gd name="T7" fmla="*/ 19 h 170"/>
                <a:gd name="T8" fmla="*/ 85 w 105"/>
                <a:gd name="T9" fmla="*/ 32 h 170"/>
                <a:gd name="T10" fmla="*/ 38 w 105"/>
                <a:gd name="T11" fmla="*/ 109 h 170"/>
                <a:gd name="T12" fmla="*/ 38 w 105"/>
                <a:gd name="T13" fmla="*/ 109 h 170"/>
                <a:gd name="T14" fmla="*/ 49 w 105"/>
                <a:gd name="T15" fmla="*/ 91 h 170"/>
                <a:gd name="T16" fmla="*/ 45 w 105"/>
                <a:gd name="T17" fmla="*/ 103 h 170"/>
                <a:gd name="T18" fmla="*/ 38 w 105"/>
                <a:gd name="T19" fmla="*/ 109 h 170"/>
                <a:gd name="T20" fmla="*/ 16 w 105"/>
                <a:gd name="T21" fmla="*/ 170 h 170"/>
                <a:gd name="T22" fmla="*/ 16 w 105"/>
                <a:gd name="T23" fmla="*/ 170 h 170"/>
                <a:gd name="T24" fmla="*/ 0 w 105"/>
                <a:gd name="T25" fmla="*/ 170 h 170"/>
                <a:gd name="T26" fmla="*/ 29 w 105"/>
                <a:gd name="T27" fmla="*/ 122 h 170"/>
                <a:gd name="T28" fmla="*/ 29 w 105"/>
                <a:gd name="T29" fmla="*/ 137 h 170"/>
                <a:gd name="T30" fmla="*/ 17 w 105"/>
                <a:gd name="T31" fmla="*/ 158 h 170"/>
                <a:gd name="T32" fmla="*/ 16 w 105"/>
                <a:gd name="T3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70">
                  <a:moveTo>
                    <a:pt x="85" y="32"/>
                  </a:moveTo>
                  <a:lnTo>
                    <a:pt x="85" y="32"/>
                  </a:lnTo>
                  <a:lnTo>
                    <a:pt x="105" y="0"/>
                  </a:lnTo>
                  <a:lnTo>
                    <a:pt x="101" y="19"/>
                  </a:lnTo>
                  <a:lnTo>
                    <a:pt x="85" y="32"/>
                  </a:lnTo>
                  <a:close/>
                  <a:moveTo>
                    <a:pt x="38" y="109"/>
                  </a:moveTo>
                  <a:lnTo>
                    <a:pt x="38" y="109"/>
                  </a:lnTo>
                  <a:lnTo>
                    <a:pt x="49" y="91"/>
                  </a:lnTo>
                  <a:lnTo>
                    <a:pt x="45" y="103"/>
                  </a:lnTo>
                  <a:lnTo>
                    <a:pt x="38" y="109"/>
                  </a:lnTo>
                  <a:close/>
                  <a:moveTo>
                    <a:pt x="16" y="170"/>
                  </a:moveTo>
                  <a:lnTo>
                    <a:pt x="16" y="170"/>
                  </a:lnTo>
                  <a:lnTo>
                    <a:pt x="0" y="170"/>
                  </a:lnTo>
                  <a:lnTo>
                    <a:pt x="29" y="122"/>
                  </a:lnTo>
                  <a:lnTo>
                    <a:pt x="29" y="137"/>
                  </a:lnTo>
                  <a:lnTo>
                    <a:pt x="17" y="158"/>
                  </a:lnTo>
                  <a:lnTo>
                    <a:pt x="16" y="170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3" name="Freeform 700">
              <a:extLst>
                <a:ext uri="{FF2B5EF4-FFF2-40B4-BE49-F238E27FC236}">
                  <a16:creationId xmlns:a16="http://schemas.microsoft.com/office/drawing/2014/main" xmlns="" id="{C7B49E27-7EA5-410C-8AF3-2331C6562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" y="2985"/>
              <a:ext cx="100" cy="95"/>
            </a:xfrm>
            <a:custGeom>
              <a:avLst/>
              <a:gdLst>
                <a:gd name="T0" fmla="*/ 238 w 243"/>
                <a:gd name="T1" fmla="*/ 43 h 213"/>
                <a:gd name="T2" fmla="*/ 238 w 243"/>
                <a:gd name="T3" fmla="*/ 43 h 213"/>
                <a:gd name="T4" fmla="*/ 218 w 243"/>
                <a:gd name="T5" fmla="*/ 75 h 213"/>
                <a:gd name="T6" fmla="*/ 194 w 243"/>
                <a:gd name="T7" fmla="*/ 96 h 213"/>
                <a:gd name="T8" fmla="*/ 176 w 243"/>
                <a:gd name="T9" fmla="*/ 112 h 213"/>
                <a:gd name="T10" fmla="*/ 185 w 243"/>
                <a:gd name="T11" fmla="*/ 124 h 213"/>
                <a:gd name="T12" fmla="*/ 182 w 243"/>
                <a:gd name="T13" fmla="*/ 134 h 213"/>
                <a:gd name="T14" fmla="*/ 171 w 243"/>
                <a:gd name="T15" fmla="*/ 152 h 213"/>
                <a:gd name="T16" fmla="*/ 162 w 243"/>
                <a:gd name="T17" fmla="*/ 158 h 213"/>
                <a:gd name="T18" fmla="*/ 162 w 243"/>
                <a:gd name="T19" fmla="*/ 165 h 213"/>
                <a:gd name="T20" fmla="*/ 133 w 243"/>
                <a:gd name="T21" fmla="*/ 213 h 213"/>
                <a:gd name="T22" fmla="*/ 0 w 243"/>
                <a:gd name="T23" fmla="*/ 0 h 213"/>
                <a:gd name="T24" fmla="*/ 133 w 243"/>
                <a:gd name="T25" fmla="*/ 0 h 213"/>
                <a:gd name="T26" fmla="*/ 137 w 243"/>
                <a:gd name="T27" fmla="*/ 0 h 213"/>
                <a:gd name="T28" fmla="*/ 157 w 243"/>
                <a:gd name="T29" fmla="*/ 5 h 213"/>
                <a:gd name="T30" fmla="*/ 167 w 243"/>
                <a:gd name="T31" fmla="*/ 0 h 213"/>
                <a:gd name="T32" fmla="*/ 231 w 243"/>
                <a:gd name="T33" fmla="*/ 0 h 213"/>
                <a:gd name="T34" fmla="*/ 243 w 243"/>
                <a:gd name="T35" fmla="*/ 14 h 213"/>
                <a:gd name="T36" fmla="*/ 241 w 243"/>
                <a:gd name="T37" fmla="*/ 32 h 213"/>
                <a:gd name="T38" fmla="*/ 238 w 243"/>
                <a:gd name="T39" fmla="*/ 4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3" h="213">
                  <a:moveTo>
                    <a:pt x="238" y="43"/>
                  </a:moveTo>
                  <a:lnTo>
                    <a:pt x="238" y="43"/>
                  </a:lnTo>
                  <a:lnTo>
                    <a:pt x="218" y="75"/>
                  </a:lnTo>
                  <a:lnTo>
                    <a:pt x="194" y="96"/>
                  </a:lnTo>
                  <a:lnTo>
                    <a:pt x="176" y="112"/>
                  </a:lnTo>
                  <a:lnTo>
                    <a:pt x="185" y="124"/>
                  </a:lnTo>
                  <a:lnTo>
                    <a:pt x="182" y="134"/>
                  </a:lnTo>
                  <a:lnTo>
                    <a:pt x="171" y="152"/>
                  </a:lnTo>
                  <a:lnTo>
                    <a:pt x="162" y="158"/>
                  </a:lnTo>
                  <a:lnTo>
                    <a:pt x="162" y="165"/>
                  </a:lnTo>
                  <a:lnTo>
                    <a:pt x="133" y="213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57" y="5"/>
                  </a:lnTo>
                  <a:lnTo>
                    <a:pt x="167" y="0"/>
                  </a:lnTo>
                  <a:lnTo>
                    <a:pt x="231" y="0"/>
                  </a:lnTo>
                  <a:lnTo>
                    <a:pt x="243" y="14"/>
                  </a:lnTo>
                  <a:lnTo>
                    <a:pt x="241" y="32"/>
                  </a:lnTo>
                  <a:lnTo>
                    <a:pt x="238" y="43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4" name="Freeform 701">
              <a:extLst>
                <a:ext uri="{FF2B5EF4-FFF2-40B4-BE49-F238E27FC236}">
                  <a16:creationId xmlns:a16="http://schemas.microsoft.com/office/drawing/2014/main" xmlns="" id="{5B9EC779-515E-420E-AB5D-4EEE6E013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" y="3212"/>
              <a:ext cx="51" cy="59"/>
            </a:xfrm>
            <a:custGeom>
              <a:avLst/>
              <a:gdLst>
                <a:gd name="T0" fmla="*/ 43 w 125"/>
                <a:gd name="T1" fmla="*/ 0 h 131"/>
                <a:gd name="T2" fmla="*/ 43 w 125"/>
                <a:gd name="T3" fmla="*/ 0 h 131"/>
                <a:gd name="T4" fmla="*/ 125 w 125"/>
                <a:gd name="T5" fmla="*/ 131 h 131"/>
                <a:gd name="T6" fmla="*/ 0 w 125"/>
                <a:gd name="T7" fmla="*/ 131 h 131"/>
                <a:gd name="T8" fmla="*/ 31 w 125"/>
                <a:gd name="T9" fmla="*/ 40 h 131"/>
                <a:gd name="T10" fmla="*/ 43 w 125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31">
                  <a:moveTo>
                    <a:pt x="43" y="0"/>
                  </a:moveTo>
                  <a:lnTo>
                    <a:pt x="43" y="0"/>
                  </a:lnTo>
                  <a:lnTo>
                    <a:pt x="125" y="131"/>
                  </a:lnTo>
                  <a:lnTo>
                    <a:pt x="0" y="131"/>
                  </a:lnTo>
                  <a:cubicBezTo>
                    <a:pt x="25" y="100"/>
                    <a:pt x="25" y="87"/>
                    <a:pt x="31" y="40"/>
                  </a:cubicBezTo>
                  <a:cubicBezTo>
                    <a:pt x="34" y="18"/>
                    <a:pt x="38" y="8"/>
                    <a:pt x="43" y="0"/>
                  </a:cubicBez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5" name="Freeform 702">
              <a:extLst>
                <a:ext uri="{FF2B5EF4-FFF2-40B4-BE49-F238E27FC236}">
                  <a16:creationId xmlns:a16="http://schemas.microsoft.com/office/drawing/2014/main" xmlns="" id="{E908B0C2-7D7C-41C8-93B7-164406443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" y="3101"/>
              <a:ext cx="39" cy="63"/>
            </a:xfrm>
            <a:custGeom>
              <a:avLst/>
              <a:gdLst>
                <a:gd name="T0" fmla="*/ 96 w 96"/>
                <a:gd name="T1" fmla="*/ 0 h 142"/>
                <a:gd name="T2" fmla="*/ 96 w 96"/>
                <a:gd name="T3" fmla="*/ 0 h 142"/>
                <a:gd name="T4" fmla="*/ 8 w 96"/>
                <a:gd name="T5" fmla="*/ 142 h 142"/>
                <a:gd name="T6" fmla="*/ 47 w 96"/>
                <a:gd name="T7" fmla="*/ 58 h 142"/>
                <a:gd name="T8" fmla="*/ 68 w 96"/>
                <a:gd name="T9" fmla="*/ 25 h 142"/>
                <a:gd name="T10" fmla="*/ 96 w 96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42">
                  <a:moveTo>
                    <a:pt x="96" y="0"/>
                  </a:moveTo>
                  <a:lnTo>
                    <a:pt x="96" y="0"/>
                  </a:lnTo>
                  <a:lnTo>
                    <a:pt x="8" y="142"/>
                  </a:lnTo>
                  <a:cubicBezTo>
                    <a:pt x="0" y="107"/>
                    <a:pt x="20" y="84"/>
                    <a:pt x="47" y="58"/>
                  </a:cubicBezTo>
                  <a:cubicBezTo>
                    <a:pt x="60" y="46"/>
                    <a:pt x="59" y="37"/>
                    <a:pt x="68" y="25"/>
                  </a:cubicBezTo>
                  <a:cubicBezTo>
                    <a:pt x="77" y="12"/>
                    <a:pt x="87" y="6"/>
                    <a:pt x="96" y="0"/>
                  </a:cubicBez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6" name="Freeform 703">
              <a:extLst>
                <a:ext uri="{FF2B5EF4-FFF2-40B4-BE49-F238E27FC236}">
                  <a16:creationId xmlns:a16="http://schemas.microsoft.com/office/drawing/2014/main" xmlns="" id="{0952904F-F805-43CB-ADFE-111CFC24B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3175"/>
              <a:ext cx="68" cy="96"/>
            </a:xfrm>
            <a:custGeom>
              <a:avLst/>
              <a:gdLst>
                <a:gd name="T0" fmla="*/ 132 w 165"/>
                <a:gd name="T1" fmla="*/ 0 h 213"/>
                <a:gd name="T2" fmla="*/ 132 w 165"/>
                <a:gd name="T3" fmla="*/ 0 h 213"/>
                <a:gd name="T4" fmla="*/ 165 w 165"/>
                <a:gd name="T5" fmla="*/ 53 h 213"/>
                <a:gd name="T6" fmla="*/ 149 w 165"/>
                <a:gd name="T7" fmla="*/ 68 h 213"/>
                <a:gd name="T8" fmla="*/ 133 w 165"/>
                <a:gd name="T9" fmla="*/ 83 h 213"/>
                <a:gd name="T10" fmla="*/ 121 w 165"/>
                <a:gd name="T11" fmla="*/ 104 h 213"/>
                <a:gd name="T12" fmla="*/ 121 w 165"/>
                <a:gd name="T13" fmla="*/ 124 h 213"/>
                <a:gd name="T14" fmla="*/ 135 w 165"/>
                <a:gd name="T15" fmla="*/ 142 h 213"/>
                <a:gd name="T16" fmla="*/ 151 w 165"/>
                <a:gd name="T17" fmla="*/ 147 h 213"/>
                <a:gd name="T18" fmla="*/ 160 w 165"/>
                <a:gd name="T19" fmla="*/ 158 h 213"/>
                <a:gd name="T20" fmla="*/ 147 w 165"/>
                <a:gd name="T21" fmla="*/ 168 h 213"/>
                <a:gd name="T22" fmla="*/ 147 w 165"/>
                <a:gd name="T23" fmla="*/ 181 h 213"/>
                <a:gd name="T24" fmla="*/ 132 w 165"/>
                <a:gd name="T25" fmla="*/ 185 h 213"/>
                <a:gd name="T26" fmla="*/ 109 w 165"/>
                <a:gd name="T27" fmla="*/ 188 h 213"/>
                <a:gd name="T28" fmla="*/ 93 w 165"/>
                <a:gd name="T29" fmla="*/ 202 h 213"/>
                <a:gd name="T30" fmla="*/ 86 w 165"/>
                <a:gd name="T31" fmla="*/ 213 h 213"/>
                <a:gd name="T32" fmla="*/ 0 w 165"/>
                <a:gd name="T33" fmla="*/ 213 h 213"/>
                <a:gd name="T34" fmla="*/ 132 w 165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5" h="213">
                  <a:moveTo>
                    <a:pt x="132" y="0"/>
                  </a:moveTo>
                  <a:lnTo>
                    <a:pt x="132" y="0"/>
                  </a:lnTo>
                  <a:lnTo>
                    <a:pt x="165" y="53"/>
                  </a:lnTo>
                  <a:lnTo>
                    <a:pt x="149" y="68"/>
                  </a:lnTo>
                  <a:lnTo>
                    <a:pt x="133" y="83"/>
                  </a:lnTo>
                  <a:lnTo>
                    <a:pt x="121" y="104"/>
                  </a:lnTo>
                  <a:lnTo>
                    <a:pt x="121" y="124"/>
                  </a:lnTo>
                  <a:lnTo>
                    <a:pt x="135" y="142"/>
                  </a:lnTo>
                  <a:lnTo>
                    <a:pt x="151" y="147"/>
                  </a:lnTo>
                  <a:lnTo>
                    <a:pt x="160" y="158"/>
                  </a:lnTo>
                  <a:lnTo>
                    <a:pt x="147" y="168"/>
                  </a:lnTo>
                  <a:lnTo>
                    <a:pt x="147" y="181"/>
                  </a:lnTo>
                  <a:lnTo>
                    <a:pt x="132" y="185"/>
                  </a:lnTo>
                  <a:lnTo>
                    <a:pt x="109" y="188"/>
                  </a:lnTo>
                  <a:lnTo>
                    <a:pt x="93" y="202"/>
                  </a:lnTo>
                  <a:lnTo>
                    <a:pt x="86" y="213"/>
                  </a:lnTo>
                  <a:lnTo>
                    <a:pt x="0" y="21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7" name="Freeform 704">
              <a:extLst>
                <a:ext uri="{FF2B5EF4-FFF2-40B4-BE49-F238E27FC236}">
                  <a16:creationId xmlns:a16="http://schemas.microsoft.com/office/drawing/2014/main" xmlns="" id="{BEAAAE4F-E5DF-4A3E-A231-D2B333696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" y="3175"/>
              <a:ext cx="93" cy="96"/>
            </a:xfrm>
            <a:custGeom>
              <a:avLst/>
              <a:gdLst>
                <a:gd name="T0" fmla="*/ 228 w 228"/>
                <a:gd name="T1" fmla="*/ 0 h 213"/>
                <a:gd name="T2" fmla="*/ 228 w 228"/>
                <a:gd name="T3" fmla="*/ 0 h 213"/>
                <a:gd name="T4" fmla="*/ 96 w 228"/>
                <a:gd name="T5" fmla="*/ 213 h 213"/>
                <a:gd name="T6" fmla="*/ 14 w 228"/>
                <a:gd name="T7" fmla="*/ 82 h 213"/>
                <a:gd name="T8" fmla="*/ 41 w 228"/>
                <a:gd name="T9" fmla="*/ 40 h 213"/>
                <a:gd name="T10" fmla="*/ 6 w 228"/>
                <a:gd name="T11" fmla="*/ 29 h 213"/>
                <a:gd name="T12" fmla="*/ 0 w 228"/>
                <a:gd name="T13" fmla="*/ 18 h 213"/>
                <a:gd name="T14" fmla="*/ 22 w 228"/>
                <a:gd name="T15" fmla="*/ 0 h 213"/>
                <a:gd name="T16" fmla="*/ 96 w 228"/>
                <a:gd name="T17" fmla="*/ 0 h 213"/>
                <a:gd name="T18" fmla="*/ 228 w 228"/>
                <a:gd name="T19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213">
                  <a:moveTo>
                    <a:pt x="228" y="0"/>
                  </a:moveTo>
                  <a:lnTo>
                    <a:pt x="228" y="0"/>
                  </a:lnTo>
                  <a:lnTo>
                    <a:pt x="96" y="213"/>
                  </a:lnTo>
                  <a:lnTo>
                    <a:pt x="14" y="82"/>
                  </a:lnTo>
                  <a:cubicBezTo>
                    <a:pt x="22" y="70"/>
                    <a:pt x="32" y="65"/>
                    <a:pt x="41" y="40"/>
                  </a:cubicBezTo>
                  <a:cubicBezTo>
                    <a:pt x="30" y="32"/>
                    <a:pt x="18" y="31"/>
                    <a:pt x="6" y="29"/>
                  </a:cubicBezTo>
                  <a:lnTo>
                    <a:pt x="0" y="18"/>
                  </a:lnTo>
                  <a:cubicBezTo>
                    <a:pt x="8" y="12"/>
                    <a:pt x="15" y="7"/>
                    <a:pt x="22" y="0"/>
                  </a:cubicBezTo>
                  <a:lnTo>
                    <a:pt x="96" y="0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8" name="Freeform 705">
              <a:extLst>
                <a:ext uri="{FF2B5EF4-FFF2-40B4-BE49-F238E27FC236}">
                  <a16:creationId xmlns:a16="http://schemas.microsoft.com/office/drawing/2014/main" xmlns="" id="{4E669111-FF47-4F64-A4F3-E8DE7DF4B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" y="3084"/>
              <a:ext cx="102" cy="91"/>
            </a:xfrm>
            <a:custGeom>
              <a:avLst/>
              <a:gdLst>
                <a:gd name="T0" fmla="*/ 249 w 249"/>
                <a:gd name="T1" fmla="*/ 203 h 203"/>
                <a:gd name="T2" fmla="*/ 249 w 249"/>
                <a:gd name="T3" fmla="*/ 203 h 203"/>
                <a:gd name="T4" fmla="*/ 117 w 249"/>
                <a:gd name="T5" fmla="*/ 203 h 203"/>
                <a:gd name="T6" fmla="*/ 43 w 249"/>
                <a:gd name="T7" fmla="*/ 203 h 203"/>
                <a:gd name="T8" fmla="*/ 53 w 249"/>
                <a:gd name="T9" fmla="*/ 193 h 203"/>
                <a:gd name="T10" fmla="*/ 46 w 249"/>
                <a:gd name="T11" fmla="*/ 186 h 203"/>
                <a:gd name="T12" fmla="*/ 2 w 249"/>
                <a:gd name="T13" fmla="*/ 186 h 203"/>
                <a:gd name="T14" fmla="*/ 0 w 249"/>
                <a:gd name="T15" fmla="*/ 178 h 203"/>
                <a:gd name="T16" fmla="*/ 88 w 249"/>
                <a:gd name="T17" fmla="*/ 36 h 203"/>
                <a:gd name="T18" fmla="*/ 123 w 249"/>
                <a:gd name="T19" fmla="*/ 0 h 203"/>
                <a:gd name="T20" fmla="*/ 249 w 249"/>
                <a:gd name="T21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203">
                  <a:moveTo>
                    <a:pt x="249" y="203"/>
                  </a:moveTo>
                  <a:lnTo>
                    <a:pt x="249" y="203"/>
                  </a:lnTo>
                  <a:lnTo>
                    <a:pt x="117" y="203"/>
                  </a:lnTo>
                  <a:lnTo>
                    <a:pt x="43" y="203"/>
                  </a:lnTo>
                  <a:cubicBezTo>
                    <a:pt x="47" y="200"/>
                    <a:pt x="50" y="197"/>
                    <a:pt x="53" y="193"/>
                  </a:cubicBezTo>
                  <a:lnTo>
                    <a:pt x="46" y="186"/>
                  </a:lnTo>
                  <a:cubicBezTo>
                    <a:pt x="29" y="190"/>
                    <a:pt x="19" y="190"/>
                    <a:pt x="2" y="186"/>
                  </a:cubicBezTo>
                  <a:cubicBezTo>
                    <a:pt x="1" y="183"/>
                    <a:pt x="1" y="181"/>
                    <a:pt x="0" y="178"/>
                  </a:cubicBezTo>
                  <a:lnTo>
                    <a:pt x="88" y="36"/>
                  </a:lnTo>
                  <a:cubicBezTo>
                    <a:pt x="99" y="29"/>
                    <a:pt x="111" y="22"/>
                    <a:pt x="123" y="0"/>
                  </a:cubicBezTo>
                  <a:lnTo>
                    <a:pt x="249" y="203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9" name="Freeform 706">
              <a:extLst>
                <a:ext uri="{FF2B5EF4-FFF2-40B4-BE49-F238E27FC236}">
                  <a16:creationId xmlns:a16="http://schemas.microsoft.com/office/drawing/2014/main" xmlns="" id="{0E921A0A-3EE5-4B97-A176-7F0128780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3" y="3080"/>
              <a:ext cx="106" cy="95"/>
            </a:xfrm>
            <a:custGeom>
              <a:avLst/>
              <a:gdLst>
                <a:gd name="T0" fmla="*/ 126 w 259"/>
                <a:gd name="T1" fmla="*/ 213 h 213"/>
                <a:gd name="T2" fmla="*/ 126 w 259"/>
                <a:gd name="T3" fmla="*/ 213 h 213"/>
                <a:gd name="T4" fmla="*/ 0 w 259"/>
                <a:gd name="T5" fmla="*/ 10 h 213"/>
                <a:gd name="T6" fmla="*/ 6 w 259"/>
                <a:gd name="T7" fmla="*/ 0 h 213"/>
                <a:gd name="T8" fmla="*/ 259 w 259"/>
                <a:gd name="T9" fmla="*/ 0 h 213"/>
                <a:gd name="T10" fmla="*/ 178 w 259"/>
                <a:gd name="T11" fmla="*/ 131 h 213"/>
                <a:gd name="T12" fmla="*/ 173 w 259"/>
                <a:gd name="T13" fmla="*/ 126 h 213"/>
                <a:gd name="T14" fmla="*/ 154 w 259"/>
                <a:gd name="T15" fmla="*/ 122 h 213"/>
                <a:gd name="T16" fmla="*/ 148 w 259"/>
                <a:gd name="T17" fmla="*/ 135 h 213"/>
                <a:gd name="T18" fmla="*/ 162 w 259"/>
                <a:gd name="T19" fmla="*/ 156 h 213"/>
                <a:gd name="T20" fmla="*/ 126 w 259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13">
                  <a:moveTo>
                    <a:pt x="126" y="213"/>
                  </a:moveTo>
                  <a:lnTo>
                    <a:pt x="126" y="213"/>
                  </a:lnTo>
                  <a:lnTo>
                    <a:pt x="0" y="10"/>
                  </a:lnTo>
                  <a:cubicBezTo>
                    <a:pt x="2" y="7"/>
                    <a:pt x="4" y="4"/>
                    <a:pt x="6" y="0"/>
                  </a:cubicBezTo>
                  <a:lnTo>
                    <a:pt x="259" y="0"/>
                  </a:lnTo>
                  <a:lnTo>
                    <a:pt x="178" y="131"/>
                  </a:lnTo>
                  <a:lnTo>
                    <a:pt x="173" y="126"/>
                  </a:lnTo>
                  <a:lnTo>
                    <a:pt x="154" y="122"/>
                  </a:lnTo>
                  <a:lnTo>
                    <a:pt x="148" y="135"/>
                  </a:lnTo>
                  <a:lnTo>
                    <a:pt x="162" y="156"/>
                  </a:lnTo>
                  <a:lnTo>
                    <a:pt x="126" y="213"/>
                  </a:lnTo>
                  <a:close/>
                </a:path>
              </a:pathLst>
            </a:custGeom>
            <a:solidFill>
              <a:srgbClr val="99CCC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0" name="Freeform 707">
              <a:extLst>
                <a:ext uri="{FF2B5EF4-FFF2-40B4-BE49-F238E27FC236}">
                  <a16:creationId xmlns:a16="http://schemas.microsoft.com/office/drawing/2014/main" xmlns="" id="{DF691EA6-1B32-4687-8902-A820CF1C2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" y="3175"/>
              <a:ext cx="24" cy="24"/>
            </a:xfrm>
            <a:custGeom>
              <a:avLst/>
              <a:gdLst>
                <a:gd name="T0" fmla="*/ 33 w 57"/>
                <a:gd name="T1" fmla="*/ 53 h 53"/>
                <a:gd name="T2" fmla="*/ 33 w 57"/>
                <a:gd name="T3" fmla="*/ 53 h 53"/>
                <a:gd name="T4" fmla="*/ 0 w 57"/>
                <a:gd name="T5" fmla="*/ 0 h 53"/>
                <a:gd name="T6" fmla="*/ 43 w 57"/>
                <a:gd name="T7" fmla="*/ 0 h 53"/>
                <a:gd name="T8" fmla="*/ 40 w 57"/>
                <a:gd name="T9" fmla="*/ 4 h 53"/>
                <a:gd name="T10" fmla="*/ 50 w 57"/>
                <a:gd name="T11" fmla="*/ 15 h 53"/>
                <a:gd name="T12" fmla="*/ 57 w 57"/>
                <a:gd name="T13" fmla="*/ 29 h 53"/>
                <a:gd name="T14" fmla="*/ 49 w 57"/>
                <a:gd name="T15" fmla="*/ 50 h 53"/>
                <a:gd name="T16" fmla="*/ 35 w 57"/>
                <a:gd name="T17" fmla="*/ 52 h 53"/>
                <a:gd name="T18" fmla="*/ 33 w 57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3">
                  <a:moveTo>
                    <a:pt x="33" y="53"/>
                  </a:moveTo>
                  <a:lnTo>
                    <a:pt x="33" y="53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0" y="4"/>
                  </a:lnTo>
                  <a:lnTo>
                    <a:pt x="50" y="15"/>
                  </a:lnTo>
                  <a:lnTo>
                    <a:pt x="57" y="29"/>
                  </a:lnTo>
                  <a:lnTo>
                    <a:pt x="49" y="50"/>
                  </a:lnTo>
                  <a:lnTo>
                    <a:pt x="35" y="52"/>
                  </a:lnTo>
                  <a:lnTo>
                    <a:pt x="33" y="53"/>
                  </a:lnTo>
                  <a:close/>
                </a:path>
              </a:pathLst>
            </a:custGeom>
            <a:solidFill>
              <a:srgbClr val="5F787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1" name="Freeform 708">
              <a:extLst>
                <a:ext uri="{FF2B5EF4-FFF2-40B4-BE49-F238E27FC236}">
                  <a16:creationId xmlns:a16="http://schemas.microsoft.com/office/drawing/2014/main" xmlns="" id="{23E64099-3688-423A-A10A-287407F03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3271"/>
              <a:ext cx="35" cy="35"/>
            </a:xfrm>
            <a:custGeom>
              <a:avLst/>
              <a:gdLst>
                <a:gd name="T0" fmla="*/ 49 w 86"/>
                <a:gd name="T1" fmla="*/ 79 h 79"/>
                <a:gd name="T2" fmla="*/ 49 w 86"/>
                <a:gd name="T3" fmla="*/ 79 h 79"/>
                <a:gd name="T4" fmla="*/ 0 w 86"/>
                <a:gd name="T5" fmla="*/ 0 h 79"/>
                <a:gd name="T6" fmla="*/ 86 w 86"/>
                <a:gd name="T7" fmla="*/ 0 h 79"/>
                <a:gd name="T8" fmla="*/ 84 w 86"/>
                <a:gd name="T9" fmla="*/ 4 h 79"/>
                <a:gd name="T10" fmla="*/ 74 w 86"/>
                <a:gd name="T11" fmla="*/ 7 h 79"/>
                <a:gd name="T12" fmla="*/ 58 w 86"/>
                <a:gd name="T13" fmla="*/ 16 h 79"/>
                <a:gd name="T14" fmla="*/ 49 w 86"/>
                <a:gd name="T1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9">
                  <a:moveTo>
                    <a:pt x="49" y="79"/>
                  </a:moveTo>
                  <a:lnTo>
                    <a:pt x="49" y="79"/>
                  </a:lnTo>
                  <a:lnTo>
                    <a:pt x="0" y="0"/>
                  </a:lnTo>
                  <a:lnTo>
                    <a:pt x="86" y="0"/>
                  </a:lnTo>
                  <a:lnTo>
                    <a:pt x="84" y="4"/>
                  </a:lnTo>
                  <a:lnTo>
                    <a:pt x="74" y="7"/>
                  </a:lnTo>
                  <a:lnTo>
                    <a:pt x="58" y="16"/>
                  </a:lnTo>
                  <a:lnTo>
                    <a:pt x="49" y="79"/>
                  </a:lnTo>
                  <a:close/>
                </a:path>
              </a:pathLst>
            </a:custGeom>
            <a:solidFill>
              <a:srgbClr val="88A6A6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2" name="Freeform 709">
              <a:extLst>
                <a:ext uri="{FF2B5EF4-FFF2-40B4-BE49-F238E27FC236}">
                  <a16:creationId xmlns:a16="http://schemas.microsoft.com/office/drawing/2014/main" xmlns="" id="{FCE6D788-6742-4DFD-8B18-645A379F0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" y="2554"/>
              <a:ext cx="48" cy="52"/>
            </a:xfrm>
            <a:custGeom>
              <a:avLst/>
              <a:gdLst>
                <a:gd name="T0" fmla="*/ 7 w 116"/>
                <a:gd name="T1" fmla="*/ 30 h 116"/>
                <a:gd name="T2" fmla="*/ 7 w 116"/>
                <a:gd name="T3" fmla="*/ 30 h 116"/>
                <a:gd name="T4" fmla="*/ 37 w 116"/>
                <a:gd name="T5" fmla="*/ 84 h 116"/>
                <a:gd name="T6" fmla="*/ 60 w 116"/>
                <a:gd name="T7" fmla="*/ 89 h 116"/>
                <a:gd name="T8" fmla="*/ 77 w 116"/>
                <a:gd name="T9" fmla="*/ 103 h 116"/>
                <a:gd name="T10" fmla="*/ 98 w 116"/>
                <a:gd name="T11" fmla="*/ 116 h 116"/>
                <a:gd name="T12" fmla="*/ 105 w 116"/>
                <a:gd name="T13" fmla="*/ 82 h 116"/>
                <a:gd name="T14" fmla="*/ 114 w 116"/>
                <a:gd name="T15" fmla="*/ 73 h 116"/>
                <a:gd name="T16" fmla="*/ 116 w 116"/>
                <a:gd name="T17" fmla="*/ 55 h 116"/>
                <a:gd name="T18" fmla="*/ 109 w 116"/>
                <a:gd name="T19" fmla="*/ 41 h 116"/>
                <a:gd name="T20" fmla="*/ 109 w 116"/>
                <a:gd name="T21" fmla="*/ 0 h 116"/>
                <a:gd name="T22" fmla="*/ 100 w 116"/>
                <a:gd name="T23" fmla="*/ 18 h 116"/>
                <a:gd name="T24" fmla="*/ 84 w 116"/>
                <a:gd name="T25" fmla="*/ 16 h 116"/>
                <a:gd name="T26" fmla="*/ 67 w 116"/>
                <a:gd name="T27" fmla="*/ 23 h 116"/>
                <a:gd name="T28" fmla="*/ 51 w 116"/>
                <a:gd name="T29" fmla="*/ 30 h 116"/>
                <a:gd name="T30" fmla="*/ 39 w 116"/>
                <a:gd name="T31" fmla="*/ 27 h 116"/>
                <a:gd name="T32" fmla="*/ 7 w 116"/>
                <a:gd name="T33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16">
                  <a:moveTo>
                    <a:pt x="7" y="30"/>
                  </a:moveTo>
                  <a:lnTo>
                    <a:pt x="7" y="30"/>
                  </a:lnTo>
                  <a:cubicBezTo>
                    <a:pt x="4" y="71"/>
                    <a:pt x="0" y="68"/>
                    <a:pt x="37" y="84"/>
                  </a:cubicBezTo>
                  <a:lnTo>
                    <a:pt x="60" y="89"/>
                  </a:lnTo>
                  <a:lnTo>
                    <a:pt x="77" y="103"/>
                  </a:lnTo>
                  <a:lnTo>
                    <a:pt x="98" y="116"/>
                  </a:lnTo>
                  <a:lnTo>
                    <a:pt x="105" y="82"/>
                  </a:lnTo>
                  <a:lnTo>
                    <a:pt x="114" y="73"/>
                  </a:lnTo>
                  <a:lnTo>
                    <a:pt x="116" y="55"/>
                  </a:lnTo>
                  <a:lnTo>
                    <a:pt x="109" y="41"/>
                  </a:lnTo>
                  <a:lnTo>
                    <a:pt x="109" y="0"/>
                  </a:lnTo>
                  <a:lnTo>
                    <a:pt x="100" y="18"/>
                  </a:lnTo>
                  <a:lnTo>
                    <a:pt x="84" y="16"/>
                  </a:lnTo>
                  <a:lnTo>
                    <a:pt x="67" y="23"/>
                  </a:lnTo>
                  <a:lnTo>
                    <a:pt x="51" y="30"/>
                  </a:lnTo>
                  <a:lnTo>
                    <a:pt x="39" y="27"/>
                  </a:lnTo>
                  <a:lnTo>
                    <a:pt x="7" y="30"/>
                  </a:lnTo>
                  <a:close/>
                </a:path>
              </a:pathLst>
            </a:custGeom>
            <a:solidFill>
              <a:srgbClr val="5858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3" name="Freeform 710">
              <a:extLst>
                <a:ext uri="{FF2B5EF4-FFF2-40B4-BE49-F238E27FC236}">
                  <a16:creationId xmlns:a16="http://schemas.microsoft.com/office/drawing/2014/main" xmlns="" id="{53638024-8058-4759-9391-57A4C63A4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4" y="2568"/>
              <a:ext cx="17" cy="24"/>
            </a:xfrm>
            <a:custGeom>
              <a:avLst/>
              <a:gdLst>
                <a:gd name="T0" fmla="*/ 8 w 42"/>
                <a:gd name="T1" fmla="*/ 0 h 55"/>
                <a:gd name="T2" fmla="*/ 8 w 42"/>
                <a:gd name="T3" fmla="*/ 0 h 55"/>
                <a:gd name="T4" fmla="*/ 42 w 42"/>
                <a:gd name="T5" fmla="*/ 55 h 55"/>
                <a:gd name="T6" fmla="*/ 37 w 42"/>
                <a:gd name="T7" fmla="*/ 54 h 55"/>
                <a:gd name="T8" fmla="*/ 7 w 42"/>
                <a:gd name="T9" fmla="*/ 0 h 55"/>
                <a:gd name="T10" fmla="*/ 8 w 42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55">
                  <a:moveTo>
                    <a:pt x="8" y="0"/>
                  </a:moveTo>
                  <a:lnTo>
                    <a:pt x="8" y="0"/>
                  </a:lnTo>
                  <a:lnTo>
                    <a:pt x="42" y="55"/>
                  </a:lnTo>
                  <a:lnTo>
                    <a:pt x="37" y="54"/>
                  </a:lnTo>
                  <a:cubicBezTo>
                    <a:pt x="0" y="38"/>
                    <a:pt x="4" y="41"/>
                    <a:pt x="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4" name="Freeform 711">
              <a:extLst>
                <a:ext uri="{FF2B5EF4-FFF2-40B4-BE49-F238E27FC236}">
                  <a16:creationId xmlns:a16="http://schemas.microsoft.com/office/drawing/2014/main" xmlns="" id="{D8CB58A6-1F95-4FCA-992E-77971CCE9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" y="2554"/>
              <a:ext cx="42" cy="42"/>
            </a:xfrm>
            <a:custGeom>
              <a:avLst/>
              <a:gdLst>
                <a:gd name="T0" fmla="*/ 34 w 101"/>
                <a:gd name="T1" fmla="*/ 85 h 93"/>
                <a:gd name="T2" fmla="*/ 34 w 101"/>
                <a:gd name="T3" fmla="*/ 85 h 93"/>
                <a:gd name="T4" fmla="*/ 0 w 101"/>
                <a:gd name="T5" fmla="*/ 30 h 93"/>
                <a:gd name="T6" fmla="*/ 31 w 101"/>
                <a:gd name="T7" fmla="*/ 27 h 93"/>
                <a:gd name="T8" fmla="*/ 43 w 101"/>
                <a:gd name="T9" fmla="*/ 30 h 93"/>
                <a:gd name="T10" fmla="*/ 59 w 101"/>
                <a:gd name="T11" fmla="*/ 23 h 93"/>
                <a:gd name="T12" fmla="*/ 76 w 101"/>
                <a:gd name="T13" fmla="*/ 16 h 93"/>
                <a:gd name="T14" fmla="*/ 92 w 101"/>
                <a:gd name="T15" fmla="*/ 18 h 93"/>
                <a:gd name="T16" fmla="*/ 101 w 101"/>
                <a:gd name="T17" fmla="*/ 0 h 93"/>
                <a:gd name="T18" fmla="*/ 101 w 101"/>
                <a:gd name="T19" fmla="*/ 22 h 93"/>
                <a:gd name="T20" fmla="*/ 56 w 101"/>
                <a:gd name="T21" fmla="*/ 93 h 93"/>
                <a:gd name="T22" fmla="*/ 52 w 101"/>
                <a:gd name="T23" fmla="*/ 89 h 93"/>
                <a:gd name="T24" fmla="*/ 34 w 101"/>
                <a:gd name="T25" fmla="*/ 8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93">
                  <a:moveTo>
                    <a:pt x="34" y="85"/>
                  </a:moveTo>
                  <a:lnTo>
                    <a:pt x="34" y="85"/>
                  </a:lnTo>
                  <a:lnTo>
                    <a:pt x="0" y="30"/>
                  </a:lnTo>
                  <a:lnTo>
                    <a:pt x="31" y="27"/>
                  </a:lnTo>
                  <a:lnTo>
                    <a:pt x="43" y="30"/>
                  </a:lnTo>
                  <a:lnTo>
                    <a:pt x="59" y="23"/>
                  </a:lnTo>
                  <a:lnTo>
                    <a:pt x="76" y="16"/>
                  </a:lnTo>
                  <a:lnTo>
                    <a:pt x="92" y="18"/>
                  </a:lnTo>
                  <a:lnTo>
                    <a:pt x="101" y="0"/>
                  </a:lnTo>
                  <a:lnTo>
                    <a:pt x="101" y="22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34" y="85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5" name="Freeform 712">
              <a:extLst>
                <a:ext uri="{FF2B5EF4-FFF2-40B4-BE49-F238E27FC236}">
                  <a16:creationId xmlns:a16="http://schemas.microsoft.com/office/drawing/2014/main" xmlns="" id="{6EF1F4CE-FB28-4AF0-B78E-BCC74AE3B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8" y="2602"/>
              <a:ext cx="7" cy="4"/>
            </a:xfrm>
            <a:custGeom>
              <a:avLst/>
              <a:gdLst>
                <a:gd name="T0" fmla="*/ 0 w 17"/>
                <a:gd name="T1" fmla="*/ 0 h 9"/>
                <a:gd name="T2" fmla="*/ 0 w 17"/>
                <a:gd name="T3" fmla="*/ 0 h 9"/>
                <a:gd name="T4" fmla="*/ 17 w 17"/>
                <a:gd name="T5" fmla="*/ 0 h 9"/>
                <a:gd name="T6" fmla="*/ 15 w 17"/>
                <a:gd name="T7" fmla="*/ 9 h 9"/>
                <a:gd name="T8" fmla="*/ 0 w 1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1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6" name="Freeform 713">
              <a:extLst>
                <a:ext uri="{FF2B5EF4-FFF2-40B4-BE49-F238E27FC236}">
                  <a16:creationId xmlns:a16="http://schemas.microsoft.com/office/drawing/2014/main" xmlns="" id="{CC258E47-896E-437A-967F-8A62BC029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" y="2432"/>
              <a:ext cx="147" cy="140"/>
            </a:xfrm>
            <a:custGeom>
              <a:avLst/>
              <a:gdLst>
                <a:gd name="T0" fmla="*/ 244 w 358"/>
                <a:gd name="T1" fmla="*/ 303 h 314"/>
                <a:gd name="T2" fmla="*/ 244 w 358"/>
                <a:gd name="T3" fmla="*/ 303 h 314"/>
                <a:gd name="T4" fmla="*/ 276 w 358"/>
                <a:gd name="T5" fmla="*/ 300 h 314"/>
                <a:gd name="T6" fmla="*/ 288 w 358"/>
                <a:gd name="T7" fmla="*/ 303 h 314"/>
                <a:gd name="T8" fmla="*/ 304 w 358"/>
                <a:gd name="T9" fmla="*/ 296 h 314"/>
                <a:gd name="T10" fmla="*/ 321 w 358"/>
                <a:gd name="T11" fmla="*/ 289 h 314"/>
                <a:gd name="T12" fmla="*/ 337 w 358"/>
                <a:gd name="T13" fmla="*/ 291 h 314"/>
                <a:gd name="T14" fmla="*/ 346 w 358"/>
                <a:gd name="T15" fmla="*/ 273 h 314"/>
                <a:gd name="T16" fmla="*/ 346 w 358"/>
                <a:gd name="T17" fmla="*/ 251 h 314"/>
                <a:gd name="T18" fmla="*/ 353 w 358"/>
                <a:gd name="T19" fmla="*/ 228 h 314"/>
                <a:gd name="T20" fmla="*/ 358 w 358"/>
                <a:gd name="T21" fmla="*/ 214 h 314"/>
                <a:gd name="T22" fmla="*/ 358 w 358"/>
                <a:gd name="T23" fmla="*/ 198 h 314"/>
                <a:gd name="T24" fmla="*/ 351 w 358"/>
                <a:gd name="T25" fmla="*/ 183 h 314"/>
                <a:gd name="T26" fmla="*/ 335 w 358"/>
                <a:gd name="T27" fmla="*/ 176 h 314"/>
                <a:gd name="T28" fmla="*/ 330 w 358"/>
                <a:gd name="T29" fmla="*/ 172 h 314"/>
                <a:gd name="T30" fmla="*/ 325 w 358"/>
                <a:gd name="T31" fmla="*/ 167 h 314"/>
                <a:gd name="T32" fmla="*/ 307 w 358"/>
                <a:gd name="T33" fmla="*/ 153 h 314"/>
                <a:gd name="T34" fmla="*/ 305 w 358"/>
                <a:gd name="T35" fmla="*/ 146 h 314"/>
                <a:gd name="T36" fmla="*/ 309 w 358"/>
                <a:gd name="T37" fmla="*/ 130 h 314"/>
                <a:gd name="T38" fmla="*/ 321 w 358"/>
                <a:gd name="T39" fmla="*/ 117 h 314"/>
                <a:gd name="T40" fmla="*/ 332 w 358"/>
                <a:gd name="T41" fmla="*/ 100 h 314"/>
                <a:gd name="T42" fmla="*/ 330 w 358"/>
                <a:gd name="T43" fmla="*/ 87 h 314"/>
                <a:gd name="T44" fmla="*/ 311 w 358"/>
                <a:gd name="T45" fmla="*/ 78 h 314"/>
                <a:gd name="T46" fmla="*/ 283 w 358"/>
                <a:gd name="T47" fmla="*/ 71 h 314"/>
                <a:gd name="T48" fmla="*/ 264 w 358"/>
                <a:gd name="T49" fmla="*/ 58 h 314"/>
                <a:gd name="T50" fmla="*/ 262 w 358"/>
                <a:gd name="T51" fmla="*/ 48 h 314"/>
                <a:gd name="T52" fmla="*/ 246 w 358"/>
                <a:gd name="T53" fmla="*/ 32 h 314"/>
                <a:gd name="T54" fmla="*/ 234 w 358"/>
                <a:gd name="T55" fmla="*/ 30 h 314"/>
                <a:gd name="T56" fmla="*/ 220 w 358"/>
                <a:gd name="T57" fmla="*/ 24 h 314"/>
                <a:gd name="T58" fmla="*/ 202 w 358"/>
                <a:gd name="T59" fmla="*/ 24 h 314"/>
                <a:gd name="T60" fmla="*/ 180 w 358"/>
                <a:gd name="T61" fmla="*/ 39 h 314"/>
                <a:gd name="T62" fmla="*/ 129 w 358"/>
                <a:gd name="T63" fmla="*/ 44 h 314"/>
                <a:gd name="T64" fmla="*/ 43 w 358"/>
                <a:gd name="T65" fmla="*/ 51 h 314"/>
                <a:gd name="T66" fmla="*/ 8 w 358"/>
                <a:gd name="T67" fmla="*/ 58 h 314"/>
                <a:gd name="T68" fmla="*/ 0 w 358"/>
                <a:gd name="T69" fmla="*/ 87 h 314"/>
                <a:gd name="T70" fmla="*/ 0 w 358"/>
                <a:gd name="T71" fmla="*/ 101 h 314"/>
                <a:gd name="T72" fmla="*/ 5 w 358"/>
                <a:gd name="T73" fmla="*/ 110 h 314"/>
                <a:gd name="T74" fmla="*/ 24 w 358"/>
                <a:gd name="T75" fmla="*/ 121 h 314"/>
                <a:gd name="T76" fmla="*/ 42 w 358"/>
                <a:gd name="T77" fmla="*/ 139 h 314"/>
                <a:gd name="T78" fmla="*/ 68 w 358"/>
                <a:gd name="T79" fmla="*/ 150 h 314"/>
                <a:gd name="T80" fmla="*/ 73 w 358"/>
                <a:gd name="T81" fmla="*/ 175 h 314"/>
                <a:gd name="T82" fmla="*/ 137 w 358"/>
                <a:gd name="T83" fmla="*/ 203 h 314"/>
                <a:gd name="T84" fmla="*/ 146 w 358"/>
                <a:gd name="T85" fmla="*/ 260 h 314"/>
                <a:gd name="T86" fmla="*/ 178 w 358"/>
                <a:gd name="T87" fmla="*/ 276 h 314"/>
                <a:gd name="T88" fmla="*/ 190 w 358"/>
                <a:gd name="T89" fmla="*/ 305 h 314"/>
                <a:gd name="T90" fmla="*/ 199 w 358"/>
                <a:gd name="T91" fmla="*/ 314 h 314"/>
                <a:gd name="T92" fmla="*/ 244 w 358"/>
                <a:gd name="T93" fmla="*/ 30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" h="314">
                  <a:moveTo>
                    <a:pt x="244" y="303"/>
                  </a:moveTo>
                  <a:lnTo>
                    <a:pt x="244" y="303"/>
                  </a:lnTo>
                  <a:lnTo>
                    <a:pt x="276" y="300"/>
                  </a:lnTo>
                  <a:lnTo>
                    <a:pt x="288" y="303"/>
                  </a:lnTo>
                  <a:lnTo>
                    <a:pt x="304" y="296"/>
                  </a:lnTo>
                  <a:lnTo>
                    <a:pt x="321" y="289"/>
                  </a:lnTo>
                  <a:lnTo>
                    <a:pt x="337" y="291"/>
                  </a:lnTo>
                  <a:lnTo>
                    <a:pt x="346" y="273"/>
                  </a:lnTo>
                  <a:lnTo>
                    <a:pt x="346" y="251"/>
                  </a:lnTo>
                  <a:lnTo>
                    <a:pt x="353" y="228"/>
                  </a:lnTo>
                  <a:lnTo>
                    <a:pt x="358" y="214"/>
                  </a:lnTo>
                  <a:lnTo>
                    <a:pt x="358" y="198"/>
                  </a:lnTo>
                  <a:lnTo>
                    <a:pt x="351" y="183"/>
                  </a:lnTo>
                  <a:lnTo>
                    <a:pt x="335" y="176"/>
                  </a:lnTo>
                  <a:lnTo>
                    <a:pt x="330" y="172"/>
                  </a:lnTo>
                  <a:lnTo>
                    <a:pt x="325" y="167"/>
                  </a:lnTo>
                  <a:lnTo>
                    <a:pt x="307" y="153"/>
                  </a:lnTo>
                  <a:lnTo>
                    <a:pt x="305" y="146"/>
                  </a:lnTo>
                  <a:lnTo>
                    <a:pt x="309" y="130"/>
                  </a:lnTo>
                  <a:lnTo>
                    <a:pt x="321" y="117"/>
                  </a:lnTo>
                  <a:lnTo>
                    <a:pt x="332" y="100"/>
                  </a:lnTo>
                  <a:lnTo>
                    <a:pt x="330" y="87"/>
                  </a:lnTo>
                  <a:lnTo>
                    <a:pt x="311" y="78"/>
                  </a:lnTo>
                  <a:lnTo>
                    <a:pt x="283" y="71"/>
                  </a:lnTo>
                  <a:lnTo>
                    <a:pt x="264" y="58"/>
                  </a:lnTo>
                  <a:lnTo>
                    <a:pt x="262" y="48"/>
                  </a:lnTo>
                  <a:lnTo>
                    <a:pt x="246" y="32"/>
                  </a:lnTo>
                  <a:lnTo>
                    <a:pt x="234" y="30"/>
                  </a:lnTo>
                  <a:lnTo>
                    <a:pt x="220" y="24"/>
                  </a:lnTo>
                  <a:lnTo>
                    <a:pt x="202" y="24"/>
                  </a:lnTo>
                  <a:lnTo>
                    <a:pt x="180" y="39"/>
                  </a:lnTo>
                  <a:cubicBezTo>
                    <a:pt x="162" y="44"/>
                    <a:pt x="147" y="44"/>
                    <a:pt x="129" y="44"/>
                  </a:cubicBezTo>
                  <a:cubicBezTo>
                    <a:pt x="85" y="0"/>
                    <a:pt x="57" y="44"/>
                    <a:pt x="43" y="51"/>
                  </a:cubicBezTo>
                  <a:cubicBezTo>
                    <a:pt x="35" y="56"/>
                    <a:pt x="18" y="55"/>
                    <a:pt x="8" y="58"/>
                  </a:cubicBezTo>
                  <a:lnTo>
                    <a:pt x="0" y="87"/>
                  </a:lnTo>
                  <a:lnTo>
                    <a:pt x="0" y="101"/>
                  </a:lnTo>
                  <a:lnTo>
                    <a:pt x="5" y="110"/>
                  </a:lnTo>
                  <a:lnTo>
                    <a:pt x="24" y="121"/>
                  </a:lnTo>
                  <a:lnTo>
                    <a:pt x="42" y="139"/>
                  </a:lnTo>
                  <a:lnTo>
                    <a:pt x="68" y="150"/>
                  </a:lnTo>
                  <a:lnTo>
                    <a:pt x="73" y="175"/>
                  </a:lnTo>
                  <a:lnTo>
                    <a:pt x="137" y="203"/>
                  </a:lnTo>
                  <a:cubicBezTo>
                    <a:pt x="119" y="245"/>
                    <a:pt x="97" y="256"/>
                    <a:pt x="146" y="260"/>
                  </a:cubicBezTo>
                  <a:lnTo>
                    <a:pt x="178" y="276"/>
                  </a:lnTo>
                  <a:lnTo>
                    <a:pt x="190" y="305"/>
                  </a:lnTo>
                  <a:lnTo>
                    <a:pt x="199" y="314"/>
                  </a:lnTo>
                  <a:lnTo>
                    <a:pt x="244" y="303"/>
                  </a:lnTo>
                  <a:close/>
                </a:path>
              </a:pathLst>
            </a:custGeom>
            <a:solidFill>
              <a:srgbClr val="5858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7" name="Freeform 714">
              <a:extLst>
                <a:ext uri="{FF2B5EF4-FFF2-40B4-BE49-F238E27FC236}">
                  <a16:creationId xmlns:a16="http://schemas.microsoft.com/office/drawing/2014/main" xmlns="" id="{576F7920-C7A4-4779-9414-77DE4F307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" y="2445"/>
              <a:ext cx="65" cy="62"/>
            </a:xfrm>
            <a:custGeom>
              <a:avLst/>
              <a:gdLst>
                <a:gd name="T0" fmla="*/ 74 w 160"/>
                <a:gd name="T1" fmla="*/ 0 h 138"/>
                <a:gd name="T2" fmla="*/ 74 w 160"/>
                <a:gd name="T3" fmla="*/ 0 h 138"/>
                <a:gd name="T4" fmla="*/ 160 w 160"/>
                <a:gd name="T5" fmla="*/ 138 h 138"/>
                <a:gd name="T6" fmla="*/ 71 w 160"/>
                <a:gd name="T7" fmla="*/ 138 h 138"/>
                <a:gd name="T8" fmla="*/ 68 w 160"/>
                <a:gd name="T9" fmla="*/ 121 h 138"/>
                <a:gd name="T10" fmla="*/ 42 w 160"/>
                <a:gd name="T11" fmla="*/ 110 h 138"/>
                <a:gd name="T12" fmla="*/ 24 w 160"/>
                <a:gd name="T13" fmla="*/ 92 h 138"/>
                <a:gd name="T14" fmla="*/ 5 w 160"/>
                <a:gd name="T15" fmla="*/ 81 h 138"/>
                <a:gd name="T16" fmla="*/ 0 w 160"/>
                <a:gd name="T17" fmla="*/ 72 h 138"/>
                <a:gd name="T18" fmla="*/ 0 w 160"/>
                <a:gd name="T19" fmla="*/ 58 h 138"/>
                <a:gd name="T20" fmla="*/ 8 w 160"/>
                <a:gd name="T21" fmla="*/ 29 h 138"/>
                <a:gd name="T22" fmla="*/ 43 w 160"/>
                <a:gd name="T23" fmla="*/ 22 h 138"/>
                <a:gd name="T24" fmla="*/ 74 w 160"/>
                <a:gd name="T25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38">
                  <a:moveTo>
                    <a:pt x="74" y="0"/>
                  </a:moveTo>
                  <a:lnTo>
                    <a:pt x="74" y="0"/>
                  </a:lnTo>
                  <a:lnTo>
                    <a:pt x="160" y="138"/>
                  </a:lnTo>
                  <a:lnTo>
                    <a:pt x="71" y="138"/>
                  </a:lnTo>
                  <a:lnTo>
                    <a:pt x="68" y="121"/>
                  </a:lnTo>
                  <a:lnTo>
                    <a:pt x="42" y="110"/>
                  </a:lnTo>
                  <a:lnTo>
                    <a:pt x="24" y="92"/>
                  </a:lnTo>
                  <a:lnTo>
                    <a:pt x="5" y="81"/>
                  </a:lnTo>
                  <a:lnTo>
                    <a:pt x="0" y="72"/>
                  </a:lnTo>
                  <a:lnTo>
                    <a:pt x="0" y="58"/>
                  </a:lnTo>
                  <a:lnTo>
                    <a:pt x="8" y="29"/>
                  </a:lnTo>
                  <a:cubicBezTo>
                    <a:pt x="18" y="26"/>
                    <a:pt x="35" y="27"/>
                    <a:pt x="43" y="22"/>
                  </a:cubicBezTo>
                  <a:cubicBezTo>
                    <a:pt x="50" y="19"/>
                    <a:pt x="61" y="6"/>
                    <a:pt x="74" y="0"/>
                  </a:cubicBez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8" name="Freeform 715">
              <a:extLst>
                <a:ext uri="{FF2B5EF4-FFF2-40B4-BE49-F238E27FC236}">
                  <a16:creationId xmlns:a16="http://schemas.microsoft.com/office/drawing/2014/main" xmlns="" id="{A6624720-9CE5-42CA-9054-66E6DCCE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" y="2446"/>
              <a:ext cx="71" cy="61"/>
            </a:xfrm>
            <a:custGeom>
              <a:avLst/>
              <a:gdLst>
                <a:gd name="T0" fmla="*/ 164 w 172"/>
                <a:gd name="T1" fmla="*/ 136 h 136"/>
                <a:gd name="T2" fmla="*/ 164 w 172"/>
                <a:gd name="T3" fmla="*/ 136 h 136"/>
                <a:gd name="T4" fmla="*/ 0 w 172"/>
                <a:gd name="T5" fmla="*/ 136 h 136"/>
                <a:gd name="T6" fmla="*/ 84 w 172"/>
                <a:gd name="T7" fmla="*/ 0 h 136"/>
                <a:gd name="T8" fmla="*/ 86 w 172"/>
                <a:gd name="T9" fmla="*/ 1 h 136"/>
                <a:gd name="T10" fmla="*/ 102 w 172"/>
                <a:gd name="T11" fmla="*/ 17 h 136"/>
                <a:gd name="T12" fmla="*/ 104 w 172"/>
                <a:gd name="T13" fmla="*/ 27 h 136"/>
                <a:gd name="T14" fmla="*/ 123 w 172"/>
                <a:gd name="T15" fmla="*/ 40 h 136"/>
                <a:gd name="T16" fmla="*/ 151 w 172"/>
                <a:gd name="T17" fmla="*/ 47 h 136"/>
                <a:gd name="T18" fmla="*/ 170 w 172"/>
                <a:gd name="T19" fmla="*/ 56 h 136"/>
                <a:gd name="T20" fmla="*/ 172 w 172"/>
                <a:gd name="T21" fmla="*/ 69 h 136"/>
                <a:gd name="T22" fmla="*/ 161 w 172"/>
                <a:gd name="T23" fmla="*/ 86 h 136"/>
                <a:gd name="T24" fmla="*/ 149 w 172"/>
                <a:gd name="T25" fmla="*/ 99 h 136"/>
                <a:gd name="T26" fmla="*/ 145 w 172"/>
                <a:gd name="T27" fmla="*/ 115 h 136"/>
                <a:gd name="T28" fmla="*/ 147 w 172"/>
                <a:gd name="T29" fmla="*/ 122 h 136"/>
                <a:gd name="T30" fmla="*/ 164 w 172"/>
                <a:gd name="T3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2" h="136">
                  <a:moveTo>
                    <a:pt x="164" y="136"/>
                  </a:moveTo>
                  <a:lnTo>
                    <a:pt x="164" y="136"/>
                  </a:lnTo>
                  <a:lnTo>
                    <a:pt x="0" y="136"/>
                  </a:lnTo>
                  <a:lnTo>
                    <a:pt x="84" y="0"/>
                  </a:lnTo>
                  <a:lnTo>
                    <a:pt x="86" y="1"/>
                  </a:lnTo>
                  <a:lnTo>
                    <a:pt x="102" y="17"/>
                  </a:lnTo>
                  <a:lnTo>
                    <a:pt x="104" y="27"/>
                  </a:lnTo>
                  <a:lnTo>
                    <a:pt x="123" y="40"/>
                  </a:lnTo>
                  <a:lnTo>
                    <a:pt x="151" y="47"/>
                  </a:lnTo>
                  <a:lnTo>
                    <a:pt x="170" y="56"/>
                  </a:lnTo>
                  <a:lnTo>
                    <a:pt x="172" y="69"/>
                  </a:lnTo>
                  <a:lnTo>
                    <a:pt x="161" y="86"/>
                  </a:lnTo>
                  <a:lnTo>
                    <a:pt x="149" y="99"/>
                  </a:lnTo>
                  <a:lnTo>
                    <a:pt x="145" y="115"/>
                  </a:lnTo>
                  <a:lnTo>
                    <a:pt x="147" y="122"/>
                  </a:lnTo>
                  <a:lnTo>
                    <a:pt x="164" y="136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9" name="Freeform 716">
              <a:extLst>
                <a:ext uri="{FF2B5EF4-FFF2-40B4-BE49-F238E27FC236}">
                  <a16:creationId xmlns:a16="http://schemas.microsoft.com/office/drawing/2014/main" xmlns="" id="{8CEA3736-0A90-4D07-BD9E-0799FE7AC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" y="2507"/>
              <a:ext cx="61" cy="65"/>
            </a:xfrm>
            <a:custGeom>
              <a:avLst/>
              <a:gdLst>
                <a:gd name="T0" fmla="*/ 39 w 148"/>
                <a:gd name="T1" fmla="*/ 38 h 147"/>
                <a:gd name="T2" fmla="*/ 39 w 148"/>
                <a:gd name="T3" fmla="*/ 38 h 147"/>
                <a:gd name="T4" fmla="*/ 63 w 148"/>
                <a:gd name="T5" fmla="*/ 0 h 147"/>
                <a:gd name="T6" fmla="*/ 148 w 148"/>
                <a:gd name="T7" fmla="*/ 136 h 147"/>
                <a:gd name="T8" fmla="*/ 147 w 148"/>
                <a:gd name="T9" fmla="*/ 136 h 147"/>
                <a:gd name="T10" fmla="*/ 102 w 148"/>
                <a:gd name="T11" fmla="*/ 147 h 147"/>
                <a:gd name="T12" fmla="*/ 93 w 148"/>
                <a:gd name="T13" fmla="*/ 138 h 147"/>
                <a:gd name="T14" fmla="*/ 81 w 148"/>
                <a:gd name="T15" fmla="*/ 109 h 147"/>
                <a:gd name="T16" fmla="*/ 49 w 148"/>
                <a:gd name="T17" fmla="*/ 93 h 147"/>
                <a:gd name="T18" fmla="*/ 39 w 148"/>
                <a:gd name="T19" fmla="*/ 3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47">
                  <a:moveTo>
                    <a:pt x="39" y="38"/>
                  </a:moveTo>
                  <a:lnTo>
                    <a:pt x="39" y="38"/>
                  </a:lnTo>
                  <a:lnTo>
                    <a:pt x="63" y="0"/>
                  </a:lnTo>
                  <a:lnTo>
                    <a:pt x="148" y="136"/>
                  </a:lnTo>
                  <a:lnTo>
                    <a:pt x="147" y="136"/>
                  </a:lnTo>
                  <a:lnTo>
                    <a:pt x="102" y="147"/>
                  </a:lnTo>
                  <a:lnTo>
                    <a:pt x="93" y="138"/>
                  </a:lnTo>
                  <a:lnTo>
                    <a:pt x="81" y="109"/>
                  </a:lnTo>
                  <a:lnTo>
                    <a:pt x="49" y="93"/>
                  </a:lnTo>
                  <a:cubicBezTo>
                    <a:pt x="0" y="89"/>
                    <a:pt x="21" y="78"/>
                    <a:pt x="39" y="38"/>
                  </a:cubicBez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0" name="Freeform 717">
              <a:extLst>
                <a:ext uri="{FF2B5EF4-FFF2-40B4-BE49-F238E27FC236}">
                  <a16:creationId xmlns:a16="http://schemas.microsoft.com/office/drawing/2014/main" xmlns="" id="{A7EB6E7A-CCBF-480B-86F8-CF2DA4ED8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2" y="2507"/>
              <a:ext cx="82" cy="61"/>
            </a:xfrm>
            <a:custGeom>
              <a:avLst/>
              <a:gdLst>
                <a:gd name="T0" fmla="*/ 85 w 198"/>
                <a:gd name="T1" fmla="*/ 136 h 136"/>
                <a:gd name="T2" fmla="*/ 85 w 198"/>
                <a:gd name="T3" fmla="*/ 136 h 136"/>
                <a:gd name="T4" fmla="*/ 0 w 198"/>
                <a:gd name="T5" fmla="*/ 0 h 136"/>
                <a:gd name="T6" fmla="*/ 164 w 198"/>
                <a:gd name="T7" fmla="*/ 0 h 136"/>
                <a:gd name="T8" fmla="*/ 165 w 198"/>
                <a:gd name="T9" fmla="*/ 0 h 136"/>
                <a:gd name="T10" fmla="*/ 170 w 198"/>
                <a:gd name="T11" fmla="*/ 5 h 136"/>
                <a:gd name="T12" fmla="*/ 175 w 198"/>
                <a:gd name="T13" fmla="*/ 9 h 136"/>
                <a:gd name="T14" fmla="*/ 191 w 198"/>
                <a:gd name="T15" fmla="*/ 16 h 136"/>
                <a:gd name="T16" fmla="*/ 198 w 198"/>
                <a:gd name="T17" fmla="*/ 31 h 136"/>
                <a:gd name="T18" fmla="*/ 198 w 198"/>
                <a:gd name="T19" fmla="*/ 47 h 136"/>
                <a:gd name="T20" fmla="*/ 193 w 198"/>
                <a:gd name="T21" fmla="*/ 61 h 136"/>
                <a:gd name="T22" fmla="*/ 186 w 198"/>
                <a:gd name="T23" fmla="*/ 84 h 136"/>
                <a:gd name="T24" fmla="*/ 186 w 198"/>
                <a:gd name="T25" fmla="*/ 106 h 136"/>
                <a:gd name="T26" fmla="*/ 177 w 198"/>
                <a:gd name="T27" fmla="*/ 124 h 136"/>
                <a:gd name="T28" fmla="*/ 161 w 198"/>
                <a:gd name="T29" fmla="*/ 122 h 136"/>
                <a:gd name="T30" fmla="*/ 144 w 198"/>
                <a:gd name="T31" fmla="*/ 129 h 136"/>
                <a:gd name="T32" fmla="*/ 128 w 198"/>
                <a:gd name="T33" fmla="*/ 136 h 136"/>
                <a:gd name="T34" fmla="*/ 116 w 198"/>
                <a:gd name="T35" fmla="*/ 133 h 136"/>
                <a:gd name="T36" fmla="*/ 85 w 198"/>
                <a:gd name="T3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8" h="136">
                  <a:moveTo>
                    <a:pt x="85" y="136"/>
                  </a:moveTo>
                  <a:lnTo>
                    <a:pt x="85" y="136"/>
                  </a:lnTo>
                  <a:lnTo>
                    <a:pt x="0" y="0"/>
                  </a:lnTo>
                  <a:lnTo>
                    <a:pt x="164" y="0"/>
                  </a:lnTo>
                  <a:lnTo>
                    <a:pt x="165" y="0"/>
                  </a:lnTo>
                  <a:lnTo>
                    <a:pt x="170" y="5"/>
                  </a:lnTo>
                  <a:lnTo>
                    <a:pt x="175" y="9"/>
                  </a:lnTo>
                  <a:lnTo>
                    <a:pt x="191" y="16"/>
                  </a:lnTo>
                  <a:lnTo>
                    <a:pt x="198" y="31"/>
                  </a:lnTo>
                  <a:lnTo>
                    <a:pt x="198" y="47"/>
                  </a:lnTo>
                  <a:lnTo>
                    <a:pt x="193" y="61"/>
                  </a:lnTo>
                  <a:lnTo>
                    <a:pt x="186" y="84"/>
                  </a:lnTo>
                  <a:lnTo>
                    <a:pt x="186" y="106"/>
                  </a:lnTo>
                  <a:lnTo>
                    <a:pt x="177" y="124"/>
                  </a:lnTo>
                  <a:lnTo>
                    <a:pt x="161" y="122"/>
                  </a:lnTo>
                  <a:lnTo>
                    <a:pt x="144" y="129"/>
                  </a:lnTo>
                  <a:lnTo>
                    <a:pt x="128" y="136"/>
                  </a:lnTo>
                  <a:lnTo>
                    <a:pt x="116" y="133"/>
                  </a:lnTo>
                  <a:lnTo>
                    <a:pt x="85" y="136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1" name="Freeform 718">
              <a:extLst>
                <a:ext uri="{FF2B5EF4-FFF2-40B4-BE49-F238E27FC236}">
                  <a16:creationId xmlns:a16="http://schemas.microsoft.com/office/drawing/2014/main" xmlns="" id="{D4C94CC7-0BC4-4638-B0E3-1A7E3EFFE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329"/>
              <a:ext cx="17" cy="30"/>
            </a:xfrm>
            <a:custGeom>
              <a:avLst/>
              <a:gdLst>
                <a:gd name="T0" fmla="*/ 32 w 42"/>
                <a:gd name="T1" fmla="*/ 0 h 66"/>
                <a:gd name="T2" fmla="*/ 32 w 42"/>
                <a:gd name="T3" fmla="*/ 0 h 66"/>
                <a:gd name="T4" fmla="*/ 11 w 42"/>
                <a:gd name="T5" fmla="*/ 42 h 66"/>
                <a:gd name="T6" fmla="*/ 0 w 42"/>
                <a:gd name="T7" fmla="*/ 63 h 66"/>
                <a:gd name="T8" fmla="*/ 19 w 42"/>
                <a:gd name="T9" fmla="*/ 66 h 66"/>
                <a:gd name="T10" fmla="*/ 19 w 42"/>
                <a:gd name="T11" fmla="*/ 65 h 66"/>
                <a:gd name="T12" fmla="*/ 19 w 42"/>
                <a:gd name="T13" fmla="*/ 51 h 66"/>
                <a:gd name="T14" fmla="*/ 28 w 42"/>
                <a:gd name="T15" fmla="*/ 38 h 66"/>
                <a:gd name="T16" fmla="*/ 30 w 42"/>
                <a:gd name="T17" fmla="*/ 26 h 66"/>
                <a:gd name="T18" fmla="*/ 38 w 42"/>
                <a:gd name="T19" fmla="*/ 17 h 66"/>
                <a:gd name="T20" fmla="*/ 42 w 42"/>
                <a:gd name="T21" fmla="*/ 6 h 66"/>
                <a:gd name="T22" fmla="*/ 33 w 42"/>
                <a:gd name="T23" fmla="*/ 2 h 66"/>
                <a:gd name="T24" fmla="*/ 32 w 42"/>
                <a:gd name="T2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66">
                  <a:moveTo>
                    <a:pt x="32" y="0"/>
                  </a:moveTo>
                  <a:lnTo>
                    <a:pt x="32" y="0"/>
                  </a:lnTo>
                  <a:cubicBezTo>
                    <a:pt x="29" y="17"/>
                    <a:pt x="26" y="24"/>
                    <a:pt x="11" y="42"/>
                  </a:cubicBezTo>
                  <a:cubicBezTo>
                    <a:pt x="6" y="48"/>
                    <a:pt x="3" y="55"/>
                    <a:pt x="0" y="63"/>
                  </a:cubicBezTo>
                  <a:cubicBezTo>
                    <a:pt x="6" y="66"/>
                    <a:pt x="13" y="66"/>
                    <a:pt x="19" y="66"/>
                  </a:cubicBezTo>
                  <a:lnTo>
                    <a:pt x="19" y="65"/>
                  </a:lnTo>
                  <a:lnTo>
                    <a:pt x="19" y="51"/>
                  </a:lnTo>
                  <a:lnTo>
                    <a:pt x="28" y="38"/>
                  </a:lnTo>
                  <a:lnTo>
                    <a:pt x="30" y="26"/>
                  </a:lnTo>
                  <a:lnTo>
                    <a:pt x="38" y="17"/>
                  </a:lnTo>
                  <a:lnTo>
                    <a:pt x="42" y="6"/>
                  </a:lnTo>
                  <a:lnTo>
                    <a:pt x="33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9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2" name="Freeform 719">
              <a:extLst>
                <a:ext uri="{FF2B5EF4-FFF2-40B4-BE49-F238E27FC236}">
                  <a16:creationId xmlns:a16="http://schemas.microsoft.com/office/drawing/2014/main" xmlns="" id="{68F76D39-0781-4074-BBE4-0519BE47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" y="2329"/>
              <a:ext cx="17" cy="30"/>
            </a:xfrm>
            <a:custGeom>
              <a:avLst/>
              <a:gdLst>
                <a:gd name="T0" fmla="*/ 32 w 42"/>
                <a:gd name="T1" fmla="*/ 0 h 66"/>
                <a:gd name="T2" fmla="*/ 32 w 42"/>
                <a:gd name="T3" fmla="*/ 0 h 66"/>
                <a:gd name="T4" fmla="*/ 11 w 42"/>
                <a:gd name="T5" fmla="*/ 42 h 66"/>
                <a:gd name="T6" fmla="*/ 0 w 42"/>
                <a:gd name="T7" fmla="*/ 63 h 66"/>
                <a:gd name="T8" fmla="*/ 19 w 42"/>
                <a:gd name="T9" fmla="*/ 66 h 66"/>
                <a:gd name="T10" fmla="*/ 19 w 42"/>
                <a:gd name="T11" fmla="*/ 65 h 66"/>
                <a:gd name="T12" fmla="*/ 19 w 42"/>
                <a:gd name="T13" fmla="*/ 51 h 66"/>
                <a:gd name="T14" fmla="*/ 28 w 42"/>
                <a:gd name="T15" fmla="*/ 38 h 66"/>
                <a:gd name="T16" fmla="*/ 30 w 42"/>
                <a:gd name="T17" fmla="*/ 26 h 66"/>
                <a:gd name="T18" fmla="*/ 38 w 42"/>
                <a:gd name="T19" fmla="*/ 17 h 66"/>
                <a:gd name="T20" fmla="*/ 42 w 42"/>
                <a:gd name="T21" fmla="*/ 6 h 66"/>
                <a:gd name="T22" fmla="*/ 33 w 42"/>
                <a:gd name="T23" fmla="*/ 2 h 66"/>
                <a:gd name="T24" fmla="*/ 32 w 42"/>
                <a:gd name="T25" fmla="*/ 0 h 66"/>
                <a:gd name="T26" fmla="*/ 32 w 42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66">
                  <a:moveTo>
                    <a:pt x="32" y="0"/>
                  </a:moveTo>
                  <a:lnTo>
                    <a:pt x="32" y="0"/>
                  </a:lnTo>
                  <a:cubicBezTo>
                    <a:pt x="29" y="17"/>
                    <a:pt x="26" y="24"/>
                    <a:pt x="11" y="42"/>
                  </a:cubicBezTo>
                  <a:cubicBezTo>
                    <a:pt x="6" y="48"/>
                    <a:pt x="3" y="55"/>
                    <a:pt x="0" y="63"/>
                  </a:cubicBezTo>
                  <a:cubicBezTo>
                    <a:pt x="6" y="66"/>
                    <a:pt x="13" y="66"/>
                    <a:pt x="19" y="66"/>
                  </a:cubicBezTo>
                  <a:lnTo>
                    <a:pt x="19" y="65"/>
                  </a:lnTo>
                  <a:lnTo>
                    <a:pt x="19" y="51"/>
                  </a:lnTo>
                  <a:lnTo>
                    <a:pt x="28" y="38"/>
                  </a:lnTo>
                  <a:lnTo>
                    <a:pt x="30" y="26"/>
                  </a:lnTo>
                  <a:lnTo>
                    <a:pt x="38" y="17"/>
                  </a:lnTo>
                  <a:lnTo>
                    <a:pt x="42" y="6"/>
                  </a:lnTo>
                  <a:lnTo>
                    <a:pt x="33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noFill/>
            <a:ln w="1588" cap="flat">
              <a:solidFill>
                <a:srgbClr val="5338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3" name="Freeform 720">
              <a:extLst>
                <a:ext uri="{FF2B5EF4-FFF2-40B4-BE49-F238E27FC236}">
                  <a16:creationId xmlns:a16="http://schemas.microsoft.com/office/drawing/2014/main" xmlns="" id="{AC361679-8C9A-4594-8F0A-CB7CBB489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" y="2303"/>
              <a:ext cx="141" cy="181"/>
            </a:xfrm>
            <a:custGeom>
              <a:avLst/>
              <a:gdLst>
                <a:gd name="T0" fmla="*/ 150 w 344"/>
                <a:gd name="T1" fmla="*/ 374 h 404"/>
                <a:gd name="T2" fmla="*/ 150 w 344"/>
                <a:gd name="T3" fmla="*/ 374 h 404"/>
                <a:gd name="T4" fmla="*/ 152 w 344"/>
                <a:gd name="T5" fmla="*/ 387 h 404"/>
                <a:gd name="T6" fmla="*/ 141 w 344"/>
                <a:gd name="T7" fmla="*/ 404 h 404"/>
                <a:gd name="T8" fmla="*/ 173 w 344"/>
                <a:gd name="T9" fmla="*/ 401 h 404"/>
                <a:gd name="T10" fmla="*/ 176 w 344"/>
                <a:gd name="T11" fmla="*/ 385 h 404"/>
                <a:gd name="T12" fmla="*/ 187 w 344"/>
                <a:gd name="T13" fmla="*/ 369 h 404"/>
                <a:gd name="T14" fmla="*/ 188 w 344"/>
                <a:gd name="T15" fmla="*/ 354 h 404"/>
                <a:gd name="T16" fmla="*/ 183 w 344"/>
                <a:gd name="T17" fmla="*/ 333 h 404"/>
                <a:gd name="T18" fmla="*/ 185 w 344"/>
                <a:gd name="T19" fmla="*/ 315 h 404"/>
                <a:gd name="T20" fmla="*/ 181 w 344"/>
                <a:gd name="T21" fmla="*/ 292 h 404"/>
                <a:gd name="T22" fmla="*/ 185 w 344"/>
                <a:gd name="T23" fmla="*/ 283 h 404"/>
                <a:gd name="T24" fmla="*/ 201 w 344"/>
                <a:gd name="T25" fmla="*/ 283 h 404"/>
                <a:gd name="T26" fmla="*/ 215 w 344"/>
                <a:gd name="T27" fmla="*/ 283 h 404"/>
                <a:gd name="T28" fmla="*/ 236 w 344"/>
                <a:gd name="T29" fmla="*/ 283 h 404"/>
                <a:gd name="T30" fmla="*/ 255 w 344"/>
                <a:gd name="T31" fmla="*/ 278 h 404"/>
                <a:gd name="T32" fmla="*/ 255 w 344"/>
                <a:gd name="T33" fmla="*/ 267 h 404"/>
                <a:gd name="T34" fmla="*/ 258 w 344"/>
                <a:gd name="T35" fmla="*/ 258 h 404"/>
                <a:gd name="T36" fmla="*/ 272 w 344"/>
                <a:gd name="T37" fmla="*/ 247 h 404"/>
                <a:gd name="T38" fmla="*/ 292 w 344"/>
                <a:gd name="T39" fmla="*/ 236 h 404"/>
                <a:gd name="T40" fmla="*/ 300 w 344"/>
                <a:gd name="T41" fmla="*/ 227 h 404"/>
                <a:gd name="T42" fmla="*/ 299 w 344"/>
                <a:gd name="T43" fmla="*/ 211 h 404"/>
                <a:gd name="T44" fmla="*/ 295 w 344"/>
                <a:gd name="T45" fmla="*/ 208 h 404"/>
                <a:gd name="T46" fmla="*/ 288 w 344"/>
                <a:gd name="T47" fmla="*/ 179 h 404"/>
                <a:gd name="T48" fmla="*/ 295 w 344"/>
                <a:gd name="T49" fmla="*/ 161 h 404"/>
                <a:gd name="T50" fmla="*/ 313 w 344"/>
                <a:gd name="T51" fmla="*/ 152 h 404"/>
                <a:gd name="T52" fmla="*/ 321 w 344"/>
                <a:gd name="T53" fmla="*/ 124 h 404"/>
                <a:gd name="T54" fmla="*/ 321 w 344"/>
                <a:gd name="T55" fmla="*/ 110 h 404"/>
                <a:gd name="T56" fmla="*/ 330 w 344"/>
                <a:gd name="T57" fmla="*/ 97 h 404"/>
                <a:gd name="T58" fmla="*/ 332 w 344"/>
                <a:gd name="T59" fmla="*/ 85 h 404"/>
                <a:gd name="T60" fmla="*/ 340 w 344"/>
                <a:gd name="T61" fmla="*/ 76 h 404"/>
                <a:gd name="T62" fmla="*/ 344 w 344"/>
                <a:gd name="T63" fmla="*/ 65 h 404"/>
                <a:gd name="T64" fmla="*/ 335 w 344"/>
                <a:gd name="T65" fmla="*/ 61 h 404"/>
                <a:gd name="T66" fmla="*/ 318 w 344"/>
                <a:gd name="T67" fmla="*/ 33 h 404"/>
                <a:gd name="T68" fmla="*/ 239 w 344"/>
                <a:gd name="T69" fmla="*/ 36 h 404"/>
                <a:gd name="T70" fmla="*/ 171 w 344"/>
                <a:gd name="T71" fmla="*/ 102 h 404"/>
                <a:gd name="T72" fmla="*/ 206 w 344"/>
                <a:gd name="T73" fmla="*/ 129 h 404"/>
                <a:gd name="T74" fmla="*/ 199 w 344"/>
                <a:gd name="T75" fmla="*/ 181 h 404"/>
                <a:gd name="T76" fmla="*/ 167 w 344"/>
                <a:gd name="T77" fmla="*/ 167 h 404"/>
                <a:gd name="T78" fmla="*/ 145 w 344"/>
                <a:gd name="T79" fmla="*/ 188 h 404"/>
                <a:gd name="T80" fmla="*/ 138 w 344"/>
                <a:gd name="T81" fmla="*/ 183 h 404"/>
                <a:gd name="T82" fmla="*/ 141 w 344"/>
                <a:gd name="T83" fmla="*/ 169 h 404"/>
                <a:gd name="T84" fmla="*/ 132 w 344"/>
                <a:gd name="T85" fmla="*/ 154 h 404"/>
                <a:gd name="T86" fmla="*/ 120 w 344"/>
                <a:gd name="T87" fmla="*/ 158 h 404"/>
                <a:gd name="T88" fmla="*/ 113 w 344"/>
                <a:gd name="T89" fmla="*/ 97 h 404"/>
                <a:gd name="T90" fmla="*/ 103 w 344"/>
                <a:gd name="T91" fmla="*/ 93 h 404"/>
                <a:gd name="T92" fmla="*/ 68 w 344"/>
                <a:gd name="T93" fmla="*/ 172 h 404"/>
                <a:gd name="T94" fmla="*/ 31 w 344"/>
                <a:gd name="T95" fmla="*/ 229 h 404"/>
                <a:gd name="T96" fmla="*/ 12 w 344"/>
                <a:gd name="T97" fmla="*/ 235 h 404"/>
                <a:gd name="T98" fmla="*/ 12 w 344"/>
                <a:gd name="T99" fmla="*/ 244 h 404"/>
                <a:gd name="T100" fmla="*/ 49 w 344"/>
                <a:gd name="T101" fmla="*/ 274 h 404"/>
                <a:gd name="T102" fmla="*/ 49 w 344"/>
                <a:gd name="T103" fmla="*/ 278 h 404"/>
                <a:gd name="T104" fmla="*/ 8 w 344"/>
                <a:gd name="T105" fmla="*/ 288 h 404"/>
                <a:gd name="T106" fmla="*/ 0 w 344"/>
                <a:gd name="T107" fmla="*/ 326 h 404"/>
                <a:gd name="T108" fmla="*/ 22 w 344"/>
                <a:gd name="T109" fmla="*/ 311 h 404"/>
                <a:gd name="T110" fmla="*/ 40 w 344"/>
                <a:gd name="T111" fmla="*/ 311 h 404"/>
                <a:gd name="T112" fmla="*/ 54 w 344"/>
                <a:gd name="T113" fmla="*/ 317 h 404"/>
                <a:gd name="T114" fmla="*/ 66 w 344"/>
                <a:gd name="T115" fmla="*/ 319 h 404"/>
                <a:gd name="T116" fmla="*/ 82 w 344"/>
                <a:gd name="T117" fmla="*/ 335 h 404"/>
                <a:gd name="T118" fmla="*/ 84 w 344"/>
                <a:gd name="T119" fmla="*/ 345 h 404"/>
                <a:gd name="T120" fmla="*/ 103 w 344"/>
                <a:gd name="T121" fmla="*/ 358 h 404"/>
                <a:gd name="T122" fmla="*/ 131 w 344"/>
                <a:gd name="T123" fmla="*/ 365 h 404"/>
                <a:gd name="T124" fmla="*/ 150 w 344"/>
                <a:gd name="T125" fmla="*/ 37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404">
                  <a:moveTo>
                    <a:pt x="150" y="374"/>
                  </a:moveTo>
                  <a:lnTo>
                    <a:pt x="150" y="374"/>
                  </a:lnTo>
                  <a:lnTo>
                    <a:pt x="152" y="387"/>
                  </a:lnTo>
                  <a:lnTo>
                    <a:pt x="141" y="404"/>
                  </a:lnTo>
                  <a:lnTo>
                    <a:pt x="173" y="401"/>
                  </a:lnTo>
                  <a:lnTo>
                    <a:pt x="176" y="385"/>
                  </a:lnTo>
                  <a:lnTo>
                    <a:pt x="187" y="369"/>
                  </a:lnTo>
                  <a:lnTo>
                    <a:pt x="188" y="354"/>
                  </a:lnTo>
                  <a:lnTo>
                    <a:pt x="183" y="333"/>
                  </a:lnTo>
                  <a:lnTo>
                    <a:pt x="185" y="315"/>
                  </a:lnTo>
                  <a:lnTo>
                    <a:pt x="181" y="292"/>
                  </a:lnTo>
                  <a:lnTo>
                    <a:pt x="185" y="283"/>
                  </a:lnTo>
                  <a:lnTo>
                    <a:pt x="201" y="283"/>
                  </a:lnTo>
                  <a:lnTo>
                    <a:pt x="215" y="283"/>
                  </a:lnTo>
                  <a:lnTo>
                    <a:pt x="236" y="283"/>
                  </a:lnTo>
                  <a:lnTo>
                    <a:pt x="255" y="278"/>
                  </a:lnTo>
                  <a:lnTo>
                    <a:pt x="255" y="267"/>
                  </a:lnTo>
                  <a:lnTo>
                    <a:pt x="258" y="258"/>
                  </a:lnTo>
                  <a:lnTo>
                    <a:pt x="272" y="247"/>
                  </a:lnTo>
                  <a:lnTo>
                    <a:pt x="292" y="236"/>
                  </a:lnTo>
                  <a:lnTo>
                    <a:pt x="300" y="227"/>
                  </a:lnTo>
                  <a:lnTo>
                    <a:pt x="299" y="211"/>
                  </a:lnTo>
                  <a:lnTo>
                    <a:pt x="295" y="208"/>
                  </a:lnTo>
                  <a:lnTo>
                    <a:pt x="288" y="179"/>
                  </a:lnTo>
                  <a:lnTo>
                    <a:pt x="295" y="161"/>
                  </a:lnTo>
                  <a:lnTo>
                    <a:pt x="313" y="152"/>
                  </a:lnTo>
                  <a:lnTo>
                    <a:pt x="321" y="124"/>
                  </a:lnTo>
                  <a:lnTo>
                    <a:pt x="321" y="110"/>
                  </a:lnTo>
                  <a:lnTo>
                    <a:pt x="330" y="97"/>
                  </a:lnTo>
                  <a:lnTo>
                    <a:pt x="332" y="85"/>
                  </a:lnTo>
                  <a:lnTo>
                    <a:pt x="340" y="76"/>
                  </a:lnTo>
                  <a:lnTo>
                    <a:pt x="344" y="65"/>
                  </a:lnTo>
                  <a:lnTo>
                    <a:pt x="335" y="61"/>
                  </a:lnTo>
                  <a:lnTo>
                    <a:pt x="318" y="33"/>
                  </a:lnTo>
                  <a:cubicBezTo>
                    <a:pt x="299" y="45"/>
                    <a:pt x="264" y="23"/>
                    <a:pt x="239" y="36"/>
                  </a:cubicBezTo>
                  <a:cubicBezTo>
                    <a:pt x="192" y="0"/>
                    <a:pt x="159" y="57"/>
                    <a:pt x="171" y="102"/>
                  </a:cubicBezTo>
                  <a:cubicBezTo>
                    <a:pt x="188" y="108"/>
                    <a:pt x="197" y="113"/>
                    <a:pt x="206" y="129"/>
                  </a:cubicBezTo>
                  <a:cubicBezTo>
                    <a:pt x="200" y="148"/>
                    <a:pt x="203" y="163"/>
                    <a:pt x="199" y="181"/>
                  </a:cubicBezTo>
                  <a:cubicBezTo>
                    <a:pt x="186" y="178"/>
                    <a:pt x="178" y="175"/>
                    <a:pt x="167" y="167"/>
                  </a:cubicBezTo>
                  <a:lnTo>
                    <a:pt x="145" y="188"/>
                  </a:lnTo>
                  <a:lnTo>
                    <a:pt x="138" y="183"/>
                  </a:lnTo>
                  <a:lnTo>
                    <a:pt x="141" y="169"/>
                  </a:lnTo>
                  <a:lnTo>
                    <a:pt x="132" y="154"/>
                  </a:lnTo>
                  <a:lnTo>
                    <a:pt x="120" y="158"/>
                  </a:lnTo>
                  <a:cubicBezTo>
                    <a:pt x="110" y="137"/>
                    <a:pt x="123" y="117"/>
                    <a:pt x="113" y="97"/>
                  </a:cubicBezTo>
                  <a:lnTo>
                    <a:pt x="103" y="93"/>
                  </a:lnTo>
                  <a:cubicBezTo>
                    <a:pt x="81" y="116"/>
                    <a:pt x="89" y="149"/>
                    <a:pt x="68" y="172"/>
                  </a:cubicBezTo>
                  <a:cubicBezTo>
                    <a:pt x="43" y="199"/>
                    <a:pt x="31" y="186"/>
                    <a:pt x="31" y="229"/>
                  </a:cubicBezTo>
                  <a:lnTo>
                    <a:pt x="12" y="235"/>
                  </a:lnTo>
                  <a:lnTo>
                    <a:pt x="12" y="244"/>
                  </a:lnTo>
                  <a:cubicBezTo>
                    <a:pt x="23" y="255"/>
                    <a:pt x="37" y="262"/>
                    <a:pt x="49" y="274"/>
                  </a:cubicBezTo>
                  <a:lnTo>
                    <a:pt x="49" y="278"/>
                  </a:lnTo>
                  <a:cubicBezTo>
                    <a:pt x="32" y="279"/>
                    <a:pt x="22" y="278"/>
                    <a:pt x="8" y="288"/>
                  </a:cubicBezTo>
                  <a:lnTo>
                    <a:pt x="0" y="326"/>
                  </a:lnTo>
                  <a:lnTo>
                    <a:pt x="22" y="311"/>
                  </a:lnTo>
                  <a:lnTo>
                    <a:pt x="40" y="311"/>
                  </a:lnTo>
                  <a:lnTo>
                    <a:pt x="54" y="317"/>
                  </a:lnTo>
                  <a:lnTo>
                    <a:pt x="66" y="319"/>
                  </a:lnTo>
                  <a:lnTo>
                    <a:pt x="82" y="335"/>
                  </a:lnTo>
                  <a:lnTo>
                    <a:pt x="84" y="345"/>
                  </a:lnTo>
                  <a:lnTo>
                    <a:pt x="103" y="358"/>
                  </a:lnTo>
                  <a:lnTo>
                    <a:pt x="131" y="365"/>
                  </a:lnTo>
                  <a:lnTo>
                    <a:pt x="150" y="374"/>
                  </a:lnTo>
                  <a:close/>
                </a:path>
              </a:pathLst>
            </a:custGeom>
            <a:solidFill>
              <a:srgbClr val="5858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4" name="Freeform 721">
              <a:extLst>
                <a:ext uri="{FF2B5EF4-FFF2-40B4-BE49-F238E27FC236}">
                  <a16:creationId xmlns:a16="http://schemas.microsoft.com/office/drawing/2014/main" xmlns="" id="{B2838CD1-5727-443F-BC61-60BDB3C6E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" y="2411"/>
              <a:ext cx="51" cy="73"/>
            </a:xfrm>
            <a:custGeom>
              <a:avLst/>
              <a:gdLst>
                <a:gd name="T0" fmla="*/ 49 w 124"/>
                <a:gd name="T1" fmla="*/ 0 h 163"/>
                <a:gd name="T2" fmla="*/ 49 w 124"/>
                <a:gd name="T3" fmla="*/ 0 h 163"/>
                <a:gd name="T4" fmla="*/ 124 w 124"/>
                <a:gd name="T5" fmla="*/ 120 h 163"/>
                <a:gd name="T6" fmla="*/ 123 w 124"/>
                <a:gd name="T7" fmla="*/ 128 h 163"/>
                <a:gd name="T8" fmla="*/ 112 w 124"/>
                <a:gd name="T9" fmla="*/ 144 h 163"/>
                <a:gd name="T10" fmla="*/ 109 w 124"/>
                <a:gd name="T11" fmla="*/ 160 h 163"/>
                <a:gd name="T12" fmla="*/ 77 w 124"/>
                <a:gd name="T13" fmla="*/ 163 h 163"/>
                <a:gd name="T14" fmla="*/ 88 w 124"/>
                <a:gd name="T15" fmla="*/ 146 h 163"/>
                <a:gd name="T16" fmla="*/ 86 w 124"/>
                <a:gd name="T17" fmla="*/ 133 h 163"/>
                <a:gd name="T18" fmla="*/ 67 w 124"/>
                <a:gd name="T19" fmla="*/ 124 h 163"/>
                <a:gd name="T20" fmla="*/ 39 w 124"/>
                <a:gd name="T21" fmla="*/ 117 h 163"/>
                <a:gd name="T22" fmla="*/ 20 w 124"/>
                <a:gd name="T23" fmla="*/ 104 h 163"/>
                <a:gd name="T24" fmla="*/ 18 w 124"/>
                <a:gd name="T25" fmla="*/ 94 h 163"/>
                <a:gd name="T26" fmla="*/ 2 w 124"/>
                <a:gd name="T27" fmla="*/ 78 h 163"/>
                <a:gd name="T28" fmla="*/ 0 w 124"/>
                <a:gd name="T29" fmla="*/ 77 h 163"/>
                <a:gd name="T30" fmla="*/ 49 w 12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63">
                  <a:moveTo>
                    <a:pt x="49" y="0"/>
                  </a:moveTo>
                  <a:lnTo>
                    <a:pt x="49" y="0"/>
                  </a:lnTo>
                  <a:lnTo>
                    <a:pt x="124" y="120"/>
                  </a:lnTo>
                  <a:lnTo>
                    <a:pt x="123" y="128"/>
                  </a:lnTo>
                  <a:lnTo>
                    <a:pt x="112" y="144"/>
                  </a:lnTo>
                  <a:lnTo>
                    <a:pt x="109" y="160"/>
                  </a:lnTo>
                  <a:lnTo>
                    <a:pt x="77" y="163"/>
                  </a:lnTo>
                  <a:lnTo>
                    <a:pt x="88" y="146"/>
                  </a:lnTo>
                  <a:lnTo>
                    <a:pt x="86" y="133"/>
                  </a:lnTo>
                  <a:lnTo>
                    <a:pt x="67" y="124"/>
                  </a:lnTo>
                  <a:lnTo>
                    <a:pt x="39" y="117"/>
                  </a:lnTo>
                  <a:lnTo>
                    <a:pt x="20" y="104"/>
                  </a:lnTo>
                  <a:lnTo>
                    <a:pt x="18" y="94"/>
                  </a:lnTo>
                  <a:lnTo>
                    <a:pt x="2" y="78"/>
                  </a:lnTo>
                  <a:lnTo>
                    <a:pt x="0" y="7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5" name="Freeform 722">
              <a:extLst>
                <a:ext uri="{FF2B5EF4-FFF2-40B4-BE49-F238E27FC236}">
                  <a16:creationId xmlns:a16="http://schemas.microsoft.com/office/drawing/2014/main" xmlns="" id="{5297192B-9258-470C-BAAF-5396235C0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2380"/>
              <a:ext cx="42" cy="31"/>
            </a:xfrm>
            <a:custGeom>
              <a:avLst/>
              <a:gdLst>
                <a:gd name="T0" fmla="*/ 101 w 101"/>
                <a:gd name="T1" fmla="*/ 70 h 70"/>
                <a:gd name="T2" fmla="*/ 101 w 101"/>
                <a:gd name="T3" fmla="*/ 70 h 70"/>
                <a:gd name="T4" fmla="*/ 0 w 101"/>
                <a:gd name="T5" fmla="*/ 70 h 70"/>
                <a:gd name="T6" fmla="*/ 0 w 101"/>
                <a:gd name="T7" fmla="*/ 64 h 70"/>
                <a:gd name="T8" fmla="*/ 19 w 101"/>
                <a:gd name="T9" fmla="*/ 58 h 70"/>
                <a:gd name="T10" fmla="*/ 56 w 101"/>
                <a:gd name="T11" fmla="*/ 1 h 70"/>
                <a:gd name="T12" fmla="*/ 57 w 101"/>
                <a:gd name="T13" fmla="*/ 0 h 70"/>
                <a:gd name="T14" fmla="*/ 101 w 101"/>
                <a:gd name="T1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0">
                  <a:moveTo>
                    <a:pt x="101" y="70"/>
                  </a:moveTo>
                  <a:lnTo>
                    <a:pt x="101" y="70"/>
                  </a:lnTo>
                  <a:lnTo>
                    <a:pt x="0" y="70"/>
                  </a:lnTo>
                  <a:lnTo>
                    <a:pt x="0" y="64"/>
                  </a:lnTo>
                  <a:lnTo>
                    <a:pt x="19" y="58"/>
                  </a:lnTo>
                  <a:cubicBezTo>
                    <a:pt x="19" y="15"/>
                    <a:pt x="31" y="28"/>
                    <a:pt x="56" y="1"/>
                  </a:cubicBezTo>
                  <a:cubicBezTo>
                    <a:pt x="56" y="1"/>
                    <a:pt x="57" y="0"/>
                    <a:pt x="57" y="0"/>
                  </a:cubicBezTo>
                  <a:lnTo>
                    <a:pt x="101" y="70"/>
                  </a:lnTo>
                  <a:close/>
                </a:path>
              </a:pathLst>
            </a:custGeom>
            <a:solidFill>
              <a:srgbClr val="FFE8F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6" name="Freeform 723">
              <a:extLst>
                <a:ext uri="{FF2B5EF4-FFF2-40B4-BE49-F238E27FC236}">
                  <a16:creationId xmlns:a16="http://schemas.microsoft.com/office/drawing/2014/main" xmlns="" id="{C2A6A4A1-E7AC-45D7-B34D-7DBC73B1E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2411"/>
              <a:ext cx="70" cy="54"/>
            </a:xfrm>
            <a:custGeom>
              <a:avLst/>
              <a:gdLst>
                <a:gd name="T0" fmla="*/ 75 w 171"/>
                <a:gd name="T1" fmla="*/ 120 h 120"/>
                <a:gd name="T2" fmla="*/ 75 w 171"/>
                <a:gd name="T3" fmla="*/ 120 h 120"/>
                <a:gd name="T4" fmla="*/ 0 w 171"/>
                <a:gd name="T5" fmla="*/ 0 h 120"/>
                <a:gd name="T6" fmla="*/ 132 w 171"/>
                <a:gd name="T7" fmla="*/ 0 h 120"/>
                <a:gd name="T8" fmla="*/ 171 w 171"/>
                <a:gd name="T9" fmla="*/ 0 h 120"/>
                <a:gd name="T10" fmla="*/ 159 w 171"/>
                <a:gd name="T11" fmla="*/ 6 h 120"/>
                <a:gd name="T12" fmla="*/ 145 w 171"/>
                <a:gd name="T13" fmla="*/ 17 h 120"/>
                <a:gd name="T14" fmla="*/ 142 w 171"/>
                <a:gd name="T15" fmla="*/ 26 h 120"/>
                <a:gd name="T16" fmla="*/ 142 w 171"/>
                <a:gd name="T17" fmla="*/ 37 h 120"/>
                <a:gd name="T18" fmla="*/ 123 w 171"/>
                <a:gd name="T19" fmla="*/ 42 h 120"/>
                <a:gd name="T20" fmla="*/ 102 w 171"/>
                <a:gd name="T21" fmla="*/ 42 h 120"/>
                <a:gd name="T22" fmla="*/ 88 w 171"/>
                <a:gd name="T23" fmla="*/ 42 h 120"/>
                <a:gd name="T24" fmla="*/ 72 w 171"/>
                <a:gd name="T25" fmla="*/ 42 h 120"/>
                <a:gd name="T26" fmla="*/ 68 w 171"/>
                <a:gd name="T27" fmla="*/ 51 h 120"/>
                <a:gd name="T28" fmla="*/ 72 w 171"/>
                <a:gd name="T29" fmla="*/ 74 h 120"/>
                <a:gd name="T30" fmla="*/ 70 w 171"/>
                <a:gd name="T31" fmla="*/ 92 h 120"/>
                <a:gd name="T32" fmla="*/ 75 w 171"/>
                <a:gd name="T33" fmla="*/ 113 h 120"/>
                <a:gd name="T34" fmla="*/ 75 w 171"/>
                <a:gd name="T3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20">
                  <a:moveTo>
                    <a:pt x="75" y="120"/>
                  </a:moveTo>
                  <a:lnTo>
                    <a:pt x="75" y="120"/>
                  </a:lnTo>
                  <a:lnTo>
                    <a:pt x="0" y="0"/>
                  </a:lnTo>
                  <a:lnTo>
                    <a:pt x="132" y="0"/>
                  </a:lnTo>
                  <a:lnTo>
                    <a:pt x="171" y="0"/>
                  </a:lnTo>
                  <a:lnTo>
                    <a:pt x="159" y="6"/>
                  </a:lnTo>
                  <a:lnTo>
                    <a:pt x="145" y="17"/>
                  </a:lnTo>
                  <a:lnTo>
                    <a:pt x="142" y="26"/>
                  </a:lnTo>
                  <a:lnTo>
                    <a:pt x="142" y="37"/>
                  </a:lnTo>
                  <a:lnTo>
                    <a:pt x="123" y="42"/>
                  </a:lnTo>
                  <a:lnTo>
                    <a:pt x="102" y="42"/>
                  </a:lnTo>
                  <a:lnTo>
                    <a:pt x="88" y="42"/>
                  </a:lnTo>
                  <a:lnTo>
                    <a:pt x="72" y="42"/>
                  </a:lnTo>
                  <a:lnTo>
                    <a:pt x="68" y="51"/>
                  </a:lnTo>
                  <a:lnTo>
                    <a:pt x="72" y="74"/>
                  </a:lnTo>
                  <a:lnTo>
                    <a:pt x="70" y="92"/>
                  </a:lnTo>
                  <a:lnTo>
                    <a:pt x="75" y="113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CCA7BA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7" name="Freeform 724">
              <a:extLst>
                <a:ext uri="{FF2B5EF4-FFF2-40B4-BE49-F238E27FC236}">
                  <a16:creationId xmlns:a16="http://schemas.microsoft.com/office/drawing/2014/main" xmlns="" id="{FB4CF42F-CAC7-4A79-9AD5-72DB1F879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2318"/>
              <a:ext cx="84" cy="93"/>
            </a:xfrm>
            <a:custGeom>
              <a:avLst/>
              <a:gdLst>
                <a:gd name="T0" fmla="*/ 171 w 203"/>
                <a:gd name="T1" fmla="*/ 208 h 208"/>
                <a:gd name="T2" fmla="*/ 171 w 203"/>
                <a:gd name="T3" fmla="*/ 208 h 208"/>
                <a:gd name="T4" fmla="*/ 132 w 203"/>
                <a:gd name="T5" fmla="*/ 208 h 208"/>
                <a:gd name="T6" fmla="*/ 0 w 203"/>
                <a:gd name="T7" fmla="*/ 208 h 208"/>
                <a:gd name="T8" fmla="*/ 33 w 203"/>
                <a:gd name="T9" fmla="*/ 154 h 208"/>
                <a:gd name="T10" fmla="*/ 54 w 203"/>
                <a:gd name="T11" fmla="*/ 134 h 208"/>
                <a:gd name="T12" fmla="*/ 86 w 203"/>
                <a:gd name="T13" fmla="*/ 148 h 208"/>
                <a:gd name="T14" fmla="*/ 93 w 203"/>
                <a:gd name="T15" fmla="*/ 96 h 208"/>
                <a:gd name="T16" fmla="*/ 79 w 203"/>
                <a:gd name="T17" fmla="*/ 80 h 208"/>
                <a:gd name="T18" fmla="*/ 127 w 203"/>
                <a:gd name="T19" fmla="*/ 3 h 208"/>
                <a:gd name="T20" fmla="*/ 135 w 203"/>
                <a:gd name="T21" fmla="*/ 0 h 208"/>
                <a:gd name="T22" fmla="*/ 203 w 203"/>
                <a:gd name="T23" fmla="*/ 108 h 208"/>
                <a:gd name="T24" fmla="*/ 200 w 203"/>
                <a:gd name="T25" fmla="*/ 119 h 208"/>
                <a:gd name="T26" fmla="*/ 182 w 203"/>
                <a:gd name="T27" fmla="*/ 128 h 208"/>
                <a:gd name="T28" fmla="*/ 175 w 203"/>
                <a:gd name="T29" fmla="*/ 146 h 208"/>
                <a:gd name="T30" fmla="*/ 182 w 203"/>
                <a:gd name="T31" fmla="*/ 175 h 208"/>
                <a:gd name="T32" fmla="*/ 186 w 203"/>
                <a:gd name="T33" fmla="*/ 178 h 208"/>
                <a:gd name="T34" fmla="*/ 187 w 203"/>
                <a:gd name="T35" fmla="*/ 194 h 208"/>
                <a:gd name="T36" fmla="*/ 179 w 203"/>
                <a:gd name="T37" fmla="*/ 203 h 208"/>
                <a:gd name="T38" fmla="*/ 171 w 203"/>
                <a:gd name="T3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3" h="208">
                  <a:moveTo>
                    <a:pt x="171" y="208"/>
                  </a:moveTo>
                  <a:lnTo>
                    <a:pt x="171" y="208"/>
                  </a:lnTo>
                  <a:lnTo>
                    <a:pt x="132" y="208"/>
                  </a:lnTo>
                  <a:lnTo>
                    <a:pt x="0" y="208"/>
                  </a:lnTo>
                  <a:lnTo>
                    <a:pt x="33" y="154"/>
                  </a:lnTo>
                  <a:lnTo>
                    <a:pt x="54" y="134"/>
                  </a:lnTo>
                  <a:cubicBezTo>
                    <a:pt x="65" y="142"/>
                    <a:pt x="73" y="145"/>
                    <a:pt x="86" y="148"/>
                  </a:cubicBezTo>
                  <a:cubicBezTo>
                    <a:pt x="90" y="130"/>
                    <a:pt x="87" y="115"/>
                    <a:pt x="93" y="96"/>
                  </a:cubicBezTo>
                  <a:cubicBezTo>
                    <a:pt x="89" y="89"/>
                    <a:pt x="84" y="84"/>
                    <a:pt x="79" y="80"/>
                  </a:cubicBezTo>
                  <a:lnTo>
                    <a:pt x="127" y="3"/>
                  </a:lnTo>
                  <a:cubicBezTo>
                    <a:pt x="130" y="2"/>
                    <a:pt x="132" y="1"/>
                    <a:pt x="135" y="0"/>
                  </a:cubicBezTo>
                  <a:lnTo>
                    <a:pt x="203" y="108"/>
                  </a:lnTo>
                  <a:lnTo>
                    <a:pt x="200" y="119"/>
                  </a:lnTo>
                  <a:lnTo>
                    <a:pt x="182" y="128"/>
                  </a:lnTo>
                  <a:lnTo>
                    <a:pt x="175" y="146"/>
                  </a:lnTo>
                  <a:lnTo>
                    <a:pt x="182" y="175"/>
                  </a:lnTo>
                  <a:lnTo>
                    <a:pt x="186" y="178"/>
                  </a:lnTo>
                  <a:lnTo>
                    <a:pt x="187" y="194"/>
                  </a:lnTo>
                  <a:lnTo>
                    <a:pt x="179" y="203"/>
                  </a:lnTo>
                  <a:lnTo>
                    <a:pt x="171" y="208"/>
                  </a:lnTo>
                  <a:close/>
                </a:path>
              </a:pathLst>
            </a:custGeom>
            <a:solidFill>
              <a:srgbClr val="5C495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538867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xmlns="" id="{513CDDE6-0E49-4ABD-B5D5-072B9360038F}"/>
              </a:ext>
            </a:extLst>
          </p:cNvPr>
          <p:cNvSpPr/>
          <p:nvPr/>
        </p:nvSpPr>
        <p:spPr>
          <a:xfrm>
            <a:off x="721916" y="1235358"/>
            <a:ext cx="104840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r>
              <a:rPr lang="it-IT" b="1" dirty="0"/>
              <a:t>Ambito di indagine </a:t>
            </a:r>
            <a:r>
              <a:rPr lang="it-IT" dirty="0"/>
              <a:t>(Obiettivo Strategico  - OS -  indagato)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Scelta del </a:t>
            </a:r>
            <a:r>
              <a:rPr lang="it-IT" b="1" dirty="0"/>
              <a:t>set di indicatori quantitativi da indagare </a:t>
            </a:r>
            <a:r>
              <a:rPr lang="it-IT" dirty="0"/>
              <a:t>ed individuazione degli indicatori meno performanti rispetto alla media europea/Regioni 4 Motori d’Europa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Analisi degli </a:t>
            </a:r>
            <a:r>
              <a:rPr lang="it-IT" b="1" dirty="0"/>
              <a:t>indicatori meno performanti  </a:t>
            </a:r>
            <a:r>
              <a:rPr lang="it-IT" dirty="0"/>
              <a:t>finalizzata alla individuazione dei </a:t>
            </a:r>
            <a:r>
              <a:rPr lang="it-IT" b="1" dirty="0"/>
              <a:t>fattori (driver) </a:t>
            </a:r>
            <a:r>
              <a:rPr lang="it-IT" dirty="0"/>
              <a:t>che , direttamente e indirettamente (primo e secondo livello),  concorrono a influenzare l’andamento positivo/negativo dell’indicatore indagato. </a:t>
            </a:r>
          </a:p>
          <a:p>
            <a:endParaRPr lang="it-IT" dirty="0"/>
          </a:p>
          <a:p>
            <a:r>
              <a:rPr lang="it-IT" dirty="0"/>
              <a:t>Per ciascun indicatore indagato e fattore che influenza lo stesso, vengono calcolate delle proiezioni e delle comparazioni con le altre regioni europee, al fine di individuare le azioni in grado di modificare in senso positivo il trend di crescita dell’indicatore indagato e di conseguenza individuare il </a:t>
            </a:r>
            <a:r>
              <a:rPr lang="it-IT" b="1" dirty="0"/>
              <a:t>best/</a:t>
            </a:r>
            <a:r>
              <a:rPr lang="it-IT" b="1" dirty="0" err="1"/>
              <a:t>worst</a:t>
            </a:r>
            <a:r>
              <a:rPr lang="it-IT" b="1" dirty="0"/>
              <a:t> case scenario</a:t>
            </a:r>
          </a:p>
          <a:p>
            <a:endParaRPr lang="it-IT" dirty="0"/>
          </a:p>
          <a:p>
            <a:endParaRPr lang="it-IT" b="1" dirty="0"/>
          </a:p>
          <a:p>
            <a:r>
              <a:rPr lang="it-IT" b="1" dirty="0"/>
              <a:t>                                                                               DEFINIZIONE STRATEGIA</a:t>
            </a: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xmlns="" id="{A96CD244-4C10-4AA2-BCD3-910F03413612}"/>
              </a:ext>
            </a:extLst>
          </p:cNvPr>
          <p:cNvSpPr/>
          <p:nvPr/>
        </p:nvSpPr>
        <p:spPr>
          <a:xfrm rot="5400000">
            <a:off x="2842033" y="2069496"/>
            <a:ext cx="351028" cy="369326"/>
          </a:xfrm>
          <a:prstGeom prst="rightArrow">
            <a:avLst/>
          </a:prstGeom>
          <a:solidFill>
            <a:srgbClr val="3EA65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xmlns="" id="{A96CD244-4C10-4AA2-BCD3-910F03413612}"/>
              </a:ext>
            </a:extLst>
          </p:cNvPr>
          <p:cNvSpPr/>
          <p:nvPr/>
        </p:nvSpPr>
        <p:spPr>
          <a:xfrm rot="5400000">
            <a:off x="3750108" y="3004917"/>
            <a:ext cx="351028" cy="369326"/>
          </a:xfrm>
          <a:prstGeom prst="rightArrow">
            <a:avLst/>
          </a:prstGeom>
          <a:solidFill>
            <a:srgbClr val="1299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xmlns="" id="{A96CD244-4C10-4AA2-BCD3-910F03413612}"/>
              </a:ext>
            </a:extLst>
          </p:cNvPr>
          <p:cNvSpPr/>
          <p:nvPr/>
        </p:nvSpPr>
        <p:spPr>
          <a:xfrm rot="5400000">
            <a:off x="4947218" y="4187386"/>
            <a:ext cx="351028" cy="369326"/>
          </a:xfrm>
          <a:prstGeom prst="rightArrow">
            <a:avLst/>
          </a:prstGeom>
          <a:solidFill>
            <a:srgbClr val="1299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xmlns="" id="{A96CD244-4C10-4AA2-BCD3-910F03413612}"/>
              </a:ext>
            </a:extLst>
          </p:cNvPr>
          <p:cNvSpPr/>
          <p:nvPr/>
        </p:nvSpPr>
        <p:spPr>
          <a:xfrm rot="5400000">
            <a:off x="5920486" y="5437979"/>
            <a:ext cx="351028" cy="369326"/>
          </a:xfrm>
          <a:prstGeom prst="rightArrow">
            <a:avLst/>
          </a:prstGeom>
          <a:solidFill>
            <a:srgbClr val="1299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1">
            <a:extLst>
              <a:ext uri="{FF2B5EF4-FFF2-40B4-BE49-F238E27FC236}">
                <a16:creationId xmlns:a16="http://schemas.microsoft.com/office/drawing/2014/main" xmlns="" id="{F6CBB6A8-1AC6-4575-B463-EF8D25866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79" y="365125"/>
            <a:ext cx="11469188" cy="1325563"/>
          </a:xfrm>
        </p:spPr>
        <p:txBody>
          <a:bodyPr/>
          <a:lstStyle/>
          <a:p>
            <a:pPr>
              <a:defRPr/>
            </a:pPr>
            <a:r>
              <a:rPr lang="it-IT" sz="3600" b="1" dirty="0">
                <a:solidFill>
                  <a:srgbClr val="056633"/>
                </a:solidFill>
                <a:latin typeface="+mn-lt"/>
              </a:rPr>
              <a:t>Le fasi di definizione della strategia</a:t>
            </a:r>
          </a:p>
        </p:txBody>
      </p:sp>
      <p:sp>
        <p:nvSpPr>
          <p:cNvPr id="8" name="CasellaDiTesto 1">
            <a:extLst>
              <a:ext uri="{FF2B5EF4-FFF2-40B4-BE49-F238E27FC236}">
                <a16:creationId xmlns:a16="http://schemas.microsoft.com/office/drawing/2014/main" xmlns="" id="{B36AD614-6DC9-45F9-A05B-CD310292E210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1832468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4"/>
          <p:cNvSpPr/>
          <p:nvPr/>
        </p:nvSpPr>
        <p:spPr>
          <a:xfrm>
            <a:off x="1775985" y="2520316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30" name="Oval 6"/>
          <p:cNvSpPr/>
          <p:nvPr/>
        </p:nvSpPr>
        <p:spPr>
          <a:xfrm>
            <a:off x="3936225" y="2520316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32" name="Oval 8"/>
          <p:cNvSpPr/>
          <p:nvPr/>
        </p:nvSpPr>
        <p:spPr>
          <a:xfrm>
            <a:off x="6095536" y="2520316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34" name="Oval 10"/>
          <p:cNvSpPr/>
          <p:nvPr/>
        </p:nvSpPr>
        <p:spPr>
          <a:xfrm>
            <a:off x="8255776" y="2520316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xmlns="" id="{DC5F864E-67A7-C240-A44F-873FB165A7EE}"/>
              </a:ext>
            </a:extLst>
          </p:cNvPr>
          <p:cNvGrpSpPr/>
          <p:nvPr/>
        </p:nvGrpSpPr>
        <p:grpSpPr>
          <a:xfrm>
            <a:off x="1777165" y="2335557"/>
            <a:ext cx="2157984" cy="1262787"/>
            <a:chOff x="1332874" y="1751667"/>
            <a:chExt cx="1618488" cy="947090"/>
          </a:xfrm>
        </p:grpSpPr>
        <p:sp>
          <p:nvSpPr>
            <p:cNvPr id="29" name="Arc 5"/>
            <p:cNvSpPr/>
            <p:nvPr/>
          </p:nvSpPr>
          <p:spPr>
            <a:xfrm>
              <a:off x="1332874" y="1889513"/>
              <a:ext cx="1618488" cy="809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ln w="139700" cap="rnd">
              <a:solidFill>
                <a:srgbClr val="006146"/>
              </a:solidFill>
              <a:miter/>
            </a:ln>
          </p:spPr>
          <p:txBody>
            <a:bodyPr tIns="45720" bIns="45720" anchor="ctr"/>
            <a:lstStyle/>
            <a:p>
              <a:pPr algn="ctr" defTabSz="914377">
                <a:defRPr sz="3600">
                  <a:solidFill>
                    <a:srgbClr val="000000"/>
                  </a:solidFill>
                </a:defRPr>
              </a:pPr>
              <a:endParaRPr>
                <a:latin typeface="Helvetica"/>
                <a:cs typeface="Helvetica"/>
              </a:endParaRPr>
            </a:p>
          </p:txBody>
        </p:sp>
        <p:grpSp>
          <p:nvGrpSpPr>
            <p:cNvPr id="38" name="Oval 16"/>
            <p:cNvGrpSpPr/>
            <p:nvPr/>
          </p:nvGrpSpPr>
          <p:grpSpPr>
            <a:xfrm>
              <a:off x="1985260" y="1751667"/>
              <a:ext cx="313639" cy="313639"/>
              <a:chOff x="-1" y="-1"/>
              <a:chExt cx="836370" cy="836370"/>
            </a:xfrm>
          </p:grpSpPr>
          <p:sp>
            <p:nvSpPr>
              <p:cNvPr id="39" name="Circle"/>
              <p:cNvSpPr/>
              <p:nvPr/>
            </p:nvSpPr>
            <p:spPr>
              <a:xfrm>
                <a:off x="-1" y="-1"/>
                <a:ext cx="836370" cy="836370"/>
              </a:xfrm>
              <a:prstGeom prst="ellipse">
                <a:avLst/>
              </a:prstGeom>
              <a:solidFill>
                <a:srgbClr val="00614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914377">
                  <a:defRPr sz="3600">
                    <a:solidFill>
                      <a:srgbClr val="000000"/>
                    </a:solidFill>
                  </a:defRPr>
                </a:pPr>
                <a:endParaRPr>
                  <a:latin typeface="Helvetica"/>
                  <a:cs typeface="Helvetica"/>
                </a:endParaRPr>
              </a:p>
            </p:txBody>
          </p:sp>
          <p:sp>
            <p:nvSpPr>
              <p:cNvPr id="40" name="1"/>
              <p:cNvSpPr txBox="1"/>
              <p:nvPr/>
            </p:nvSpPr>
            <p:spPr>
              <a:xfrm>
                <a:off x="122485" y="48851"/>
                <a:ext cx="591402" cy="738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spAutoFit/>
              </a:bodyPr>
              <a:lstStyle>
                <a:lvl1pPr algn="ctr" defTabSz="1828800">
                  <a:spcBef>
                    <a:spcPts val="0"/>
                  </a:spcBef>
                  <a:defRPr sz="3600">
                    <a:solidFill>
                      <a:srgbClr val="FFFFFF"/>
                    </a:solidFill>
                    <a:latin typeface="Titillium Web Regular"/>
                    <a:ea typeface="Titillium Web Regular"/>
                    <a:cs typeface="Titillium Web Regular"/>
                    <a:sym typeface="Titillium Web Regular"/>
                  </a:defRPr>
                </a:lvl1pPr>
              </a:lstStyle>
              <a:p>
                <a:r>
                  <a:rPr sz="1800" dirty="0">
                    <a:latin typeface="Helvetica"/>
                    <a:cs typeface="Helvetica"/>
                  </a:rPr>
                  <a:t>1</a:t>
                </a:r>
              </a:p>
            </p:txBody>
          </p:sp>
        </p:grpSp>
      </p:grpSp>
      <p:grpSp>
        <p:nvGrpSpPr>
          <p:cNvPr id="3" name="Gruppo 2">
            <a:extLst>
              <a:ext uri="{FF2B5EF4-FFF2-40B4-BE49-F238E27FC236}">
                <a16:creationId xmlns:a16="http://schemas.microsoft.com/office/drawing/2014/main" xmlns="" id="{01AA5D98-2A23-3243-B5A2-2EF0A2BF8DBA}"/>
              </a:ext>
            </a:extLst>
          </p:cNvPr>
          <p:cNvGrpSpPr/>
          <p:nvPr/>
        </p:nvGrpSpPr>
        <p:grpSpPr>
          <a:xfrm>
            <a:off x="3937301" y="3589831"/>
            <a:ext cx="2157984" cy="1288420"/>
            <a:chOff x="2952976" y="2692373"/>
            <a:chExt cx="1618488" cy="966315"/>
          </a:xfrm>
        </p:grpSpPr>
        <p:sp>
          <p:nvSpPr>
            <p:cNvPr id="31" name="Arc 7"/>
            <p:cNvSpPr/>
            <p:nvPr/>
          </p:nvSpPr>
          <p:spPr>
            <a:xfrm rot="10800000">
              <a:off x="2952976" y="2692373"/>
              <a:ext cx="1618488" cy="809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ln w="139700" cap="rnd">
              <a:solidFill>
                <a:srgbClr val="00AC6A"/>
              </a:solidFill>
              <a:miter/>
            </a:ln>
          </p:spPr>
          <p:txBody>
            <a:bodyPr tIns="45720" bIns="45720" anchor="ctr"/>
            <a:lstStyle/>
            <a:p>
              <a:pPr algn="ctr" defTabSz="914377">
                <a:defRPr sz="3600">
                  <a:solidFill>
                    <a:srgbClr val="000000"/>
                  </a:solidFill>
                </a:defRPr>
              </a:pPr>
              <a:endParaRPr>
                <a:latin typeface="Helvetica"/>
                <a:cs typeface="Helvetica"/>
              </a:endParaRPr>
            </a:p>
          </p:txBody>
        </p:sp>
        <p:grpSp>
          <p:nvGrpSpPr>
            <p:cNvPr id="41" name="Oval 17"/>
            <p:cNvGrpSpPr/>
            <p:nvPr/>
          </p:nvGrpSpPr>
          <p:grpSpPr>
            <a:xfrm>
              <a:off x="3603761" y="3345049"/>
              <a:ext cx="313639" cy="313639"/>
              <a:chOff x="-1" y="-1"/>
              <a:chExt cx="836370" cy="836370"/>
            </a:xfrm>
          </p:grpSpPr>
          <p:sp>
            <p:nvSpPr>
              <p:cNvPr id="42" name="Circle"/>
              <p:cNvSpPr/>
              <p:nvPr/>
            </p:nvSpPr>
            <p:spPr>
              <a:xfrm>
                <a:off x="-1" y="-1"/>
                <a:ext cx="836370" cy="836370"/>
              </a:xfrm>
              <a:prstGeom prst="ellipse">
                <a:avLst/>
              </a:prstGeom>
              <a:solidFill>
                <a:srgbClr val="00AC6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914377">
                  <a:defRPr sz="3600">
                    <a:solidFill>
                      <a:srgbClr val="000000"/>
                    </a:solidFill>
                  </a:defRPr>
                </a:pPr>
                <a:endParaRPr>
                  <a:latin typeface="Helvetica"/>
                  <a:cs typeface="Helvetica"/>
                </a:endParaRPr>
              </a:p>
            </p:txBody>
          </p:sp>
          <p:sp>
            <p:nvSpPr>
              <p:cNvPr id="43" name="2"/>
              <p:cNvSpPr txBox="1"/>
              <p:nvPr/>
            </p:nvSpPr>
            <p:spPr>
              <a:xfrm>
                <a:off x="122485" y="48851"/>
                <a:ext cx="591402" cy="738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spAutoFit/>
              </a:bodyPr>
              <a:lstStyle>
                <a:lvl1pPr algn="ctr" defTabSz="1828800">
                  <a:spcBef>
                    <a:spcPts val="0"/>
                  </a:spcBef>
                  <a:defRPr sz="3600">
                    <a:solidFill>
                      <a:srgbClr val="FFFFFF"/>
                    </a:solidFill>
                    <a:latin typeface="Titillium Web Regular"/>
                    <a:ea typeface="Titillium Web Regular"/>
                    <a:cs typeface="Titillium Web Regular"/>
                    <a:sym typeface="Titillium Web Regular"/>
                  </a:defRPr>
                </a:lvl1pPr>
              </a:lstStyle>
              <a:p>
                <a:r>
                  <a:rPr sz="1800">
                    <a:latin typeface="Helvetica"/>
                    <a:cs typeface="Helvetica"/>
                  </a:rPr>
                  <a:t>2</a:t>
                </a:r>
              </a:p>
            </p:txBody>
          </p:sp>
        </p:grpSp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xmlns="" id="{4C89255E-7481-0A41-86F6-A95F11F1EB45}"/>
              </a:ext>
            </a:extLst>
          </p:cNvPr>
          <p:cNvGrpSpPr/>
          <p:nvPr/>
        </p:nvGrpSpPr>
        <p:grpSpPr>
          <a:xfrm>
            <a:off x="6096716" y="2334740"/>
            <a:ext cx="2157984" cy="1276303"/>
            <a:chOff x="4572537" y="1751055"/>
            <a:chExt cx="1618488" cy="957227"/>
          </a:xfrm>
        </p:grpSpPr>
        <p:sp>
          <p:nvSpPr>
            <p:cNvPr id="33" name="Arc 9"/>
            <p:cNvSpPr/>
            <p:nvPr/>
          </p:nvSpPr>
          <p:spPr>
            <a:xfrm>
              <a:off x="4572537" y="1899038"/>
              <a:ext cx="1618488" cy="809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ln w="139700" cap="rnd">
              <a:solidFill>
                <a:srgbClr val="00D893"/>
              </a:solidFill>
              <a:miter/>
            </a:ln>
          </p:spPr>
          <p:txBody>
            <a:bodyPr tIns="45720" bIns="45720" anchor="ctr"/>
            <a:lstStyle/>
            <a:p>
              <a:pPr algn="ctr" defTabSz="914377">
                <a:defRPr sz="3600">
                  <a:solidFill>
                    <a:srgbClr val="000000"/>
                  </a:solidFill>
                </a:defRPr>
              </a:pPr>
              <a:endParaRPr>
                <a:latin typeface="Helvetica"/>
                <a:cs typeface="Helvetica"/>
              </a:endParaRPr>
            </a:p>
          </p:txBody>
        </p:sp>
        <p:grpSp>
          <p:nvGrpSpPr>
            <p:cNvPr id="68" name="Oval 18"/>
            <p:cNvGrpSpPr/>
            <p:nvPr/>
          </p:nvGrpSpPr>
          <p:grpSpPr>
            <a:xfrm>
              <a:off x="5207648" y="1751055"/>
              <a:ext cx="313639" cy="313639"/>
              <a:chOff x="-1" y="-1"/>
              <a:chExt cx="836370" cy="836370"/>
            </a:xfrm>
          </p:grpSpPr>
          <p:sp>
            <p:nvSpPr>
              <p:cNvPr id="69" name="Circle"/>
              <p:cNvSpPr/>
              <p:nvPr/>
            </p:nvSpPr>
            <p:spPr>
              <a:xfrm>
                <a:off x="-1" y="-1"/>
                <a:ext cx="836370" cy="836370"/>
              </a:xfrm>
              <a:prstGeom prst="ellipse">
                <a:avLst/>
              </a:prstGeom>
              <a:solidFill>
                <a:srgbClr val="00D89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914377">
                  <a:defRPr sz="3600">
                    <a:solidFill>
                      <a:srgbClr val="000000"/>
                    </a:solidFill>
                  </a:defRPr>
                </a:pPr>
                <a:endParaRPr>
                  <a:latin typeface="Helvetica"/>
                  <a:cs typeface="Helvetica"/>
                </a:endParaRPr>
              </a:p>
            </p:txBody>
          </p:sp>
          <p:sp>
            <p:nvSpPr>
              <p:cNvPr id="70" name="3"/>
              <p:cNvSpPr txBox="1"/>
              <p:nvPr/>
            </p:nvSpPr>
            <p:spPr>
              <a:xfrm>
                <a:off x="122485" y="48851"/>
                <a:ext cx="591402" cy="738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spAutoFit/>
              </a:bodyPr>
              <a:lstStyle>
                <a:lvl1pPr algn="ctr" defTabSz="1828800">
                  <a:spcBef>
                    <a:spcPts val="0"/>
                  </a:spcBef>
                  <a:defRPr sz="3600">
                    <a:solidFill>
                      <a:srgbClr val="FFFFFF"/>
                    </a:solidFill>
                    <a:latin typeface="Titillium Web Regular"/>
                    <a:ea typeface="Titillium Web Regular"/>
                    <a:cs typeface="Titillium Web Regular"/>
                    <a:sym typeface="Titillium Web Regular"/>
                  </a:defRPr>
                </a:lvl1pPr>
              </a:lstStyle>
              <a:p>
                <a:r>
                  <a:rPr sz="1800">
                    <a:latin typeface="Helvetica"/>
                    <a:cs typeface="Helvetica"/>
                  </a:rPr>
                  <a:t>3</a:t>
                </a:r>
              </a:p>
            </p:txBody>
          </p:sp>
        </p:grp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xmlns="" id="{7D200CE4-4F1E-3E40-B7D1-E1442F31EBC9}"/>
              </a:ext>
            </a:extLst>
          </p:cNvPr>
          <p:cNvGrpSpPr/>
          <p:nvPr/>
        </p:nvGrpSpPr>
        <p:grpSpPr>
          <a:xfrm>
            <a:off x="8256852" y="3589831"/>
            <a:ext cx="2157984" cy="1299256"/>
            <a:chOff x="6192639" y="2692373"/>
            <a:chExt cx="1618488" cy="974442"/>
          </a:xfrm>
        </p:grpSpPr>
        <p:sp>
          <p:nvSpPr>
            <p:cNvPr id="37" name="Arc 11"/>
            <p:cNvSpPr/>
            <p:nvPr/>
          </p:nvSpPr>
          <p:spPr>
            <a:xfrm rot="10800000">
              <a:off x="6192639" y="2692373"/>
              <a:ext cx="1618488" cy="809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ln w="139700" cap="rnd">
              <a:solidFill>
                <a:srgbClr val="00B50D"/>
              </a:solidFill>
              <a:miter/>
            </a:ln>
          </p:spPr>
          <p:txBody>
            <a:bodyPr tIns="45720" bIns="45720" anchor="ctr"/>
            <a:lstStyle/>
            <a:p>
              <a:pPr algn="ctr" defTabSz="914377">
                <a:defRPr sz="3600">
                  <a:solidFill>
                    <a:srgbClr val="000000"/>
                  </a:solidFill>
                </a:defRPr>
              </a:pPr>
              <a:endParaRPr>
                <a:latin typeface="Helvetica"/>
                <a:cs typeface="Helvetica"/>
              </a:endParaRPr>
            </a:p>
          </p:txBody>
        </p:sp>
        <p:grpSp>
          <p:nvGrpSpPr>
            <p:cNvPr id="71" name="Oval 19"/>
            <p:cNvGrpSpPr/>
            <p:nvPr/>
          </p:nvGrpSpPr>
          <p:grpSpPr>
            <a:xfrm>
              <a:off x="6843410" y="3353176"/>
              <a:ext cx="313639" cy="313639"/>
              <a:chOff x="-1" y="-1"/>
              <a:chExt cx="836370" cy="836370"/>
            </a:xfrm>
          </p:grpSpPr>
          <p:sp>
            <p:nvSpPr>
              <p:cNvPr id="72" name="Circle"/>
              <p:cNvSpPr/>
              <p:nvPr/>
            </p:nvSpPr>
            <p:spPr>
              <a:xfrm>
                <a:off x="-1" y="-1"/>
                <a:ext cx="836370" cy="836370"/>
              </a:xfrm>
              <a:prstGeom prst="ellipse">
                <a:avLst/>
              </a:prstGeom>
              <a:solidFill>
                <a:srgbClr val="00B50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20" tIns="45720" rIns="45720" bIns="45720" numCol="1" anchor="ctr">
                <a:noAutofit/>
              </a:bodyPr>
              <a:lstStyle/>
              <a:p>
                <a:pPr algn="ctr" defTabSz="914377">
                  <a:defRPr sz="3600">
                    <a:solidFill>
                      <a:srgbClr val="000000"/>
                    </a:solidFill>
                  </a:defRPr>
                </a:pPr>
                <a:endParaRPr>
                  <a:latin typeface="Helvetica"/>
                  <a:cs typeface="Helvetica"/>
                </a:endParaRPr>
              </a:p>
            </p:txBody>
          </p:sp>
          <p:sp>
            <p:nvSpPr>
              <p:cNvPr id="73" name="4"/>
              <p:cNvSpPr txBox="1"/>
              <p:nvPr/>
            </p:nvSpPr>
            <p:spPr>
              <a:xfrm>
                <a:off x="122485" y="48851"/>
                <a:ext cx="591402" cy="738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45720" tIns="45720" rIns="45720" bIns="45720" numCol="1" anchor="ctr">
                <a:spAutoFit/>
              </a:bodyPr>
              <a:lstStyle>
                <a:lvl1pPr algn="ctr" defTabSz="1828800">
                  <a:spcBef>
                    <a:spcPts val="0"/>
                  </a:spcBef>
                  <a:defRPr sz="3600">
                    <a:solidFill>
                      <a:srgbClr val="FFFFFF"/>
                    </a:solidFill>
                    <a:latin typeface="Titillium Web Regular"/>
                    <a:ea typeface="Titillium Web Regular"/>
                    <a:cs typeface="Titillium Web Regular"/>
                    <a:sym typeface="Titillium Web Regular"/>
                  </a:defRPr>
                </a:lvl1pPr>
              </a:lstStyle>
              <a:p>
                <a:r>
                  <a:rPr sz="1800">
                    <a:latin typeface="Helvetica"/>
                    <a:cs typeface="Helvetica"/>
                  </a:rPr>
                  <a:t>4</a:t>
                </a:r>
              </a:p>
            </p:txBody>
          </p:sp>
        </p:grpSp>
      </p:grpSp>
      <p:sp>
        <p:nvSpPr>
          <p:cNvPr id="74" name="TextBox 20"/>
          <p:cNvSpPr txBox="1"/>
          <p:nvPr/>
        </p:nvSpPr>
        <p:spPr>
          <a:xfrm>
            <a:off x="2194709" y="1658672"/>
            <a:ext cx="132279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45720" bIns="45720">
            <a:spAutoFit/>
          </a:bodyPr>
          <a:lstStyle/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Definizione </a:t>
            </a:r>
          </a:p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delle Priorità</a:t>
            </a:r>
          </a:p>
        </p:txBody>
      </p:sp>
      <p:sp>
        <p:nvSpPr>
          <p:cNvPr id="75" name="TextBox 21"/>
          <p:cNvSpPr txBox="1"/>
          <p:nvPr/>
        </p:nvSpPr>
        <p:spPr>
          <a:xfrm>
            <a:off x="2046105" y="5089556"/>
            <a:ext cx="1620001" cy="1435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228594">
              <a:defRPr sz="2600">
                <a:solidFill>
                  <a:srgbClr val="005B47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A </a:t>
            </a:r>
            <a:r>
              <a:rPr sz="1333" dirty="0" err="1">
                <a:latin typeface="Helvetica"/>
                <a:ea typeface="Titillium Web Regular"/>
                <a:cs typeface="Helvetica"/>
                <a:sym typeface="Titillium Web Regular"/>
              </a:rPr>
              <a:t>partire</a:t>
            </a: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 dal </a:t>
            </a:r>
            <a:r>
              <a:rPr sz="1333" dirty="0" err="1">
                <a:latin typeface="Helvetica"/>
                <a:cs typeface="Helvetica"/>
              </a:rPr>
              <a:t>Programma</a:t>
            </a:r>
            <a:r>
              <a:rPr sz="1333" dirty="0">
                <a:latin typeface="Helvetica"/>
                <a:cs typeface="Helvetica"/>
              </a:rPr>
              <a:t> </a:t>
            </a:r>
            <a:r>
              <a:rPr sz="1333" dirty="0" err="1">
                <a:latin typeface="Helvetica"/>
                <a:cs typeface="Helvetica"/>
              </a:rPr>
              <a:t>Regionale</a:t>
            </a:r>
            <a:r>
              <a:rPr sz="1333" dirty="0">
                <a:latin typeface="Helvetica"/>
                <a:cs typeface="Helvetica"/>
              </a:rPr>
              <a:t> di </a:t>
            </a:r>
            <a:r>
              <a:rPr sz="1333" dirty="0" err="1">
                <a:latin typeface="Helvetica"/>
                <a:cs typeface="Helvetica"/>
              </a:rPr>
              <a:t>Sviluppo</a:t>
            </a: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 e </a:t>
            </a:r>
            <a:r>
              <a:rPr sz="1333" dirty="0" err="1">
                <a:latin typeface="Helvetica"/>
                <a:ea typeface="Titillium Web Regular"/>
                <a:cs typeface="Helvetica"/>
                <a:sym typeface="Titillium Web Regular"/>
              </a:rPr>
              <a:t>dai</a:t>
            </a: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 </a:t>
            </a:r>
            <a:r>
              <a:rPr sz="1333" dirty="0" err="1">
                <a:latin typeface="Helvetica"/>
                <a:ea typeface="Titillium Web Regular"/>
                <a:cs typeface="Helvetica"/>
                <a:sym typeface="Titillium Web Regular"/>
              </a:rPr>
              <a:t>documenti</a:t>
            </a: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 di </a:t>
            </a:r>
            <a:r>
              <a:rPr sz="1333" dirty="0" err="1">
                <a:latin typeface="Helvetica"/>
                <a:ea typeface="Titillium Web Regular"/>
                <a:cs typeface="Helvetica"/>
                <a:sym typeface="Titillium Web Regular"/>
              </a:rPr>
              <a:t>programmazione</a:t>
            </a:r>
            <a:r>
              <a:rPr sz="1333" dirty="0">
                <a:latin typeface="Helvetica"/>
                <a:ea typeface="Titillium Web Regular"/>
                <a:cs typeface="Helvetica"/>
                <a:sym typeface="Titillium Web Regular"/>
              </a:rPr>
              <a:t> </a:t>
            </a:r>
            <a:r>
              <a:rPr sz="1333" dirty="0" err="1">
                <a:latin typeface="Helvetica"/>
                <a:ea typeface="Titillium Web Regular"/>
                <a:cs typeface="Helvetica"/>
                <a:sym typeface="Titillium Web Regular"/>
              </a:rPr>
              <a:t>settoriale</a:t>
            </a:r>
            <a:endParaRPr sz="1333" dirty="0">
              <a:latin typeface="Helvetica"/>
              <a:ea typeface="Titillium Web Regular"/>
              <a:cs typeface="Helvetica"/>
              <a:sym typeface="Titillium Web Regular"/>
            </a:endParaRPr>
          </a:p>
        </p:txBody>
      </p:sp>
      <p:sp>
        <p:nvSpPr>
          <p:cNvPr id="76" name="TextBox 22"/>
          <p:cNvSpPr txBox="1"/>
          <p:nvPr/>
        </p:nvSpPr>
        <p:spPr>
          <a:xfrm>
            <a:off x="4365367" y="1658672"/>
            <a:ext cx="130195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45720" bIns="45720">
            <a:spAutoFit/>
          </a:bodyPr>
          <a:lstStyle/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Analisi</a:t>
            </a: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 </a:t>
            </a:r>
          </a:p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Data-driven </a:t>
            </a:r>
          </a:p>
        </p:txBody>
      </p:sp>
      <p:sp>
        <p:nvSpPr>
          <p:cNvPr id="77" name="TextBox 23"/>
          <p:cNvSpPr txBox="1"/>
          <p:nvPr/>
        </p:nvSpPr>
        <p:spPr>
          <a:xfrm>
            <a:off x="6399644" y="1658672"/>
            <a:ext cx="1552027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45720" bIns="45720">
            <a:spAutoFit/>
          </a:bodyPr>
          <a:lstStyle/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Confronto</a:t>
            </a: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 </a:t>
            </a:r>
          </a:p>
          <a:p>
            <a:pPr algn="ctr" defTabSz="914377"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sulle</a:t>
            </a:r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 </a:t>
            </a:r>
            <a:r>
              <a:rPr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tematiche</a:t>
            </a:r>
            <a:endParaRPr sz="1600" dirty="0">
              <a:solidFill>
                <a:schemeClr val="tx1">
                  <a:lumMod val="95000"/>
                  <a:lumOff val="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78" name="TextBox 24"/>
          <p:cNvSpPr txBox="1"/>
          <p:nvPr/>
        </p:nvSpPr>
        <p:spPr>
          <a:xfrm>
            <a:off x="8370867" y="1658673"/>
            <a:ext cx="188894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45720" bIns="45720">
            <a:spAutoFit/>
          </a:bodyPr>
          <a:lstStyle>
            <a:lvl1pPr algn="ctr" defTabSz="1828800">
              <a:spcBef>
                <a:spcPts val="0"/>
              </a:spcBef>
              <a:defRPr sz="3200">
                <a:solidFill>
                  <a:srgbClr val="274C5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/>
                <a:cs typeface="Helvetica"/>
              </a:rPr>
              <a:t>Scelta delle azioni di governo</a:t>
            </a:r>
          </a:p>
        </p:txBody>
      </p:sp>
      <p:sp>
        <p:nvSpPr>
          <p:cNvPr id="79" name="Group 39"/>
          <p:cNvSpPr/>
          <p:nvPr/>
        </p:nvSpPr>
        <p:spPr>
          <a:xfrm>
            <a:off x="6718456" y="3143236"/>
            <a:ext cx="914400" cy="914400"/>
          </a:xfrm>
          <a:prstGeom prst="ellipse">
            <a:avLst/>
          </a:prstGeom>
          <a:solidFill>
            <a:srgbClr val="32CF94"/>
          </a:solidFill>
          <a:ln w="12700">
            <a:miter lim="400000"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000000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80" name="Group 40"/>
          <p:cNvSpPr/>
          <p:nvPr/>
        </p:nvSpPr>
        <p:spPr>
          <a:xfrm>
            <a:off x="8876439" y="3143236"/>
            <a:ext cx="914400" cy="914400"/>
          </a:xfrm>
          <a:prstGeom prst="ellipse">
            <a:avLst/>
          </a:prstGeom>
          <a:solidFill>
            <a:srgbClr val="19AB2B"/>
          </a:solidFill>
          <a:ln w="12700">
            <a:miter lim="400000"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000000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81" name="Group 38"/>
          <p:cNvSpPr/>
          <p:nvPr/>
        </p:nvSpPr>
        <p:spPr>
          <a:xfrm>
            <a:off x="4556889" y="3143236"/>
            <a:ext cx="914400" cy="914400"/>
          </a:xfrm>
          <a:prstGeom prst="ellipse">
            <a:avLst/>
          </a:prstGeom>
          <a:solidFill>
            <a:srgbClr val="18A46C"/>
          </a:solidFill>
          <a:ln w="12700">
            <a:miter lim="400000"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000000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82" name="Group 37"/>
          <p:cNvSpPr/>
          <p:nvPr/>
        </p:nvSpPr>
        <p:spPr>
          <a:xfrm>
            <a:off x="2398905" y="3143236"/>
            <a:ext cx="914400" cy="914400"/>
          </a:xfrm>
          <a:prstGeom prst="ellipse">
            <a:avLst/>
          </a:prstGeom>
          <a:solidFill>
            <a:srgbClr val="005D46"/>
          </a:solidFill>
          <a:ln w="12700">
            <a:miter lim="400000"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000000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83" name="Il Percorso"/>
          <p:cNvSpPr/>
          <p:nvPr/>
        </p:nvSpPr>
        <p:spPr>
          <a:xfrm>
            <a:off x="842275" y="832928"/>
            <a:ext cx="10507451" cy="619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ctr">
              <a:lnSpc>
                <a:spcPct val="130000"/>
              </a:lnSpc>
              <a:spcBef>
                <a:spcPts val="3000"/>
              </a:spcBef>
              <a:defRPr sz="5200">
                <a:solidFill>
                  <a:srgbClr val="009929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r>
              <a:rPr sz="3200" b="1" dirty="0">
                <a:latin typeface="Helvetica Light"/>
                <a:cs typeface="Helvetica Light"/>
              </a:rPr>
              <a:t>Il Percorso</a:t>
            </a:r>
          </a:p>
        </p:txBody>
      </p:sp>
      <p:sp>
        <p:nvSpPr>
          <p:cNvPr id="84" name="TextBox 21"/>
          <p:cNvSpPr txBox="1"/>
          <p:nvPr/>
        </p:nvSpPr>
        <p:spPr>
          <a:xfrm>
            <a:off x="4297876" y="5089556"/>
            <a:ext cx="1620000" cy="1230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228594">
              <a:defRPr sz="2600">
                <a:solidFill>
                  <a:srgbClr val="005B47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Combinando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valutazioni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strategiche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con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l’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analisi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predittiva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basata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su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Intelligenza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Artificiale</a:t>
            </a:r>
            <a:endParaRPr sz="1333" dirty="0">
              <a:solidFill>
                <a:srgbClr val="005B47"/>
              </a:solidFill>
              <a:latin typeface="Helvetica"/>
              <a:cs typeface="Helvetica"/>
              <a:sym typeface="Titillium Web Regular"/>
            </a:endParaRPr>
          </a:p>
        </p:txBody>
      </p:sp>
      <p:sp>
        <p:nvSpPr>
          <p:cNvPr id="85" name="TextBox 21"/>
          <p:cNvSpPr txBox="1"/>
          <p:nvPr/>
        </p:nvSpPr>
        <p:spPr>
          <a:xfrm>
            <a:off x="6440240" y="5089556"/>
            <a:ext cx="1620000" cy="1230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228594">
              <a:defRPr sz="2600">
                <a:solidFill>
                  <a:srgbClr val="005B47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Valorizzando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l’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esperienza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e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il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know-how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maturati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negli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anni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e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il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confronto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con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gli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stakeholder</a:t>
            </a:r>
          </a:p>
        </p:txBody>
      </p:sp>
      <p:sp>
        <p:nvSpPr>
          <p:cNvPr id="86" name="TextBox 21"/>
          <p:cNvSpPr txBox="1"/>
          <p:nvPr/>
        </p:nvSpPr>
        <p:spPr>
          <a:xfrm>
            <a:off x="8525896" y="5089556"/>
            <a:ext cx="1620000" cy="1025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228594">
              <a:defRPr sz="2600">
                <a:solidFill>
                  <a:srgbClr val="005B47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A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valle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dell’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analisi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quantitativa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sulle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leve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e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grazie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ad una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lettura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integrata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</a:rPr>
              <a:t> delle </a:t>
            </a:r>
            <a:r>
              <a:rPr sz="1333" dirty="0" err="1">
                <a:solidFill>
                  <a:srgbClr val="005B47"/>
                </a:solidFill>
                <a:latin typeface="Helvetica"/>
                <a:cs typeface="Helvetica"/>
              </a:rPr>
              <a:t>politiche</a:t>
            </a:r>
            <a:r>
              <a:rPr sz="1333" dirty="0">
                <a:solidFill>
                  <a:srgbClr val="005B47"/>
                </a:solidFill>
                <a:latin typeface="Helvetica"/>
                <a:cs typeface="Helvetica"/>
                <a:sym typeface="Titillium Web Regular"/>
              </a:rPr>
              <a:t> </a:t>
            </a:r>
          </a:p>
        </p:txBody>
      </p:sp>
      <p:sp>
        <p:nvSpPr>
          <p:cNvPr id="44" name="CasellaDiTesto 1">
            <a:extLst>
              <a:ext uri="{FF2B5EF4-FFF2-40B4-BE49-F238E27FC236}">
                <a16:creationId xmlns:a16="http://schemas.microsoft.com/office/drawing/2014/main" xmlns="" id="{FF8615EF-D0F1-4B89-8FDB-013CB27D4EA6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13278787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2.png" descr="Picture2.png"/>
          <p:cNvPicPr>
            <a:picLocks noChangeAspect="1"/>
          </p:cNvPicPr>
          <p:nvPr/>
        </p:nvPicPr>
        <p:blipFill>
          <a:blip r:embed="rId2"/>
          <a:srcRect t="1021" b="1021"/>
          <a:stretch>
            <a:fillRect/>
          </a:stretch>
        </p:blipFill>
        <p:spPr>
          <a:xfrm>
            <a:off x="757159" y="146065"/>
            <a:ext cx="11463629" cy="631095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"/>
          <p:cNvSpPr/>
          <p:nvPr/>
        </p:nvSpPr>
        <p:spPr>
          <a:xfrm flipH="1">
            <a:off x="688323" y="0"/>
            <a:ext cx="11532464" cy="685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2284" y="2825"/>
                </a:moveTo>
                <a:lnTo>
                  <a:pt x="12286" y="2825"/>
                </a:lnTo>
                <a:lnTo>
                  <a:pt x="14523" y="2825"/>
                </a:lnTo>
                <a:cubicBezTo>
                  <a:pt x="14619" y="2825"/>
                  <a:pt x="14667" y="2825"/>
                  <a:pt x="14719" y="2854"/>
                </a:cubicBezTo>
                <a:cubicBezTo>
                  <a:pt x="14775" y="2890"/>
                  <a:pt x="14820" y="2969"/>
                  <a:pt x="14840" y="3069"/>
                </a:cubicBezTo>
                <a:cubicBezTo>
                  <a:pt x="14856" y="3161"/>
                  <a:pt x="14857" y="3247"/>
                  <a:pt x="14857" y="3419"/>
                </a:cubicBezTo>
                <a:lnTo>
                  <a:pt x="14857" y="9980"/>
                </a:lnTo>
                <a:cubicBezTo>
                  <a:pt x="14857" y="10150"/>
                  <a:pt x="14856" y="10236"/>
                  <a:pt x="14840" y="10328"/>
                </a:cubicBezTo>
                <a:cubicBezTo>
                  <a:pt x="14820" y="10428"/>
                  <a:pt x="14775" y="10507"/>
                  <a:pt x="14719" y="10543"/>
                </a:cubicBezTo>
                <a:cubicBezTo>
                  <a:pt x="14667" y="10572"/>
                  <a:pt x="14619" y="10572"/>
                  <a:pt x="14522" y="10572"/>
                </a:cubicBezTo>
                <a:lnTo>
                  <a:pt x="12284" y="10572"/>
                </a:lnTo>
                <a:cubicBezTo>
                  <a:pt x="12189" y="10572"/>
                  <a:pt x="12140" y="10572"/>
                  <a:pt x="12089" y="10543"/>
                </a:cubicBezTo>
                <a:cubicBezTo>
                  <a:pt x="12032" y="10507"/>
                  <a:pt x="11988" y="10428"/>
                  <a:pt x="11968" y="10328"/>
                </a:cubicBezTo>
                <a:cubicBezTo>
                  <a:pt x="11951" y="10236"/>
                  <a:pt x="11951" y="10150"/>
                  <a:pt x="11951" y="9978"/>
                </a:cubicBezTo>
                <a:lnTo>
                  <a:pt x="11951" y="3417"/>
                </a:lnTo>
                <a:cubicBezTo>
                  <a:pt x="11951" y="3247"/>
                  <a:pt x="11951" y="3161"/>
                  <a:pt x="11968" y="3069"/>
                </a:cubicBezTo>
                <a:cubicBezTo>
                  <a:pt x="11988" y="2969"/>
                  <a:pt x="12032" y="2890"/>
                  <a:pt x="12089" y="2854"/>
                </a:cubicBezTo>
                <a:cubicBezTo>
                  <a:pt x="12140" y="2825"/>
                  <a:pt x="12189" y="2825"/>
                  <a:pt x="12284" y="2825"/>
                </a:cubicBezTo>
                <a:close/>
                <a:moveTo>
                  <a:pt x="15298" y="4762"/>
                </a:moveTo>
                <a:lnTo>
                  <a:pt x="19156" y="4762"/>
                </a:lnTo>
                <a:cubicBezTo>
                  <a:pt x="19251" y="4762"/>
                  <a:pt x="19300" y="4762"/>
                  <a:pt x="19351" y="4791"/>
                </a:cubicBezTo>
                <a:cubicBezTo>
                  <a:pt x="19407" y="4827"/>
                  <a:pt x="19452" y="4906"/>
                  <a:pt x="19472" y="5006"/>
                </a:cubicBezTo>
                <a:cubicBezTo>
                  <a:pt x="19489" y="5098"/>
                  <a:pt x="19489" y="5184"/>
                  <a:pt x="19489" y="5356"/>
                </a:cubicBezTo>
                <a:lnTo>
                  <a:pt x="19489" y="8043"/>
                </a:lnTo>
                <a:cubicBezTo>
                  <a:pt x="19489" y="8213"/>
                  <a:pt x="19489" y="8299"/>
                  <a:pt x="19472" y="8391"/>
                </a:cubicBezTo>
                <a:cubicBezTo>
                  <a:pt x="19452" y="8491"/>
                  <a:pt x="19407" y="8570"/>
                  <a:pt x="19351" y="8606"/>
                </a:cubicBezTo>
                <a:cubicBezTo>
                  <a:pt x="19300" y="8635"/>
                  <a:pt x="19251" y="8635"/>
                  <a:pt x="19154" y="8635"/>
                </a:cubicBezTo>
                <a:lnTo>
                  <a:pt x="15296" y="8635"/>
                </a:lnTo>
                <a:cubicBezTo>
                  <a:pt x="15201" y="8635"/>
                  <a:pt x="15153" y="8635"/>
                  <a:pt x="15101" y="8606"/>
                </a:cubicBezTo>
                <a:cubicBezTo>
                  <a:pt x="15045" y="8570"/>
                  <a:pt x="15000" y="8491"/>
                  <a:pt x="14980" y="8391"/>
                </a:cubicBezTo>
                <a:cubicBezTo>
                  <a:pt x="14963" y="8299"/>
                  <a:pt x="14964" y="8213"/>
                  <a:pt x="14964" y="8041"/>
                </a:cubicBezTo>
                <a:lnTo>
                  <a:pt x="14964" y="5354"/>
                </a:lnTo>
                <a:cubicBezTo>
                  <a:pt x="14964" y="5184"/>
                  <a:pt x="14963" y="5098"/>
                  <a:pt x="14980" y="5006"/>
                </a:cubicBezTo>
                <a:cubicBezTo>
                  <a:pt x="15000" y="4906"/>
                  <a:pt x="15045" y="4827"/>
                  <a:pt x="15101" y="4791"/>
                </a:cubicBezTo>
                <a:cubicBezTo>
                  <a:pt x="15153" y="4762"/>
                  <a:pt x="15201" y="4762"/>
                  <a:pt x="15298" y="4762"/>
                </a:cubicBezTo>
                <a:close/>
                <a:moveTo>
                  <a:pt x="16916" y="8793"/>
                </a:moveTo>
                <a:lnTo>
                  <a:pt x="16918" y="8793"/>
                </a:lnTo>
                <a:lnTo>
                  <a:pt x="19156" y="8793"/>
                </a:lnTo>
                <a:cubicBezTo>
                  <a:pt x="19251" y="8793"/>
                  <a:pt x="19300" y="8793"/>
                  <a:pt x="19351" y="8822"/>
                </a:cubicBezTo>
                <a:cubicBezTo>
                  <a:pt x="19407" y="8859"/>
                  <a:pt x="19452" y="8938"/>
                  <a:pt x="19472" y="9038"/>
                </a:cubicBezTo>
                <a:cubicBezTo>
                  <a:pt x="19489" y="9130"/>
                  <a:pt x="19489" y="9216"/>
                  <a:pt x="19489" y="9388"/>
                </a:cubicBezTo>
                <a:lnTo>
                  <a:pt x="19489" y="15949"/>
                </a:lnTo>
                <a:cubicBezTo>
                  <a:pt x="19489" y="16119"/>
                  <a:pt x="19489" y="16205"/>
                  <a:pt x="19472" y="16296"/>
                </a:cubicBezTo>
                <a:cubicBezTo>
                  <a:pt x="19452" y="16396"/>
                  <a:pt x="19407" y="16475"/>
                  <a:pt x="19351" y="16512"/>
                </a:cubicBezTo>
                <a:cubicBezTo>
                  <a:pt x="19300" y="16541"/>
                  <a:pt x="19251" y="16541"/>
                  <a:pt x="19154" y="16541"/>
                </a:cubicBezTo>
                <a:lnTo>
                  <a:pt x="16916" y="16541"/>
                </a:lnTo>
                <a:cubicBezTo>
                  <a:pt x="16821" y="16541"/>
                  <a:pt x="16773" y="16541"/>
                  <a:pt x="16721" y="16512"/>
                </a:cubicBezTo>
                <a:cubicBezTo>
                  <a:pt x="16665" y="16475"/>
                  <a:pt x="16620" y="16396"/>
                  <a:pt x="16600" y="16296"/>
                </a:cubicBezTo>
                <a:cubicBezTo>
                  <a:pt x="16583" y="16205"/>
                  <a:pt x="16584" y="16118"/>
                  <a:pt x="16584" y="15946"/>
                </a:cubicBezTo>
                <a:lnTo>
                  <a:pt x="16584" y="9386"/>
                </a:lnTo>
                <a:cubicBezTo>
                  <a:pt x="16584" y="9216"/>
                  <a:pt x="16583" y="9130"/>
                  <a:pt x="16600" y="9038"/>
                </a:cubicBezTo>
                <a:cubicBezTo>
                  <a:pt x="16620" y="8938"/>
                  <a:pt x="16665" y="8859"/>
                  <a:pt x="16721" y="8822"/>
                </a:cubicBezTo>
                <a:cubicBezTo>
                  <a:pt x="16772" y="8794"/>
                  <a:pt x="16821" y="8793"/>
                  <a:pt x="16916" y="8793"/>
                </a:cubicBezTo>
                <a:close/>
                <a:moveTo>
                  <a:pt x="15296" y="8843"/>
                </a:moveTo>
                <a:lnTo>
                  <a:pt x="15298" y="8843"/>
                </a:lnTo>
                <a:lnTo>
                  <a:pt x="16143" y="8843"/>
                </a:lnTo>
                <a:cubicBezTo>
                  <a:pt x="16239" y="8843"/>
                  <a:pt x="16287" y="8843"/>
                  <a:pt x="16339" y="8872"/>
                </a:cubicBezTo>
                <a:cubicBezTo>
                  <a:pt x="16395" y="8909"/>
                  <a:pt x="16440" y="8988"/>
                  <a:pt x="16460" y="9088"/>
                </a:cubicBezTo>
                <a:cubicBezTo>
                  <a:pt x="16476" y="9180"/>
                  <a:pt x="16476" y="9266"/>
                  <a:pt x="16476" y="9438"/>
                </a:cubicBezTo>
                <a:lnTo>
                  <a:pt x="16476" y="11996"/>
                </a:lnTo>
                <a:cubicBezTo>
                  <a:pt x="16476" y="12165"/>
                  <a:pt x="16476" y="12252"/>
                  <a:pt x="16460" y="12343"/>
                </a:cubicBezTo>
                <a:cubicBezTo>
                  <a:pt x="16440" y="12443"/>
                  <a:pt x="16395" y="12522"/>
                  <a:pt x="16339" y="12559"/>
                </a:cubicBezTo>
                <a:cubicBezTo>
                  <a:pt x="16287" y="12588"/>
                  <a:pt x="16239" y="12588"/>
                  <a:pt x="16142" y="12588"/>
                </a:cubicBezTo>
                <a:lnTo>
                  <a:pt x="15296" y="12588"/>
                </a:lnTo>
                <a:cubicBezTo>
                  <a:pt x="15201" y="12588"/>
                  <a:pt x="15153" y="12588"/>
                  <a:pt x="15101" y="12559"/>
                </a:cubicBezTo>
                <a:cubicBezTo>
                  <a:pt x="15045" y="12522"/>
                  <a:pt x="15000" y="12443"/>
                  <a:pt x="14980" y="12343"/>
                </a:cubicBezTo>
                <a:cubicBezTo>
                  <a:pt x="14963" y="12252"/>
                  <a:pt x="14964" y="12166"/>
                  <a:pt x="14964" y="11993"/>
                </a:cubicBezTo>
                <a:lnTo>
                  <a:pt x="14964" y="9436"/>
                </a:lnTo>
                <a:cubicBezTo>
                  <a:pt x="14964" y="9266"/>
                  <a:pt x="14963" y="9180"/>
                  <a:pt x="14980" y="9088"/>
                </a:cubicBezTo>
                <a:cubicBezTo>
                  <a:pt x="15000" y="8988"/>
                  <a:pt x="15045" y="8909"/>
                  <a:pt x="15101" y="8872"/>
                </a:cubicBezTo>
                <a:cubicBezTo>
                  <a:pt x="15152" y="8844"/>
                  <a:pt x="15201" y="8843"/>
                  <a:pt x="15296" y="8843"/>
                </a:cubicBezTo>
                <a:close/>
                <a:moveTo>
                  <a:pt x="10833" y="10716"/>
                </a:moveTo>
                <a:lnTo>
                  <a:pt x="14523" y="10716"/>
                </a:lnTo>
                <a:cubicBezTo>
                  <a:pt x="14619" y="10716"/>
                  <a:pt x="14667" y="10716"/>
                  <a:pt x="14719" y="10745"/>
                </a:cubicBezTo>
                <a:cubicBezTo>
                  <a:pt x="14775" y="10781"/>
                  <a:pt x="14820" y="10860"/>
                  <a:pt x="14840" y="10960"/>
                </a:cubicBezTo>
                <a:cubicBezTo>
                  <a:pt x="14856" y="11052"/>
                  <a:pt x="14857" y="11138"/>
                  <a:pt x="14857" y="11311"/>
                </a:cubicBezTo>
                <a:lnTo>
                  <a:pt x="14857" y="13997"/>
                </a:lnTo>
                <a:cubicBezTo>
                  <a:pt x="14857" y="14167"/>
                  <a:pt x="14856" y="14253"/>
                  <a:pt x="14840" y="14344"/>
                </a:cubicBezTo>
                <a:cubicBezTo>
                  <a:pt x="14820" y="14445"/>
                  <a:pt x="14775" y="14524"/>
                  <a:pt x="14719" y="14560"/>
                </a:cubicBezTo>
                <a:cubicBezTo>
                  <a:pt x="14667" y="14589"/>
                  <a:pt x="14619" y="14589"/>
                  <a:pt x="14522" y="14589"/>
                </a:cubicBezTo>
                <a:lnTo>
                  <a:pt x="10832" y="14589"/>
                </a:lnTo>
                <a:cubicBezTo>
                  <a:pt x="10736" y="14589"/>
                  <a:pt x="10688" y="14589"/>
                  <a:pt x="10636" y="14560"/>
                </a:cubicBezTo>
                <a:cubicBezTo>
                  <a:pt x="10580" y="14524"/>
                  <a:pt x="10536" y="14445"/>
                  <a:pt x="10515" y="14344"/>
                </a:cubicBezTo>
                <a:cubicBezTo>
                  <a:pt x="10499" y="14253"/>
                  <a:pt x="10499" y="14167"/>
                  <a:pt x="10499" y="13994"/>
                </a:cubicBezTo>
                <a:lnTo>
                  <a:pt x="10499" y="11308"/>
                </a:lnTo>
                <a:cubicBezTo>
                  <a:pt x="10499" y="11138"/>
                  <a:pt x="10499" y="11052"/>
                  <a:pt x="10515" y="10960"/>
                </a:cubicBezTo>
                <a:cubicBezTo>
                  <a:pt x="10536" y="10860"/>
                  <a:pt x="10580" y="10781"/>
                  <a:pt x="10636" y="10745"/>
                </a:cubicBezTo>
                <a:cubicBezTo>
                  <a:pt x="10688" y="10716"/>
                  <a:pt x="10736" y="10716"/>
                  <a:pt x="10833" y="10716"/>
                </a:cubicBezTo>
                <a:close/>
                <a:moveTo>
                  <a:pt x="15296" y="12796"/>
                </a:moveTo>
                <a:lnTo>
                  <a:pt x="15298" y="12796"/>
                </a:lnTo>
                <a:lnTo>
                  <a:pt x="16143" y="12796"/>
                </a:lnTo>
                <a:cubicBezTo>
                  <a:pt x="16239" y="12796"/>
                  <a:pt x="16287" y="12796"/>
                  <a:pt x="16339" y="12825"/>
                </a:cubicBezTo>
                <a:cubicBezTo>
                  <a:pt x="16395" y="12861"/>
                  <a:pt x="16440" y="12940"/>
                  <a:pt x="16460" y="13041"/>
                </a:cubicBezTo>
                <a:cubicBezTo>
                  <a:pt x="16476" y="13132"/>
                  <a:pt x="16476" y="13218"/>
                  <a:pt x="16476" y="13391"/>
                </a:cubicBezTo>
                <a:lnTo>
                  <a:pt x="16476" y="15949"/>
                </a:lnTo>
                <a:cubicBezTo>
                  <a:pt x="16476" y="16119"/>
                  <a:pt x="16476" y="16205"/>
                  <a:pt x="16460" y="16296"/>
                </a:cubicBezTo>
                <a:cubicBezTo>
                  <a:pt x="16440" y="16396"/>
                  <a:pt x="16395" y="16475"/>
                  <a:pt x="16339" y="16512"/>
                </a:cubicBezTo>
                <a:cubicBezTo>
                  <a:pt x="16287" y="16541"/>
                  <a:pt x="16239" y="16541"/>
                  <a:pt x="16142" y="16541"/>
                </a:cubicBezTo>
                <a:lnTo>
                  <a:pt x="15296" y="16541"/>
                </a:lnTo>
                <a:cubicBezTo>
                  <a:pt x="15201" y="16541"/>
                  <a:pt x="15153" y="16541"/>
                  <a:pt x="15101" y="16512"/>
                </a:cubicBezTo>
                <a:cubicBezTo>
                  <a:pt x="15045" y="16475"/>
                  <a:pt x="15000" y="16396"/>
                  <a:pt x="14980" y="16296"/>
                </a:cubicBezTo>
                <a:cubicBezTo>
                  <a:pt x="14963" y="16205"/>
                  <a:pt x="14964" y="16118"/>
                  <a:pt x="14964" y="15946"/>
                </a:cubicBezTo>
                <a:lnTo>
                  <a:pt x="14964" y="13388"/>
                </a:lnTo>
                <a:cubicBezTo>
                  <a:pt x="14964" y="13218"/>
                  <a:pt x="14963" y="13132"/>
                  <a:pt x="14980" y="13041"/>
                </a:cubicBezTo>
                <a:cubicBezTo>
                  <a:pt x="15000" y="12940"/>
                  <a:pt x="15045" y="12861"/>
                  <a:pt x="15101" y="12825"/>
                </a:cubicBezTo>
                <a:cubicBezTo>
                  <a:pt x="15152" y="12796"/>
                  <a:pt x="15201" y="12796"/>
                  <a:pt x="15296" y="12796"/>
                </a:cubicBezTo>
                <a:close/>
                <a:moveTo>
                  <a:pt x="10833" y="14733"/>
                </a:moveTo>
                <a:lnTo>
                  <a:pt x="11066" y="14733"/>
                </a:lnTo>
                <a:cubicBezTo>
                  <a:pt x="11162" y="14733"/>
                  <a:pt x="11210" y="14733"/>
                  <a:pt x="11262" y="14762"/>
                </a:cubicBezTo>
                <a:cubicBezTo>
                  <a:pt x="11318" y="14798"/>
                  <a:pt x="11363" y="14877"/>
                  <a:pt x="11383" y="14978"/>
                </a:cubicBezTo>
                <a:cubicBezTo>
                  <a:pt x="11400" y="15069"/>
                  <a:pt x="11399" y="15155"/>
                  <a:pt x="11399" y="15328"/>
                </a:cubicBezTo>
                <a:lnTo>
                  <a:pt x="11399" y="16078"/>
                </a:lnTo>
                <a:cubicBezTo>
                  <a:pt x="11399" y="16247"/>
                  <a:pt x="11400" y="16333"/>
                  <a:pt x="11383" y="16425"/>
                </a:cubicBezTo>
                <a:cubicBezTo>
                  <a:pt x="11363" y="16525"/>
                  <a:pt x="11318" y="16604"/>
                  <a:pt x="11262" y="16641"/>
                </a:cubicBezTo>
                <a:cubicBezTo>
                  <a:pt x="11210" y="16670"/>
                  <a:pt x="11162" y="16670"/>
                  <a:pt x="11065" y="16670"/>
                </a:cubicBezTo>
                <a:lnTo>
                  <a:pt x="10832" y="16670"/>
                </a:lnTo>
                <a:cubicBezTo>
                  <a:pt x="10736" y="16670"/>
                  <a:pt x="10688" y="16670"/>
                  <a:pt x="10636" y="16641"/>
                </a:cubicBezTo>
                <a:cubicBezTo>
                  <a:pt x="10580" y="16604"/>
                  <a:pt x="10536" y="16525"/>
                  <a:pt x="10515" y="16425"/>
                </a:cubicBezTo>
                <a:cubicBezTo>
                  <a:pt x="10499" y="16333"/>
                  <a:pt x="10499" y="16247"/>
                  <a:pt x="10499" y="16075"/>
                </a:cubicBezTo>
                <a:lnTo>
                  <a:pt x="10499" y="15325"/>
                </a:lnTo>
                <a:cubicBezTo>
                  <a:pt x="10499" y="15155"/>
                  <a:pt x="10499" y="15069"/>
                  <a:pt x="10515" y="14978"/>
                </a:cubicBezTo>
                <a:cubicBezTo>
                  <a:pt x="10536" y="14877"/>
                  <a:pt x="10580" y="14798"/>
                  <a:pt x="10636" y="14762"/>
                </a:cubicBezTo>
                <a:cubicBezTo>
                  <a:pt x="10688" y="14733"/>
                  <a:pt x="10736" y="14733"/>
                  <a:pt x="10833" y="14733"/>
                </a:cubicBezTo>
                <a:close/>
                <a:moveTo>
                  <a:pt x="11841" y="14733"/>
                </a:moveTo>
                <a:lnTo>
                  <a:pt x="12457" y="14733"/>
                </a:lnTo>
                <a:cubicBezTo>
                  <a:pt x="12553" y="14733"/>
                  <a:pt x="12602" y="14733"/>
                  <a:pt x="12653" y="14762"/>
                </a:cubicBezTo>
                <a:cubicBezTo>
                  <a:pt x="12709" y="14798"/>
                  <a:pt x="12754" y="14877"/>
                  <a:pt x="12774" y="14978"/>
                </a:cubicBezTo>
                <a:cubicBezTo>
                  <a:pt x="12790" y="15069"/>
                  <a:pt x="12791" y="15155"/>
                  <a:pt x="12791" y="15328"/>
                </a:cubicBezTo>
                <a:lnTo>
                  <a:pt x="12791" y="16078"/>
                </a:lnTo>
                <a:cubicBezTo>
                  <a:pt x="12791" y="16247"/>
                  <a:pt x="12790" y="16333"/>
                  <a:pt x="12774" y="16425"/>
                </a:cubicBezTo>
                <a:cubicBezTo>
                  <a:pt x="12754" y="16525"/>
                  <a:pt x="12709" y="16604"/>
                  <a:pt x="12653" y="16641"/>
                </a:cubicBezTo>
                <a:cubicBezTo>
                  <a:pt x="12602" y="16670"/>
                  <a:pt x="12553" y="16670"/>
                  <a:pt x="12456" y="16670"/>
                </a:cubicBezTo>
                <a:lnTo>
                  <a:pt x="11840" y="16670"/>
                </a:lnTo>
                <a:cubicBezTo>
                  <a:pt x="11744" y="16670"/>
                  <a:pt x="11696" y="16670"/>
                  <a:pt x="11644" y="16641"/>
                </a:cubicBezTo>
                <a:cubicBezTo>
                  <a:pt x="11588" y="16604"/>
                  <a:pt x="11543" y="16525"/>
                  <a:pt x="11523" y="16425"/>
                </a:cubicBezTo>
                <a:cubicBezTo>
                  <a:pt x="11506" y="16333"/>
                  <a:pt x="11506" y="16247"/>
                  <a:pt x="11506" y="16075"/>
                </a:cubicBezTo>
                <a:lnTo>
                  <a:pt x="11506" y="15325"/>
                </a:lnTo>
                <a:cubicBezTo>
                  <a:pt x="11506" y="15155"/>
                  <a:pt x="11506" y="15069"/>
                  <a:pt x="11523" y="14978"/>
                </a:cubicBezTo>
                <a:cubicBezTo>
                  <a:pt x="11543" y="14877"/>
                  <a:pt x="11588" y="14798"/>
                  <a:pt x="11644" y="14762"/>
                </a:cubicBezTo>
                <a:cubicBezTo>
                  <a:pt x="11696" y="14733"/>
                  <a:pt x="11744" y="14733"/>
                  <a:pt x="11841" y="14733"/>
                </a:cubicBezTo>
                <a:close/>
                <a:moveTo>
                  <a:pt x="13232" y="14748"/>
                </a:moveTo>
                <a:lnTo>
                  <a:pt x="14523" y="14748"/>
                </a:lnTo>
                <a:cubicBezTo>
                  <a:pt x="14619" y="14748"/>
                  <a:pt x="14667" y="14747"/>
                  <a:pt x="14719" y="14776"/>
                </a:cubicBezTo>
                <a:cubicBezTo>
                  <a:pt x="14775" y="14813"/>
                  <a:pt x="14820" y="14892"/>
                  <a:pt x="14840" y="14992"/>
                </a:cubicBezTo>
                <a:cubicBezTo>
                  <a:pt x="14856" y="15083"/>
                  <a:pt x="14857" y="15170"/>
                  <a:pt x="14857" y="15342"/>
                </a:cubicBezTo>
                <a:lnTo>
                  <a:pt x="14857" y="18029"/>
                </a:lnTo>
                <a:cubicBezTo>
                  <a:pt x="14857" y="18199"/>
                  <a:pt x="14856" y="18285"/>
                  <a:pt x="14840" y="18376"/>
                </a:cubicBezTo>
                <a:cubicBezTo>
                  <a:pt x="14820" y="18476"/>
                  <a:pt x="14775" y="18555"/>
                  <a:pt x="14719" y="18592"/>
                </a:cubicBezTo>
                <a:cubicBezTo>
                  <a:pt x="14667" y="18621"/>
                  <a:pt x="14619" y="18621"/>
                  <a:pt x="14522" y="18621"/>
                </a:cubicBezTo>
                <a:lnTo>
                  <a:pt x="13231" y="18621"/>
                </a:lnTo>
                <a:cubicBezTo>
                  <a:pt x="13135" y="18621"/>
                  <a:pt x="13087" y="18621"/>
                  <a:pt x="13035" y="18592"/>
                </a:cubicBezTo>
                <a:cubicBezTo>
                  <a:pt x="12979" y="18555"/>
                  <a:pt x="12934" y="18476"/>
                  <a:pt x="12914" y="18376"/>
                </a:cubicBezTo>
                <a:cubicBezTo>
                  <a:pt x="12898" y="18285"/>
                  <a:pt x="12897" y="18199"/>
                  <a:pt x="12897" y="18026"/>
                </a:cubicBezTo>
                <a:lnTo>
                  <a:pt x="12897" y="15339"/>
                </a:lnTo>
                <a:cubicBezTo>
                  <a:pt x="12897" y="15170"/>
                  <a:pt x="12898" y="15083"/>
                  <a:pt x="12914" y="14992"/>
                </a:cubicBezTo>
                <a:cubicBezTo>
                  <a:pt x="12934" y="14892"/>
                  <a:pt x="12979" y="14813"/>
                  <a:pt x="13035" y="14776"/>
                </a:cubicBezTo>
                <a:cubicBezTo>
                  <a:pt x="13087" y="14747"/>
                  <a:pt x="13135" y="14748"/>
                  <a:pt x="13232" y="14748"/>
                </a:cubicBezTo>
                <a:close/>
                <a:moveTo>
                  <a:pt x="10833" y="16838"/>
                </a:moveTo>
                <a:lnTo>
                  <a:pt x="12457" y="16838"/>
                </a:lnTo>
                <a:cubicBezTo>
                  <a:pt x="12553" y="16838"/>
                  <a:pt x="12602" y="16838"/>
                  <a:pt x="12653" y="16868"/>
                </a:cubicBezTo>
                <a:cubicBezTo>
                  <a:pt x="12709" y="16904"/>
                  <a:pt x="12754" y="16983"/>
                  <a:pt x="12774" y="17083"/>
                </a:cubicBezTo>
                <a:cubicBezTo>
                  <a:pt x="12790" y="17175"/>
                  <a:pt x="12791" y="17261"/>
                  <a:pt x="12791" y="17433"/>
                </a:cubicBezTo>
                <a:lnTo>
                  <a:pt x="12791" y="18183"/>
                </a:lnTo>
                <a:cubicBezTo>
                  <a:pt x="12791" y="18353"/>
                  <a:pt x="12790" y="18439"/>
                  <a:pt x="12774" y="18531"/>
                </a:cubicBezTo>
                <a:cubicBezTo>
                  <a:pt x="12754" y="18631"/>
                  <a:pt x="12709" y="18710"/>
                  <a:pt x="12653" y="18746"/>
                </a:cubicBezTo>
                <a:cubicBezTo>
                  <a:pt x="12602" y="18775"/>
                  <a:pt x="12553" y="18775"/>
                  <a:pt x="12456" y="18775"/>
                </a:cubicBezTo>
                <a:lnTo>
                  <a:pt x="10832" y="18775"/>
                </a:lnTo>
                <a:cubicBezTo>
                  <a:pt x="10736" y="18775"/>
                  <a:pt x="10688" y="18775"/>
                  <a:pt x="10636" y="18746"/>
                </a:cubicBezTo>
                <a:cubicBezTo>
                  <a:pt x="10580" y="18710"/>
                  <a:pt x="10536" y="18631"/>
                  <a:pt x="10515" y="18531"/>
                </a:cubicBezTo>
                <a:cubicBezTo>
                  <a:pt x="10499" y="18439"/>
                  <a:pt x="10499" y="18353"/>
                  <a:pt x="10499" y="18181"/>
                </a:cubicBezTo>
                <a:lnTo>
                  <a:pt x="10499" y="17431"/>
                </a:lnTo>
                <a:cubicBezTo>
                  <a:pt x="10499" y="17261"/>
                  <a:pt x="10499" y="17175"/>
                  <a:pt x="10515" y="17083"/>
                </a:cubicBezTo>
                <a:cubicBezTo>
                  <a:pt x="10536" y="16983"/>
                  <a:pt x="10580" y="16904"/>
                  <a:pt x="10636" y="16868"/>
                </a:cubicBezTo>
                <a:cubicBezTo>
                  <a:pt x="10688" y="16838"/>
                  <a:pt x="10736" y="16838"/>
                  <a:pt x="10833" y="16838"/>
                </a:cubicBezTo>
                <a:close/>
              </a:path>
            </a:pathLst>
          </a:custGeom>
          <a:gradFill>
            <a:gsLst>
              <a:gs pos="0">
                <a:srgbClr val="25434B"/>
              </a:gs>
              <a:gs pos="48801">
                <a:srgbClr val="136643"/>
              </a:gs>
              <a:gs pos="67191">
                <a:srgbClr val="00893B"/>
              </a:gs>
              <a:gs pos="87293">
                <a:srgbClr val="00893B"/>
              </a:gs>
              <a:gs pos="100000">
                <a:srgbClr val="00893B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dirty="0"/>
          </a:p>
        </p:txBody>
      </p:sp>
      <p:sp>
        <p:nvSpPr>
          <p:cNvPr id="4" name="Il Documento di Indirizzo Strategico (DIS) individua le priorità strategiche di Regione Lombardia in termini di risultati attesi per la programmazione 2021-2027"/>
          <p:cNvSpPr txBox="1"/>
          <p:nvPr/>
        </p:nvSpPr>
        <p:spPr>
          <a:xfrm>
            <a:off x="6736702" y="417534"/>
            <a:ext cx="5281127" cy="6022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457200" indent="-457200" algn="just" defTabSz="228594">
              <a:lnSpc>
                <a:spcPct val="90000"/>
              </a:lnSpc>
              <a:buFont typeface="Wingdings" panose="05000000000000000000" pitchFamily="2" charset="2"/>
              <a:buChar char="§"/>
              <a:defRPr sz="5200">
                <a:solidFill>
                  <a:srgbClr val="FFFFFF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sz="2667" dirty="0">
                <a:solidFill>
                  <a:schemeClr val="bg1"/>
                </a:solidFill>
                <a:latin typeface="Helvetica Light"/>
                <a:cs typeface="Helvetica Light"/>
              </a:rPr>
              <a:t>Il Documento di Indirizzo Strategico (</a:t>
            </a:r>
            <a:r>
              <a:rPr sz="2667" dirty="0">
                <a:solidFill>
                  <a:schemeClr val="bg1"/>
                </a:solidFill>
                <a:latin typeface="Helvetica Light"/>
                <a:ea typeface="Titillium Web Bold"/>
                <a:cs typeface="Helvetica Light"/>
                <a:sym typeface="Titillium Web Bold"/>
              </a:rPr>
              <a:t>DIS</a:t>
            </a:r>
            <a:r>
              <a:rPr sz="2667" dirty="0">
                <a:solidFill>
                  <a:schemeClr val="bg1"/>
                </a:solidFill>
                <a:latin typeface="Helvetica Light"/>
                <a:cs typeface="Helvetica Light"/>
              </a:rPr>
              <a:t>) individua le </a:t>
            </a:r>
            <a:r>
              <a:rPr sz="2667" dirty="0">
                <a:solidFill>
                  <a:schemeClr val="bg1"/>
                </a:solidFill>
                <a:latin typeface="Helvetica Light"/>
                <a:ea typeface="Titillium Web Bold"/>
                <a:cs typeface="Helvetica Light"/>
                <a:sym typeface="Titillium Web Bold"/>
              </a:rPr>
              <a:t>priorità strategiche di Regione Lombardia in termini di risultati attesi</a:t>
            </a:r>
            <a:r>
              <a:rPr sz="2667" dirty="0">
                <a:solidFill>
                  <a:schemeClr val="bg1"/>
                </a:solidFill>
                <a:latin typeface="Helvetica Light"/>
                <a:cs typeface="Helvetica Light"/>
              </a:rPr>
              <a:t> per la </a:t>
            </a:r>
            <a:r>
              <a:rPr sz="2667" dirty="0" err="1">
                <a:solidFill>
                  <a:schemeClr val="bg1"/>
                </a:solidFill>
                <a:latin typeface="Helvetica Light"/>
                <a:cs typeface="Helvetica Light"/>
              </a:rPr>
              <a:t>programmazione</a:t>
            </a:r>
            <a:r>
              <a:rPr sz="2667" dirty="0">
                <a:solidFill>
                  <a:schemeClr val="bg1"/>
                </a:solidFill>
                <a:latin typeface="Helvetica Light"/>
                <a:cs typeface="Helvetica Light"/>
              </a:rPr>
              <a:t> 2021-2027</a:t>
            </a:r>
            <a:endParaRPr lang="it-IT" sz="2667" dirty="0">
              <a:solidFill>
                <a:schemeClr val="bg1"/>
              </a:solidFill>
              <a:latin typeface="Helvetica Light"/>
              <a:cs typeface="Helvetica Light"/>
            </a:endParaRPr>
          </a:p>
          <a:p>
            <a:pPr algn="just" defTabSz="228594">
              <a:lnSpc>
                <a:spcPct val="90000"/>
              </a:lnSpc>
              <a:defRPr sz="5200">
                <a:solidFill>
                  <a:srgbClr val="FFFFFF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endParaRPr lang="it-IT" sz="2667" dirty="0">
              <a:solidFill>
                <a:schemeClr val="bg1"/>
              </a:solidFill>
              <a:latin typeface="Helvetica Light"/>
              <a:cs typeface="Helvetica Light"/>
            </a:endParaRPr>
          </a:p>
          <a:p>
            <a:pPr marL="457200" indent="-457200" algn="just" defTabSz="228594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5200">
                <a:solidFill>
                  <a:srgbClr val="FFFFFF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lang="it-IT" sz="2667" dirty="0">
                <a:solidFill>
                  <a:schemeClr val="bg1"/>
                </a:solidFill>
                <a:latin typeface="Helvetica Light"/>
              </a:rPr>
              <a:t>Le priorità strategiche sono articolate secondo gli Obiettivi di Policy definiti dai regolamenti comunitari: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2000" i="1" dirty="0">
                <a:solidFill>
                  <a:schemeClr val="bg1"/>
                </a:solidFill>
              </a:rPr>
              <a:t>OP1 - un'Europa più intelligente 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2000" i="1" dirty="0">
                <a:solidFill>
                  <a:schemeClr val="bg1"/>
                </a:solidFill>
              </a:rPr>
              <a:t>OP2 - un'Europa più verde e a basse emissioni di carbonio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2000" i="1" dirty="0">
                <a:solidFill>
                  <a:schemeClr val="bg1"/>
                </a:solidFill>
              </a:rPr>
              <a:t>OP3 - un'Europa più connessa 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2000" i="1" dirty="0">
                <a:solidFill>
                  <a:schemeClr val="bg1"/>
                </a:solidFill>
              </a:rPr>
              <a:t>OP4 - un'Europa più sociale</a:t>
            </a:r>
          </a:p>
          <a:p>
            <a:pPr defTabSz="228594">
              <a:lnSpc>
                <a:spcPct val="90000"/>
              </a:lnSpc>
              <a:defRPr sz="5200">
                <a:solidFill>
                  <a:srgbClr val="FFFFFF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endParaRPr sz="2667" dirty="0">
              <a:latin typeface="Helvetica Light"/>
              <a:cs typeface="Helvetica Light"/>
            </a:endParaRPr>
          </a:p>
        </p:txBody>
      </p:sp>
      <p:sp>
        <p:nvSpPr>
          <p:cNvPr id="7" name="Oval 4">
            <a:extLst>
              <a:ext uri="{FF2B5EF4-FFF2-40B4-BE49-F238E27FC236}">
                <a16:creationId xmlns:a16="http://schemas.microsoft.com/office/drawing/2014/main" xmlns="" id="{21B63FB7-27E6-7247-988C-160296AD73E7}"/>
              </a:ext>
            </a:extLst>
          </p:cNvPr>
          <p:cNvSpPr/>
          <p:nvPr/>
        </p:nvSpPr>
        <p:spPr>
          <a:xfrm>
            <a:off x="1775985" y="-2456929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xmlns="" id="{5100B8E7-9E4B-6C40-92C1-663AC91EBCDA}"/>
              </a:ext>
            </a:extLst>
          </p:cNvPr>
          <p:cNvSpPr/>
          <p:nvPr/>
        </p:nvSpPr>
        <p:spPr>
          <a:xfrm>
            <a:off x="3936225" y="7123608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EB94337A-ECC0-A242-9E3F-25CBF7F72311}"/>
              </a:ext>
            </a:extLst>
          </p:cNvPr>
          <p:cNvSpPr/>
          <p:nvPr/>
        </p:nvSpPr>
        <p:spPr>
          <a:xfrm>
            <a:off x="6095536" y="-2456929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xmlns="" id="{BF3CCD90-EF81-C04B-AE9D-C8F93CF3A155}"/>
              </a:ext>
            </a:extLst>
          </p:cNvPr>
          <p:cNvSpPr/>
          <p:nvPr/>
        </p:nvSpPr>
        <p:spPr>
          <a:xfrm>
            <a:off x="8255776" y="7123608"/>
            <a:ext cx="2160240" cy="2160240"/>
          </a:xfrm>
          <a:prstGeom prst="ellipse">
            <a:avLst/>
          </a:prstGeom>
          <a:ln w="139700">
            <a:solidFill>
              <a:srgbClr val="BFBFBF">
                <a:alpha val="30000"/>
              </a:srgbClr>
            </a:solidFill>
            <a:miter/>
          </a:ln>
        </p:spPr>
        <p:txBody>
          <a:bodyPr tIns="45720" bIns="45720" anchor="ctr"/>
          <a:lstStyle/>
          <a:p>
            <a:pPr algn="ctr" defTabSz="914377">
              <a:defRPr sz="3600">
                <a:solidFill>
                  <a:srgbClr val="FFFFFF"/>
                </a:solidFill>
              </a:defRPr>
            </a:pPr>
            <a:endParaRPr>
              <a:latin typeface="Helvetica"/>
              <a:cs typeface="Helvetica"/>
            </a:endParaRPr>
          </a:p>
        </p:txBody>
      </p:sp>
      <p:sp>
        <p:nvSpPr>
          <p:cNvPr id="11" name="CasellaDiTesto 1">
            <a:extLst>
              <a:ext uri="{FF2B5EF4-FFF2-40B4-BE49-F238E27FC236}">
                <a16:creationId xmlns:a16="http://schemas.microsoft.com/office/drawing/2014/main" xmlns="" id="{C5DF96DF-84F3-4A78-9602-53AF8B3CB666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1706783337"/>
      </p:ext>
    </p:extLst>
  </p:cSld>
  <p:clrMapOvr>
    <a:masterClrMapping/>
  </p:clrMapOvr>
  <p:transition spd="slow">
    <p:comb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1348510" y="329222"/>
            <a:ext cx="8999897" cy="660503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it-IT" sz="3733" dirty="0">
                <a:solidFill>
                  <a:srgbClr val="008000"/>
                </a:solidFill>
                <a:latin typeface="Helvetica Light"/>
              </a:rPr>
              <a:t>I POR 2021-2027 di Regione Lombardia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:a16="http://schemas.microsoft.com/office/drawing/2014/main" xmlns="" id="{345C77E3-E845-4641-977C-6949CDC736B4}"/>
              </a:ext>
            </a:extLst>
          </p:cNvPr>
          <p:cNvSpPr txBox="1">
            <a:spLocks/>
          </p:cNvSpPr>
          <p:nvPr/>
        </p:nvSpPr>
        <p:spPr>
          <a:xfrm>
            <a:off x="1228165" y="1297801"/>
            <a:ext cx="9335927" cy="5194239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lvl="1" indent="-38099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it-IT" sz="2133" b="1" dirty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pPr marL="0" lvl="1" algn="just">
              <a:spcBef>
                <a:spcPts val="0"/>
              </a:spcBef>
            </a:pPr>
            <a:r>
              <a:rPr lang="it-IT" sz="2133" dirty="0">
                <a:solidFill>
                  <a:schemeClr val="tx1"/>
                </a:solidFill>
                <a:latin typeface="Helvetica" panose="020B0604020202020204" pitchFamily="34" charset="0"/>
              </a:rPr>
              <a:t>I Programmi Operativi Regionali FESR ed FSE 2021-2027 declineranno le strategia di Regione Lombardia in termini di obiettivi, risultati attesi ed azioni a partire dalle evidenze emerse nel </a:t>
            </a:r>
            <a:r>
              <a:rPr lang="it-IT" sz="2133" b="1" dirty="0">
                <a:solidFill>
                  <a:schemeClr val="tx1"/>
                </a:solidFill>
                <a:latin typeface="Helvetica" panose="020B0604020202020204" pitchFamily="34" charset="0"/>
              </a:rPr>
              <a:t>Documento di Indirizzo Strategico (DIS), </a:t>
            </a:r>
            <a:r>
              <a:rPr lang="it-IT" sz="2133" dirty="0">
                <a:solidFill>
                  <a:schemeClr val="tx1"/>
                </a:solidFill>
                <a:latin typeface="Helvetica" panose="020B0604020202020204" pitchFamily="34" charset="0"/>
              </a:rPr>
              <a:t>approvato dalla Giunta nel mese di luglio 2019 (DGR n. 1818 del 02/07/2019) e nel </a:t>
            </a:r>
            <a:r>
              <a:rPr lang="it-IT" sz="2133" b="1" dirty="0">
                <a:solidFill>
                  <a:schemeClr val="tx1"/>
                </a:solidFill>
                <a:latin typeface="Helvetica" panose="020B0604020202020204" pitchFamily="34" charset="0"/>
              </a:rPr>
              <a:t>Documento di Economia e Finanza Regionale (DEFR) 2020-2023</a:t>
            </a:r>
            <a:r>
              <a:rPr lang="it-IT" sz="2133" dirty="0">
                <a:solidFill>
                  <a:schemeClr val="tx1"/>
                </a:solidFill>
                <a:latin typeface="Helvetica" panose="020B0604020202020204" pitchFamily="34" charset="0"/>
              </a:rPr>
              <a:t>, comprensivo di paragrafo dedicato alla programmazione 2021-2027 (DGR n. 3316 del 30/06/2020)</a:t>
            </a:r>
          </a:p>
          <a:p>
            <a:pPr marL="380990" lvl="1" indent="-38099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it-IT" sz="2133" dirty="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C1A2D928-3BB7-4475-AD8A-71275ACF7BEB}"/>
              </a:ext>
            </a:extLst>
          </p:cNvPr>
          <p:cNvSpPr txBox="1"/>
          <p:nvPr/>
        </p:nvSpPr>
        <p:spPr>
          <a:xfrm>
            <a:off x="9982201" y="6581003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17</a:t>
            </a:r>
          </a:p>
        </p:txBody>
      </p:sp>
      <p:sp>
        <p:nvSpPr>
          <p:cNvPr id="7" name="CasellaDiTesto 1">
            <a:extLst>
              <a:ext uri="{FF2B5EF4-FFF2-40B4-BE49-F238E27FC236}">
                <a16:creationId xmlns:a16="http://schemas.microsoft.com/office/drawing/2014/main" xmlns="" id="{02756302-FC06-47F9-BA95-DE879D278A56}"/>
              </a:ext>
            </a:extLst>
          </p:cNvPr>
          <p:cNvSpPr txBox="1"/>
          <p:nvPr/>
        </p:nvSpPr>
        <p:spPr>
          <a:xfrm rot="16200000">
            <a:off x="-3008018" y="2630056"/>
            <a:ext cx="667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 Programmi Operativi Regionali 2021-2027</a:t>
            </a:r>
          </a:p>
        </p:txBody>
      </p:sp>
    </p:spTree>
    <p:extLst>
      <p:ext uri="{BB962C8B-B14F-4D97-AF65-F5344CB8AC3E}">
        <p14:creationId xmlns:p14="http://schemas.microsoft.com/office/powerpoint/2010/main" val="613091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>
            <a:extLst>
              <a:ext uri="{FF2B5EF4-FFF2-40B4-BE49-F238E27FC236}">
                <a16:creationId xmlns:a16="http://schemas.microsoft.com/office/drawing/2014/main" xmlns="" id="{FAA2A4B3-4699-4483-82E7-58085BD06295}"/>
              </a:ext>
            </a:extLst>
          </p:cNvPr>
          <p:cNvSpPr/>
          <p:nvPr/>
        </p:nvSpPr>
        <p:spPr bwMode="auto">
          <a:xfrm>
            <a:off x="761158" y="1692684"/>
            <a:ext cx="11268019" cy="4530623"/>
          </a:xfrm>
          <a:prstGeom prst="rect">
            <a:avLst/>
          </a:prstGeom>
          <a:solidFill>
            <a:srgbClr val="D9D9D9"/>
          </a:solidFill>
          <a:ln w="127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11E3EC1-9118-4FD1-8A72-E967573CED4F}"/>
              </a:ext>
            </a:extLst>
          </p:cNvPr>
          <p:cNvGrpSpPr/>
          <p:nvPr/>
        </p:nvGrpSpPr>
        <p:grpSpPr>
          <a:xfrm>
            <a:off x="832725" y="1768953"/>
            <a:ext cx="5618592" cy="1260000"/>
            <a:chOff x="832725" y="1768953"/>
            <a:chExt cx="5618592" cy="1260000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xmlns="" id="{9347AD97-5C60-4619-99E2-EF19739512D9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725" y="1786953"/>
              <a:ext cx="3357318" cy="1224000"/>
            </a:xfrm>
            <a:custGeom>
              <a:avLst/>
              <a:gdLst>
                <a:gd name="T0" fmla="*/ 1028 w 1028"/>
                <a:gd name="T1" fmla="*/ 0 h 420"/>
                <a:gd name="T2" fmla="*/ 118 w 1028"/>
                <a:gd name="T3" fmla="*/ 0 h 420"/>
                <a:gd name="T4" fmla="*/ 72 w 1028"/>
                <a:gd name="T5" fmla="*/ 0 h 420"/>
                <a:gd name="T6" fmla="*/ 0 w 1028"/>
                <a:gd name="T7" fmla="*/ 52 h 420"/>
                <a:gd name="T8" fmla="*/ 0 w 1028"/>
                <a:gd name="T9" fmla="*/ 99 h 420"/>
                <a:gd name="T10" fmla="*/ 51 w 1028"/>
                <a:gd name="T11" fmla="*/ 99 h 420"/>
                <a:gd name="T12" fmla="*/ 51 w 1028"/>
                <a:gd name="T13" fmla="*/ 420 h 420"/>
                <a:gd name="T14" fmla="*/ 1028 w 1028"/>
                <a:gd name="T15" fmla="*/ 420 h 420"/>
                <a:gd name="T16" fmla="*/ 1028 w 1028"/>
                <a:gd name="T17" fmla="*/ 0 h 420"/>
                <a:gd name="connsiteX0" fmla="*/ 11634 w 11634"/>
                <a:gd name="connsiteY0" fmla="*/ 0 h 10000"/>
                <a:gd name="connsiteX1" fmla="*/ 1148 w 11634"/>
                <a:gd name="connsiteY1" fmla="*/ 0 h 10000"/>
                <a:gd name="connsiteX2" fmla="*/ 700 w 11634"/>
                <a:gd name="connsiteY2" fmla="*/ 0 h 10000"/>
                <a:gd name="connsiteX3" fmla="*/ 0 w 11634"/>
                <a:gd name="connsiteY3" fmla="*/ 1238 h 10000"/>
                <a:gd name="connsiteX4" fmla="*/ 0 w 11634"/>
                <a:gd name="connsiteY4" fmla="*/ 2357 h 10000"/>
                <a:gd name="connsiteX5" fmla="*/ 496 w 11634"/>
                <a:gd name="connsiteY5" fmla="*/ 2357 h 10000"/>
                <a:gd name="connsiteX6" fmla="*/ 496 w 11634"/>
                <a:gd name="connsiteY6" fmla="*/ 10000 h 10000"/>
                <a:gd name="connsiteX7" fmla="*/ 10000 w 11634"/>
                <a:gd name="connsiteY7" fmla="*/ 10000 h 10000"/>
                <a:gd name="connsiteX8" fmla="*/ 11634 w 11634"/>
                <a:gd name="connsiteY8" fmla="*/ 0 h 10000"/>
                <a:gd name="connsiteX0" fmla="*/ 11634 w 11634"/>
                <a:gd name="connsiteY0" fmla="*/ 0 h 10000"/>
                <a:gd name="connsiteX1" fmla="*/ 1148 w 11634"/>
                <a:gd name="connsiteY1" fmla="*/ 0 h 10000"/>
                <a:gd name="connsiteX2" fmla="*/ 700 w 11634"/>
                <a:gd name="connsiteY2" fmla="*/ 0 h 10000"/>
                <a:gd name="connsiteX3" fmla="*/ 0 w 11634"/>
                <a:gd name="connsiteY3" fmla="*/ 1238 h 10000"/>
                <a:gd name="connsiteX4" fmla="*/ 0 w 11634"/>
                <a:gd name="connsiteY4" fmla="*/ 2357 h 10000"/>
                <a:gd name="connsiteX5" fmla="*/ 496 w 11634"/>
                <a:gd name="connsiteY5" fmla="*/ 2357 h 10000"/>
                <a:gd name="connsiteX6" fmla="*/ 496 w 11634"/>
                <a:gd name="connsiteY6" fmla="*/ 10000 h 10000"/>
                <a:gd name="connsiteX7" fmla="*/ 11634 w 11634"/>
                <a:gd name="connsiteY7" fmla="*/ 9929 h 10000"/>
                <a:gd name="connsiteX8" fmla="*/ 11634 w 11634"/>
                <a:gd name="connsiteY8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34" h="10000">
                  <a:moveTo>
                    <a:pt x="11634" y="0"/>
                  </a:moveTo>
                  <a:lnTo>
                    <a:pt x="1148" y="0"/>
                  </a:lnTo>
                  <a:lnTo>
                    <a:pt x="700" y="0"/>
                  </a:lnTo>
                  <a:cubicBezTo>
                    <a:pt x="603" y="667"/>
                    <a:pt x="486" y="1238"/>
                    <a:pt x="0" y="1238"/>
                  </a:cubicBezTo>
                  <a:lnTo>
                    <a:pt x="0" y="2357"/>
                  </a:lnTo>
                  <a:lnTo>
                    <a:pt x="496" y="2357"/>
                  </a:lnTo>
                  <a:lnTo>
                    <a:pt x="496" y="10000"/>
                  </a:lnTo>
                  <a:lnTo>
                    <a:pt x="11634" y="9929"/>
                  </a:lnTo>
                  <a:lnTo>
                    <a:pt x="11634" y="0"/>
                  </a:lnTo>
                  <a:close/>
                </a:path>
              </a:pathLst>
            </a:custGeom>
            <a:solidFill>
              <a:srgbClr val="D9D9D9"/>
            </a:solidFill>
            <a:ln>
              <a:solidFill>
                <a:srgbClr val="12994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01E83E48-9221-4E65-AE63-3D30F508AD02}"/>
                </a:ext>
              </a:extLst>
            </p:cNvPr>
            <p:cNvSpPr/>
            <p:nvPr/>
          </p:nvSpPr>
          <p:spPr>
            <a:xfrm>
              <a:off x="1306961" y="1768953"/>
              <a:ext cx="3600000" cy="1260000"/>
            </a:xfrm>
            <a:prstGeom prst="rect">
              <a:avLst/>
            </a:prstGeom>
            <a:solidFill>
              <a:srgbClr val="D9D9D9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9" name="TextBox 9">
              <a:extLst>
                <a:ext uri="{FF2B5EF4-FFF2-40B4-BE49-F238E27FC236}">
                  <a16:creationId xmlns:a16="http://schemas.microsoft.com/office/drawing/2014/main" xmlns="" id="{D9D38059-EE26-4BC8-B2AF-FBDD1CE35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317" y="1860344"/>
              <a:ext cx="5076000" cy="1077218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 marL="171450" indent="-1714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/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Il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CONSOLIDAMENTO DELLA COMPETITIVITÀ E DELL’ATTRATTIVITÀ DEL SISTEMA LOMBARDO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, mettendo al centro la ricerca e l’innovazione come ambiti preminenti per il rafforzamento ed il rilancio dei sistemi economici</a:t>
              </a:r>
              <a:endParaRPr lang="it-IT" sz="1600" dirty="0">
                <a:solidFill>
                  <a:srgbClr val="008341"/>
                </a:solidFill>
                <a:latin typeface="+mn-lt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E7D8289-3563-4462-9FF5-05CFC598F8C7}"/>
              </a:ext>
            </a:extLst>
          </p:cNvPr>
          <p:cNvGrpSpPr/>
          <p:nvPr/>
        </p:nvGrpSpPr>
        <p:grpSpPr>
          <a:xfrm>
            <a:off x="1289925" y="3195440"/>
            <a:ext cx="5618592" cy="1323439"/>
            <a:chOff x="832725" y="3236816"/>
            <a:chExt cx="5618592" cy="1323439"/>
          </a:xfrm>
        </p:grpSpPr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xmlns="" id="{BF39729E-8545-41B8-9739-32D38E2C348C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725" y="3286535"/>
              <a:ext cx="3322164" cy="1224000"/>
            </a:xfrm>
            <a:custGeom>
              <a:avLst/>
              <a:gdLst>
                <a:gd name="T0" fmla="*/ 93 w 1069"/>
                <a:gd name="T1" fmla="*/ 0 h 428"/>
                <a:gd name="T2" fmla="*/ 93 w 1069"/>
                <a:gd name="T3" fmla="*/ 1 h 428"/>
                <a:gd name="T4" fmla="*/ 0 w 1069"/>
                <a:gd name="T5" fmla="*/ 107 h 428"/>
                <a:gd name="T6" fmla="*/ 0 w 1069"/>
                <a:gd name="T7" fmla="*/ 148 h 428"/>
                <a:gd name="T8" fmla="*/ 63 w 1069"/>
                <a:gd name="T9" fmla="*/ 148 h 428"/>
                <a:gd name="T10" fmla="*/ 63 w 1069"/>
                <a:gd name="T11" fmla="*/ 103 h 428"/>
                <a:gd name="T12" fmla="*/ 93 w 1069"/>
                <a:gd name="T13" fmla="*/ 61 h 428"/>
                <a:gd name="T14" fmla="*/ 97 w 1069"/>
                <a:gd name="T15" fmla="*/ 61 h 428"/>
                <a:gd name="T16" fmla="*/ 131 w 1069"/>
                <a:gd name="T17" fmla="*/ 109 h 428"/>
                <a:gd name="T18" fmla="*/ 93 w 1069"/>
                <a:gd name="T19" fmla="*/ 210 h 428"/>
                <a:gd name="T20" fmla="*/ 0 w 1069"/>
                <a:gd name="T21" fmla="*/ 376 h 428"/>
                <a:gd name="T22" fmla="*/ 0 w 1069"/>
                <a:gd name="T23" fmla="*/ 428 h 428"/>
                <a:gd name="T24" fmla="*/ 192 w 1069"/>
                <a:gd name="T25" fmla="*/ 428 h 428"/>
                <a:gd name="T26" fmla="*/ 192 w 1069"/>
                <a:gd name="T27" fmla="*/ 428 h 428"/>
                <a:gd name="T28" fmla="*/ 1069 w 1069"/>
                <a:gd name="T29" fmla="*/ 428 h 428"/>
                <a:gd name="T30" fmla="*/ 1069 w 1069"/>
                <a:gd name="T31" fmla="*/ 0 h 428"/>
                <a:gd name="T32" fmla="*/ 93 w 1069"/>
                <a:gd name="T33" fmla="*/ 0 h 428"/>
                <a:gd name="connsiteX0" fmla="*/ 870 w 11232"/>
                <a:gd name="connsiteY0" fmla="*/ 0 h 10000"/>
                <a:gd name="connsiteX1" fmla="*/ 870 w 11232"/>
                <a:gd name="connsiteY1" fmla="*/ 23 h 10000"/>
                <a:gd name="connsiteX2" fmla="*/ 0 w 11232"/>
                <a:gd name="connsiteY2" fmla="*/ 2500 h 10000"/>
                <a:gd name="connsiteX3" fmla="*/ 0 w 11232"/>
                <a:gd name="connsiteY3" fmla="*/ 3458 h 10000"/>
                <a:gd name="connsiteX4" fmla="*/ 589 w 11232"/>
                <a:gd name="connsiteY4" fmla="*/ 3458 h 10000"/>
                <a:gd name="connsiteX5" fmla="*/ 589 w 11232"/>
                <a:gd name="connsiteY5" fmla="*/ 2407 h 10000"/>
                <a:gd name="connsiteX6" fmla="*/ 870 w 11232"/>
                <a:gd name="connsiteY6" fmla="*/ 1425 h 10000"/>
                <a:gd name="connsiteX7" fmla="*/ 907 w 11232"/>
                <a:gd name="connsiteY7" fmla="*/ 1425 h 10000"/>
                <a:gd name="connsiteX8" fmla="*/ 1225 w 11232"/>
                <a:gd name="connsiteY8" fmla="*/ 2547 h 10000"/>
                <a:gd name="connsiteX9" fmla="*/ 870 w 11232"/>
                <a:gd name="connsiteY9" fmla="*/ 4907 h 10000"/>
                <a:gd name="connsiteX10" fmla="*/ 0 w 11232"/>
                <a:gd name="connsiteY10" fmla="*/ 8785 h 10000"/>
                <a:gd name="connsiteX11" fmla="*/ 0 w 11232"/>
                <a:gd name="connsiteY11" fmla="*/ 10000 h 10000"/>
                <a:gd name="connsiteX12" fmla="*/ 1796 w 11232"/>
                <a:gd name="connsiteY12" fmla="*/ 10000 h 10000"/>
                <a:gd name="connsiteX13" fmla="*/ 1796 w 11232"/>
                <a:gd name="connsiteY13" fmla="*/ 10000 h 10000"/>
                <a:gd name="connsiteX14" fmla="*/ 10000 w 11232"/>
                <a:gd name="connsiteY14" fmla="*/ 10000 h 10000"/>
                <a:gd name="connsiteX15" fmla="*/ 11232 w 11232"/>
                <a:gd name="connsiteY15" fmla="*/ 0 h 10000"/>
                <a:gd name="connsiteX16" fmla="*/ 870 w 11232"/>
                <a:gd name="connsiteY16" fmla="*/ 0 h 10000"/>
                <a:gd name="connsiteX0" fmla="*/ 870 w 11232"/>
                <a:gd name="connsiteY0" fmla="*/ 0 h 10000"/>
                <a:gd name="connsiteX1" fmla="*/ 870 w 11232"/>
                <a:gd name="connsiteY1" fmla="*/ 23 h 10000"/>
                <a:gd name="connsiteX2" fmla="*/ 0 w 11232"/>
                <a:gd name="connsiteY2" fmla="*/ 2500 h 10000"/>
                <a:gd name="connsiteX3" fmla="*/ 0 w 11232"/>
                <a:gd name="connsiteY3" fmla="*/ 3458 h 10000"/>
                <a:gd name="connsiteX4" fmla="*/ 589 w 11232"/>
                <a:gd name="connsiteY4" fmla="*/ 3458 h 10000"/>
                <a:gd name="connsiteX5" fmla="*/ 589 w 11232"/>
                <a:gd name="connsiteY5" fmla="*/ 2407 h 10000"/>
                <a:gd name="connsiteX6" fmla="*/ 870 w 11232"/>
                <a:gd name="connsiteY6" fmla="*/ 1425 h 10000"/>
                <a:gd name="connsiteX7" fmla="*/ 907 w 11232"/>
                <a:gd name="connsiteY7" fmla="*/ 1425 h 10000"/>
                <a:gd name="connsiteX8" fmla="*/ 1225 w 11232"/>
                <a:gd name="connsiteY8" fmla="*/ 2547 h 10000"/>
                <a:gd name="connsiteX9" fmla="*/ 870 w 11232"/>
                <a:gd name="connsiteY9" fmla="*/ 4907 h 10000"/>
                <a:gd name="connsiteX10" fmla="*/ 0 w 11232"/>
                <a:gd name="connsiteY10" fmla="*/ 8785 h 10000"/>
                <a:gd name="connsiteX11" fmla="*/ 0 w 11232"/>
                <a:gd name="connsiteY11" fmla="*/ 10000 h 10000"/>
                <a:gd name="connsiteX12" fmla="*/ 1796 w 11232"/>
                <a:gd name="connsiteY12" fmla="*/ 10000 h 10000"/>
                <a:gd name="connsiteX13" fmla="*/ 1796 w 11232"/>
                <a:gd name="connsiteY13" fmla="*/ 10000 h 10000"/>
                <a:gd name="connsiteX14" fmla="*/ 11190 w 11232"/>
                <a:gd name="connsiteY14" fmla="*/ 10000 h 10000"/>
                <a:gd name="connsiteX15" fmla="*/ 11232 w 11232"/>
                <a:gd name="connsiteY15" fmla="*/ 0 h 10000"/>
                <a:gd name="connsiteX16" fmla="*/ 870 w 11232"/>
                <a:gd name="connsiteY16" fmla="*/ 0 h 10000"/>
                <a:gd name="connsiteX0" fmla="*/ 886 w 11232"/>
                <a:gd name="connsiteY0" fmla="*/ 0 h 10000"/>
                <a:gd name="connsiteX1" fmla="*/ 870 w 11232"/>
                <a:gd name="connsiteY1" fmla="*/ 23 h 10000"/>
                <a:gd name="connsiteX2" fmla="*/ 0 w 11232"/>
                <a:gd name="connsiteY2" fmla="*/ 2500 h 10000"/>
                <a:gd name="connsiteX3" fmla="*/ 0 w 11232"/>
                <a:gd name="connsiteY3" fmla="*/ 3458 h 10000"/>
                <a:gd name="connsiteX4" fmla="*/ 589 w 11232"/>
                <a:gd name="connsiteY4" fmla="*/ 3458 h 10000"/>
                <a:gd name="connsiteX5" fmla="*/ 589 w 11232"/>
                <a:gd name="connsiteY5" fmla="*/ 2407 h 10000"/>
                <a:gd name="connsiteX6" fmla="*/ 870 w 11232"/>
                <a:gd name="connsiteY6" fmla="*/ 1425 h 10000"/>
                <a:gd name="connsiteX7" fmla="*/ 907 w 11232"/>
                <a:gd name="connsiteY7" fmla="*/ 1425 h 10000"/>
                <a:gd name="connsiteX8" fmla="*/ 1225 w 11232"/>
                <a:gd name="connsiteY8" fmla="*/ 2547 h 10000"/>
                <a:gd name="connsiteX9" fmla="*/ 870 w 11232"/>
                <a:gd name="connsiteY9" fmla="*/ 4907 h 10000"/>
                <a:gd name="connsiteX10" fmla="*/ 0 w 11232"/>
                <a:gd name="connsiteY10" fmla="*/ 8785 h 10000"/>
                <a:gd name="connsiteX11" fmla="*/ 0 w 11232"/>
                <a:gd name="connsiteY11" fmla="*/ 10000 h 10000"/>
                <a:gd name="connsiteX12" fmla="*/ 1796 w 11232"/>
                <a:gd name="connsiteY12" fmla="*/ 10000 h 10000"/>
                <a:gd name="connsiteX13" fmla="*/ 1796 w 11232"/>
                <a:gd name="connsiteY13" fmla="*/ 10000 h 10000"/>
                <a:gd name="connsiteX14" fmla="*/ 11190 w 11232"/>
                <a:gd name="connsiteY14" fmla="*/ 10000 h 10000"/>
                <a:gd name="connsiteX15" fmla="*/ 11232 w 11232"/>
                <a:gd name="connsiteY15" fmla="*/ 0 h 10000"/>
                <a:gd name="connsiteX16" fmla="*/ 886 w 11232"/>
                <a:gd name="connsiteY16" fmla="*/ 0 h 10000"/>
                <a:gd name="connsiteX0" fmla="*/ 894 w 11232"/>
                <a:gd name="connsiteY0" fmla="*/ 0 h 10000"/>
                <a:gd name="connsiteX1" fmla="*/ 870 w 11232"/>
                <a:gd name="connsiteY1" fmla="*/ 23 h 10000"/>
                <a:gd name="connsiteX2" fmla="*/ 0 w 11232"/>
                <a:gd name="connsiteY2" fmla="*/ 2500 h 10000"/>
                <a:gd name="connsiteX3" fmla="*/ 0 w 11232"/>
                <a:gd name="connsiteY3" fmla="*/ 3458 h 10000"/>
                <a:gd name="connsiteX4" fmla="*/ 589 w 11232"/>
                <a:gd name="connsiteY4" fmla="*/ 3458 h 10000"/>
                <a:gd name="connsiteX5" fmla="*/ 589 w 11232"/>
                <a:gd name="connsiteY5" fmla="*/ 2407 h 10000"/>
                <a:gd name="connsiteX6" fmla="*/ 870 w 11232"/>
                <a:gd name="connsiteY6" fmla="*/ 1425 h 10000"/>
                <a:gd name="connsiteX7" fmla="*/ 907 w 11232"/>
                <a:gd name="connsiteY7" fmla="*/ 1425 h 10000"/>
                <a:gd name="connsiteX8" fmla="*/ 1225 w 11232"/>
                <a:gd name="connsiteY8" fmla="*/ 2547 h 10000"/>
                <a:gd name="connsiteX9" fmla="*/ 870 w 11232"/>
                <a:gd name="connsiteY9" fmla="*/ 4907 h 10000"/>
                <a:gd name="connsiteX10" fmla="*/ 0 w 11232"/>
                <a:gd name="connsiteY10" fmla="*/ 8785 h 10000"/>
                <a:gd name="connsiteX11" fmla="*/ 0 w 11232"/>
                <a:gd name="connsiteY11" fmla="*/ 10000 h 10000"/>
                <a:gd name="connsiteX12" fmla="*/ 1796 w 11232"/>
                <a:gd name="connsiteY12" fmla="*/ 10000 h 10000"/>
                <a:gd name="connsiteX13" fmla="*/ 1796 w 11232"/>
                <a:gd name="connsiteY13" fmla="*/ 10000 h 10000"/>
                <a:gd name="connsiteX14" fmla="*/ 11190 w 11232"/>
                <a:gd name="connsiteY14" fmla="*/ 10000 h 10000"/>
                <a:gd name="connsiteX15" fmla="*/ 11232 w 11232"/>
                <a:gd name="connsiteY15" fmla="*/ 0 h 10000"/>
                <a:gd name="connsiteX16" fmla="*/ 894 w 11232"/>
                <a:gd name="connsiteY16" fmla="*/ 0 h 10000"/>
                <a:gd name="connsiteX0" fmla="*/ 902 w 11232"/>
                <a:gd name="connsiteY0" fmla="*/ 0 h 10000"/>
                <a:gd name="connsiteX1" fmla="*/ 870 w 11232"/>
                <a:gd name="connsiteY1" fmla="*/ 23 h 10000"/>
                <a:gd name="connsiteX2" fmla="*/ 0 w 11232"/>
                <a:gd name="connsiteY2" fmla="*/ 2500 h 10000"/>
                <a:gd name="connsiteX3" fmla="*/ 0 w 11232"/>
                <a:gd name="connsiteY3" fmla="*/ 3458 h 10000"/>
                <a:gd name="connsiteX4" fmla="*/ 589 w 11232"/>
                <a:gd name="connsiteY4" fmla="*/ 3458 h 10000"/>
                <a:gd name="connsiteX5" fmla="*/ 589 w 11232"/>
                <a:gd name="connsiteY5" fmla="*/ 2407 h 10000"/>
                <a:gd name="connsiteX6" fmla="*/ 870 w 11232"/>
                <a:gd name="connsiteY6" fmla="*/ 1425 h 10000"/>
                <a:gd name="connsiteX7" fmla="*/ 907 w 11232"/>
                <a:gd name="connsiteY7" fmla="*/ 1425 h 10000"/>
                <a:gd name="connsiteX8" fmla="*/ 1225 w 11232"/>
                <a:gd name="connsiteY8" fmla="*/ 2547 h 10000"/>
                <a:gd name="connsiteX9" fmla="*/ 870 w 11232"/>
                <a:gd name="connsiteY9" fmla="*/ 4907 h 10000"/>
                <a:gd name="connsiteX10" fmla="*/ 0 w 11232"/>
                <a:gd name="connsiteY10" fmla="*/ 8785 h 10000"/>
                <a:gd name="connsiteX11" fmla="*/ 0 w 11232"/>
                <a:gd name="connsiteY11" fmla="*/ 10000 h 10000"/>
                <a:gd name="connsiteX12" fmla="*/ 1796 w 11232"/>
                <a:gd name="connsiteY12" fmla="*/ 10000 h 10000"/>
                <a:gd name="connsiteX13" fmla="*/ 1796 w 11232"/>
                <a:gd name="connsiteY13" fmla="*/ 10000 h 10000"/>
                <a:gd name="connsiteX14" fmla="*/ 11190 w 11232"/>
                <a:gd name="connsiteY14" fmla="*/ 10000 h 10000"/>
                <a:gd name="connsiteX15" fmla="*/ 11232 w 11232"/>
                <a:gd name="connsiteY15" fmla="*/ 0 h 10000"/>
                <a:gd name="connsiteX16" fmla="*/ 902 w 11232"/>
                <a:gd name="connsiteY1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32" h="10000">
                  <a:moveTo>
                    <a:pt x="902" y="0"/>
                  </a:moveTo>
                  <a:cubicBezTo>
                    <a:pt x="897" y="8"/>
                    <a:pt x="875" y="15"/>
                    <a:pt x="870" y="23"/>
                  </a:cubicBezTo>
                  <a:cubicBezTo>
                    <a:pt x="299" y="70"/>
                    <a:pt x="0" y="958"/>
                    <a:pt x="0" y="2500"/>
                  </a:cubicBezTo>
                  <a:lnTo>
                    <a:pt x="0" y="3458"/>
                  </a:lnTo>
                  <a:lnTo>
                    <a:pt x="589" y="3458"/>
                  </a:lnTo>
                  <a:lnTo>
                    <a:pt x="589" y="2407"/>
                  </a:lnTo>
                  <a:cubicBezTo>
                    <a:pt x="589" y="1729"/>
                    <a:pt x="692" y="1449"/>
                    <a:pt x="870" y="1425"/>
                  </a:cubicBezTo>
                  <a:lnTo>
                    <a:pt x="907" y="1425"/>
                  </a:lnTo>
                  <a:cubicBezTo>
                    <a:pt x="1104" y="1425"/>
                    <a:pt x="1225" y="1659"/>
                    <a:pt x="1225" y="2547"/>
                  </a:cubicBezTo>
                  <a:cubicBezTo>
                    <a:pt x="1225" y="3575"/>
                    <a:pt x="1076" y="4276"/>
                    <a:pt x="870" y="4907"/>
                  </a:cubicBezTo>
                  <a:cubicBezTo>
                    <a:pt x="505" y="6051"/>
                    <a:pt x="0" y="6916"/>
                    <a:pt x="0" y="8785"/>
                  </a:cubicBezTo>
                  <a:lnTo>
                    <a:pt x="0" y="10000"/>
                  </a:lnTo>
                  <a:lnTo>
                    <a:pt x="1796" y="10000"/>
                  </a:lnTo>
                  <a:lnTo>
                    <a:pt x="1796" y="10000"/>
                  </a:lnTo>
                  <a:lnTo>
                    <a:pt x="11190" y="10000"/>
                  </a:lnTo>
                  <a:cubicBezTo>
                    <a:pt x="11204" y="6667"/>
                    <a:pt x="11218" y="3333"/>
                    <a:pt x="11232" y="0"/>
                  </a:cubicBezTo>
                  <a:lnTo>
                    <a:pt x="902" y="0"/>
                  </a:lnTo>
                  <a:close/>
                </a:path>
              </a:pathLst>
            </a:custGeom>
            <a:solidFill>
              <a:srgbClr val="D9D9D9"/>
            </a:solidFill>
            <a:ln w="25400" cap="flat" cmpd="sng" algn="ctr">
              <a:solidFill>
                <a:srgbClr val="12994A"/>
              </a:solidFill>
              <a:prstDash val="soli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758A044F-6901-4D1D-AD6C-3AE78B33F506}"/>
                </a:ext>
              </a:extLst>
            </p:cNvPr>
            <p:cNvSpPr/>
            <p:nvPr/>
          </p:nvSpPr>
          <p:spPr>
            <a:xfrm>
              <a:off x="1306961" y="3268535"/>
              <a:ext cx="3600000" cy="1260000"/>
            </a:xfrm>
            <a:prstGeom prst="rect">
              <a:avLst/>
            </a:prstGeom>
            <a:solidFill>
              <a:srgbClr val="D9D9D9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41" name="TextBox 9">
              <a:extLst>
                <a:ext uri="{FF2B5EF4-FFF2-40B4-BE49-F238E27FC236}">
                  <a16:creationId xmlns:a16="http://schemas.microsoft.com/office/drawing/2014/main" xmlns="" id="{8E0BFDC9-0765-4BC7-B45A-5486F4392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317" y="3236816"/>
              <a:ext cx="5076000" cy="1323439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 marL="171450" indent="-1714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/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La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TRANSIZIONE VERSO UN MODELLO DI SVILUPPO E DI CRESCITA SOSTENIBILI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, promuovendo un utilizzo consapevole delle risorse ambientali e territoriali, economiche, sociali che ne garantisca la riproducibilità nel tempo</a:t>
              </a:r>
              <a:endParaRPr lang="it-IT" sz="1600" dirty="0">
                <a:solidFill>
                  <a:srgbClr val="008341"/>
                </a:solidFill>
                <a:latin typeface="+mn-lt"/>
                <a:cs typeface="Calibri" panose="020F0502020204030204" pitchFamily="34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7EE03EA-5C9B-4D2F-8F4E-E00E976AD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58" y="499183"/>
            <a:ext cx="11166918" cy="419088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TRE SFIDE PER LA PROGRAMMAZIONE EUROPEA 2021-2027 …</a:t>
            </a:r>
          </a:p>
        </p:txBody>
      </p:sp>
      <p:sp>
        <p:nvSpPr>
          <p:cNvPr id="48" name="Rechteck 13">
            <a:extLst>
              <a:ext uri="{FF2B5EF4-FFF2-40B4-BE49-F238E27FC236}">
                <a16:creationId xmlns:a16="http://schemas.microsoft.com/office/drawing/2014/main" xmlns="" id="{C0C64D97-A747-493D-8CD6-C20CA9B3A085}"/>
              </a:ext>
            </a:extLst>
          </p:cNvPr>
          <p:cNvSpPr/>
          <p:nvPr/>
        </p:nvSpPr>
        <p:spPr bwMode="auto">
          <a:xfrm>
            <a:off x="7459942" y="1612382"/>
            <a:ext cx="3009940" cy="4610926"/>
          </a:xfrm>
          <a:prstGeom prst="rect">
            <a:avLst/>
          </a:prstGeom>
          <a:solidFill>
            <a:srgbClr val="00B050"/>
          </a:solidFill>
          <a:ln w="127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9" name="Rectangle 6">
            <a:extLst>
              <a:ext uri="{FF2B5EF4-FFF2-40B4-BE49-F238E27FC236}">
                <a16:creationId xmlns:a16="http://schemas.microsoft.com/office/drawing/2014/main" xmlns="" id="{89E1556E-5F4B-4C2F-8237-F7349E692EDC}"/>
              </a:ext>
            </a:extLst>
          </p:cNvPr>
          <p:cNvSpPr>
            <a:spLocks noChangeArrowheads="1"/>
          </p:cNvSpPr>
          <p:nvPr/>
        </p:nvSpPr>
        <p:spPr bwMode="gray">
          <a:xfrm rot="5400000">
            <a:off x="7919064" y="-459128"/>
            <a:ext cx="2091690" cy="3009946"/>
          </a:xfrm>
          <a:custGeom>
            <a:avLst/>
            <a:gdLst>
              <a:gd name="connsiteX0" fmla="*/ 0 w 1744741"/>
              <a:gd name="connsiteY0" fmla="*/ 0 h 1431732"/>
              <a:gd name="connsiteX1" fmla="*/ 1744741 w 1744741"/>
              <a:gd name="connsiteY1" fmla="*/ 0 h 1431732"/>
              <a:gd name="connsiteX2" fmla="*/ 1744741 w 1744741"/>
              <a:gd name="connsiteY2" fmla="*/ 1431732 h 1431732"/>
              <a:gd name="connsiteX3" fmla="*/ 0 w 1744741"/>
              <a:gd name="connsiteY3" fmla="*/ 1431732 h 1431732"/>
              <a:gd name="connsiteX4" fmla="*/ 0 w 1744741"/>
              <a:gd name="connsiteY4" fmla="*/ 0 h 1431732"/>
              <a:gd name="connsiteX0" fmla="*/ 0 w 1744741"/>
              <a:gd name="connsiteY0" fmla="*/ 0 h 1431732"/>
              <a:gd name="connsiteX1" fmla="*/ 1744741 w 1744741"/>
              <a:gd name="connsiteY1" fmla="*/ 0 h 1431732"/>
              <a:gd name="connsiteX2" fmla="*/ 1742535 w 1744741"/>
              <a:gd name="connsiteY2" fmla="*/ 741873 h 1431732"/>
              <a:gd name="connsiteX3" fmla="*/ 1744741 w 1744741"/>
              <a:gd name="connsiteY3" fmla="*/ 1431732 h 1431732"/>
              <a:gd name="connsiteX4" fmla="*/ 0 w 1744741"/>
              <a:gd name="connsiteY4" fmla="*/ 1431732 h 1431732"/>
              <a:gd name="connsiteX5" fmla="*/ 0 w 1744741"/>
              <a:gd name="connsiteY5" fmla="*/ 0 h 1431732"/>
              <a:gd name="connsiteX0" fmla="*/ 0 w 2165232"/>
              <a:gd name="connsiteY0" fmla="*/ 0 h 1431732"/>
              <a:gd name="connsiteX1" fmla="*/ 1744741 w 2165232"/>
              <a:gd name="connsiteY1" fmla="*/ 0 h 1431732"/>
              <a:gd name="connsiteX2" fmla="*/ 2165232 w 2165232"/>
              <a:gd name="connsiteY2" fmla="*/ 733247 h 1431732"/>
              <a:gd name="connsiteX3" fmla="*/ 1744741 w 2165232"/>
              <a:gd name="connsiteY3" fmla="*/ 1431732 h 1431732"/>
              <a:gd name="connsiteX4" fmla="*/ 0 w 2165232"/>
              <a:gd name="connsiteY4" fmla="*/ 1431732 h 1431732"/>
              <a:gd name="connsiteX5" fmla="*/ 0 w 2165232"/>
              <a:gd name="connsiteY5" fmla="*/ 0 h 1431732"/>
              <a:gd name="connsiteX0" fmla="*/ 0 w 2165232"/>
              <a:gd name="connsiteY0" fmla="*/ 0 h 1431732"/>
              <a:gd name="connsiteX1" fmla="*/ 1744741 w 2165232"/>
              <a:gd name="connsiteY1" fmla="*/ 0 h 1431732"/>
              <a:gd name="connsiteX2" fmla="*/ 2165232 w 2165232"/>
              <a:gd name="connsiteY2" fmla="*/ 733247 h 1431732"/>
              <a:gd name="connsiteX3" fmla="*/ 1744741 w 2165232"/>
              <a:gd name="connsiteY3" fmla="*/ 1431732 h 1431732"/>
              <a:gd name="connsiteX4" fmla="*/ 0 w 2165232"/>
              <a:gd name="connsiteY4" fmla="*/ 1431732 h 1431732"/>
              <a:gd name="connsiteX5" fmla="*/ 0 w 2165232"/>
              <a:gd name="connsiteY5" fmla="*/ 0 h 1431732"/>
              <a:gd name="connsiteX0" fmla="*/ 0 w 2165232"/>
              <a:gd name="connsiteY0" fmla="*/ 0 h 1431732"/>
              <a:gd name="connsiteX1" fmla="*/ 1744741 w 2165232"/>
              <a:gd name="connsiteY1" fmla="*/ 0 h 1431732"/>
              <a:gd name="connsiteX2" fmla="*/ 2165232 w 2165232"/>
              <a:gd name="connsiteY2" fmla="*/ 733247 h 1431732"/>
              <a:gd name="connsiteX3" fmla="*/ 1744741 w 2165232"/>
              <a:gd name="connsiteY3" fmla="*/ 1431732 h 1431732"/>
              <a:gd name="connsiteX4" fmla="*/ 0 w 2165232"/>
              <a:gd name="connsiteY4" fmla="*/ 1431732 h 1431732"/>
              <a:gd name="connsiteX5" fmla="*/ 0 w 2165232"/>
              <a:gd name="connsiteY5" fmla="*/ 0 h 1431732"/>
              <a:gd name="connsiteX0" fmla="*/ 0 w 2165232"/>
              <a:gd name="connsiteY0" fmla="*/ 8 h 1431740"/>
              <a:gd name="connsiteX1" fmla="*/ 1744741 w 2165232"/>
              <a:gd name="connsiteY1" fmla="*/ 8 h 1431740"/>
              <a:gd name="connsiteX2" fmla="*/ 2165232 w 2165232"/>
              <a:gd name="connsiteY2" fmla="*/ 733255 h 1431740"/>
              <a:gd name="connsiteX3" fmla="*/ 1744741 w 2165232"/>
              <a:gd name="connsiteY3" fmla="*/ 1431740 h 1431740"/>
              <a:gd name="connsiteX4" fmla="*/ 0 w 2165232"/>
              <a:gd name="connsiteY4" fmla="*/ 1431740 h 1431740"/>
              <a:gd name="connsiteX5" fmla="*/ 0 w 2165232"/>
              <a:gd name="connsiteY5" fmla="*/ 8 h 1431740"/>
              <a:gd name="connsiteX0" fmla="*/ 0 w 2165232"/>
              <a:gd name="connsiteY0" fmla="*/ 8 h 1431749"/>
              <a:gd name="connsiteX1" fmla="*/ 1744741 w 2165232"/>
              <a:gd name="connsiteY1" fmla="*/ 8 h 1431749"/>
              <a:gd name="connsiteX2" fmla="*/ 2165232 w 2165232"/>
              <a:gd name="connsiteY2" fmla="*/ 733255 h 1431749"/>
              <a:gd name="connsiteX3" fmla="*/ 1744741 w 2165232"/>
              <a:gd name="connsiteY3" fmla="*/ 1431740 h 1431749"/>
              <a:gd name="connsiteX4" fmla="*/ 0 w 2165232"/>
              <a:gd name="connsiteY4" fmla="*/ 1431740 h 1431749"/>
              <a:gd name="connsiteX5" fmla="*/ 0 w 2165232"/>
              <a:gd name="connsiteY5" fmla="*/ 8 h 143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5232" h="1431749">
                <a:moveTo>
                  <a:pt x="0" y="8"/>
                </a:moveTo>
                <a:lnTo>
                  <a:pt x="1744741" y="8"/>
                </a:lnTo>
                <a:cubicBezTo>
                  <a:pt x="1752632" y="-2867"/>
                  <a:pt x="2165967" y="736130"/>
                  <a:pt x="2165232" y="733255"/>
                </a:cubicBezTo>
                <a:cubicBezTo>
                  <a:pt x="2148714" y="730295"/>
                  <a:pt x="1752633" y="1434700"/>
                  <a:pt x="1744741" y="1431740"/>
                </a:cubicBezTo>
                <a:lnTo>
                  <a:pt x="0" y="1431740"/>
                </a:lnTo>
                <a:lnTo>
                  <a:pt x="0" y="8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ffectLst/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Aft>
                <a:spcPts val="600"/>
              </a:spcAft>
            </a:pPr>
            <a:r>
              <a:rPr lang="it-IT" sz="2000" b="1" dirty="0">
                <a:solidFill>
                  <a:srgbClr val="008341"/>
                </a:solidFill>
              </a:rPr>
              <a:t>LE SFIDE ATTUANO UNA STRATEGIA UNITARIA ED INTEGRATA ED INTERCETTANO TUTTI I FONDI E GLI OBIETTIVI DI POLICY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008341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C85020EC-FE39-4124-807A-60FE7F086FE0}"/>
              </a:ext>
            </a:extLst>
          </p:cNvPr>
          <p:cNvCxnSpPr>
            <a:cxnSpLocks/>
          </p:cNvCxnSpPr>
          <p:nvPr/>
        </p:nvCxnSpPr>
        <p:spPr>
          <a:xfrm>
            <a:off x="11043304" y="1737360"/>
            <a:ext cx="0" cy="4337357"/>
          </a:xfrm>
          <a:prstGeom prst="line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E9936241-2364-4D6D-9563-61E74579F691}"/>
              </a:ext>
            </a:extLst>
          </p:cNvPr>
          <p:cNvSpPr>
            <a:spLocks noChangeAspect="1"/>
          </p:cNvSpPr>
          <p:nvPr/>
        </p:nvSpPr>
        <p:spPr>
          <a:xfrm flipH="1">
            <a:off x="9140290" y="4482838"/>
            <a:ext cx="629036" cy="62741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37DD39C3-2784-44F9-B747-F2137137DF95}"/>
              </a:ext>
            </a:extLst>
          </p:cNvPr>
          <p:cNvSpPr>
            <a:spLocks noChangeAspect="1"/>
          </p:cNvSpPr>
          <p:nvPr/>
        </p:nvSpPr>
        <p:spPr>
          <a:xfrm flipH="1">
            <a:off x="8203390" y="2955768"/>
            <a:ext cx="629036" cy="62741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7C3077F0-65D0-4542-9779-3B194F6684CE}"/>
              </a:ext>
            </a:extLst>
          </p:cNvPr>
          <p:cNvSpPr>
            <a:spLocks noChangeAspect="1"/>
          </p:cNvSpPr>
          <p:nvPr/>
        </p:nvSpPr>
        <p:spPr>
          <a:xfrm flipH="1">
            <a:off x="8671840" y="3719303"/>
            <a:ext cx="629036" cy="62741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0242782-9961-4A88-9EE6-D9BC63186EE5}"/>
              </a:ext>
            </a:extLst>
          </p:cNvPr>
          <p:cNvSpPr/>
          <p:nvPr/>
        </p:nvSpPr>
        <p:spPr>
          <a:xfrm>
            <a:off x="7819566" y="2400300"/>
            <a:ext cx="2327298" cy="3223260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84C7F4F2-659E-4E2D-A0DA-ECBDBA44E26A}"/>
              </a:ext>
            </a:extLst>
          </p:cNvPr>
          <p:cNvSpPr>
            <a:spLocks noChangeAspect="1"/>
          </p:cNvSpPr>
          <p:nvPr/>
        </p:nvSpPr>
        <p:spPr>
          <a:xfrm flipH="1">
            <a:off x="7734940" y="2192233"/>
            <a:ext cx="629036" cy="627419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1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xmlns="" id="{9BC46EFB-FBBA-4C8A-8A0D-D2AFDCB2FE5C}"/>
              </a:ext>
            </a:extLst>
          </p:cNvPr>
          <p:cNvSpPr>
            <a:spLocks noChangeAspect="1"/>
          </p:cNvSpPr>
          <p:nvPr/>
        </p:nvSpPr>
        <p:spPr>
          <a:xfrm flipH="1">
            <a:off x="9337775" y="2192233"/>
            <a:ext cx="900000" cy="89768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FESR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xmlns="" id="{EF9DE46E-A3D7-423D-8802-52EC22241E57}"/>
              </a:ext>
            </a:extLst>
          </p:cNvPr>
          <p:cNvSpPr>
            <a:spLocks noChangeAspect="1"/>
          </p:cNvSpPr>
          <p:nvPr/>
        </p:nvSpPr>
        <p:spPr>
          <a:xfrm flipH="1">
            <a:off x="7734940" y="4976104"/>
            <a:ext cx="900000" cy="89768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FSE+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81DB63C-59A9-40EA-A037-D62D14B0A3C4}"/>
              </a:ext>
            </a:extLst>
          </p:cNvPr>
          <p:cNvGrpSpPr/>
          <p:nvPr/>
        </p:nvGrpSpPr>
        <p:grpSpPr>
          <a:xfrm>
            <a:off x="1747125" y="4653647"/>
            <a:ext cx="5618592" cy="1569660"/>
            <a:chOff x="832725" y="4653647"/>
            <a:chExt cx="5618592" cy="1569660"/>
          </a:xfrm>
        </p:grpSpPr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xmlns="" id="{1BEC5759-57BF-4F11-9542-9E0F5237D3A8}"/>
                </a:ext>
              </a:extLst>
            </p:cNvPr>
            <p:cNvSpPr>
              <a:spLocks/>
            </p:cNvSpPr>
            <p:nvPr/>
          </p:nvSpPr>
          <p:spPr bwMode="gray">
            <a:xfrm>
              <a:off x="832725" y="4826477"/>
              <a:ext cx="3370710" cy="1224000"/>
            </a:xfrm>
            <a:custGeom>
              <a:avLst/>
              <a:gdLst>
                <a:gd name="T0" fmla="*/ 1073 w 1073"/>
                <a:gd name="T1" fmla="*/ 0 h 431"/>
                <a:gd name="T2" fmla="*/ 86 w 1073"/>
                <a:gd name="T3" fmla="*/ 0 h 431"/>
                <a:gd name="T4" fmla="*/ 0 w 1073"/>
                <a:gd name="T5" fmla="*/ 106 h 431"/>
                <a:gd name="T6" fmla="*/ 0 w 1073"/>
                <a:gd name="T7" fmla="*/ 129 h 431"/>
                <a:gd name="T8" fmla="*/ 63 w 1073"/>
                <a:gd name="T9" fmla="*/ 129 h 431"/>
                <a:gd name="T10" fmla="*/ 63 w 1073"/>
                <a:gd name="T11" fmla="*/ 101 h 431"/>
                <a:gd name="T12" fmla="*/ 89 w 1073"/>
                <a:gd name="T13" fmla="*/ 60 h 431"/>
                <a:gd name="T14" fmla="*/ 97 w 1073"/>
                <a:gd name="T15" fmla="*/ 60 h 431"/>
                <a:gd name="T16" fmla="*/ 132 w 1073"/>
                <a:gd name="T17" fmla="*/ 108 h 431"/>
                <a:gd name="T18" fmla="*/ 132 w 1073"/>
                <a:gd name="T19" fmla="*/ 132 h 431"/>
                <a:gd name="T20" fmla="*/ 92 w 1073"/>
                <a:gd name="T21" fmla="*/ 176 h 431"/>
                <a:gd name="T22" fmla="*/ 89 w 1073"/>
                <a:gd name="T23" fmla="*/ 176 h 431"/>
                <a:gd name="T24" fmla="*/ 66 w 1073"/>
                <a:gd name="T25" fmla="*/ 176 h 431"/>
                <a:gd name="T26" fmla="*/ 66 w 1073"/>
                <a:gd name="T27" fmla="*/ 237 h 431"/>
                <a:gd name="T28" fmla="*/ 88 w 1073"/>
                <a:gd name="T29" fmla="*/ 237 h 431"/>
                <a:gd name="T30" fmla="*/ 89 w 1073"/>
                <a:gd name="T31" fmla="*/ 237 h 431"/>
                <a:gd name="T32" fmla="*/ 132 w 1073"/>
                <a:gd name="T33" fmla="*/ 290 h 431"/>
                <a:gd name="T34" fmla="*/ 132 w 1073"/>
                <a:gd name="T35" fmla="*/ 324 h 431"/>
                <a:gd name="T36" fmla="*/ 97 w 1073"/>
                <a:gd name="T37" fmla="*/ 371 h 431"/>
                <a:gd name="T38" fmla="*/ 89 w 1073"/>
                <a:gd name="T39" fmla="*/ 371 h 431"/>
                <a:gd name="T40" fmla="*/ 63 w 1073"/>
                <a:gd name="T41" fmla="*/ 330 h 431"/>
                <a:gd name="T42" fmla="*/ 63 w 1073"/>
                <a:gd name="T43" fmla="*/ 290 h 431"/>
                <a:gd name="T44" fmla="*/ 0 w 1073"/>
                <a:gd name="T45" fmla="*/ 290 h 431"/>
                <a:gd name="T46" fmla="*/ 0 w 1073"/>
                <a:gd name="T47" fmla="*/ 326 h 431"/>
                <a:gd name="T48" fmla="*/ 85 w 1073"/>
                <a:gd name="T49" fmla="*/ 431 h 431"/>
                <a:gd name="T50" fmla="*/ 1073 w 1073"/>
                <a:gd name="T51" fmla="*/ 431 h 431"/>
                <a:gd name="T52" fmla="*/ 1073 w 1073"/>
                <a:gd name="T53" fmla="*/ 0 h 431"/>
                <a:gd name="connsiteX0" fmla="*/ 11192 w 11192"/>
                <a:gd name="connsiteY0" fmla="*/ 0 h 10000"/>
                <a:gd name="connsiteX1" fmla="*/ 801 w 11192"/>
                <a:gd name="connsiteY1" fmla="*/ 0 h 10000"/>
                <a:gd name="connsiteX2" fmla="*/ 0 w 11192"/>
                <a:gd name="connsiteY2" fmla="*/ 2459 h 10000"/>
                <a:gd name="connsiteX3" fmla="*/ 0 w 11192"/>
                <a:gd name="connsiteY3" fmla="*/ 2993 h 10000"/>
                <a:gd name="connsiteX4" fmla="*/ 587 w 11192"/>
                <a:gd name="connsiteY4" fmla="*/ 2993 h 10000"/>
                <a:gd name="connsiteX5" fmla="*/ 587 w 11192"/>
                <a:gd name="connsiteY5" fmla="*/ 2343 h 10000"/>
                <a:gd name="connsiteX6" fmla="*/ 829 w 11192"/>
                <a:gd name="connsiteY6" fmla="*/ 1392 h 10000"/>
                <a:gd name="connsiteX7" fmla="*/ 904 w 11192"/>
                <a:gd name="connsiteY7" fmla="*/ 1392 h 10000"/>
                <a:gd name="connsiteX8" fmla="*/ 1230 w 11192"/>
                <a:gd name="connsiteY8" fmla="*/ 2506 h 10000"/>
                <a:gd name="connsiteX9" fmla="*/ 1230 w 11192"/>
                <a:gd name="connsiteY9" fmla="*/ 3063 h 10000"/>
                <a:gd name="connsiteX10" fmla="*/ 857 w 11192"/>
                <a:gd name="connsiteY10" fmla="*/ 4084 h 10000"/>
                <a:gd name="connsiteX11" fmla="*/ 829 w 11192"/>
                <a:gd name="connsiteY11" fmla="*/ 4084 h 10000"/>
                <a:gd name="connsiteX12" fmla="*/ 615 w 11192"/>
                <a:gd name="connsiteY12" fmla="*/ 4084 h 10000"/>
                <a:gd name="connsiteX13" fmla="*/ 615 w 11192"/>
                <a:gd name="connsiteY13" fmla="*/ 5499 h 10000"/>
                <a:gd name="connsiteX14" fmla="*/ 820 w 11192"/>
                <a:gd name="connsiteY14" fmla="*/ 5499 h 10000"/>
                <a:gd name="connsiteX15" fmla="*/ 829 w 11192"/>
                <a:gd name="connsiteY15" fmla="*/ 5499 h 10000"/>
                <a:gd name="connsiteX16" fmla="*/ 1230 w 11192"/>
                <a:gd name="connsiteY16" fmla="*/ 6729 h 10000"/>
                <a:gd name="connsiteX17" fmla="*/ 1230 w 11192"/>
                <a:gd name="connsiteY17" fmla="*/ 7517 h 10000"/>
                <a:gd name="connsiteX18" fmla="*/ 904 w 11192"/>
                <a:gd name="connsiteY18" fmla="*/ 8608 h 10000"/>
                <a:gd name="connsiteX19" fmla="*/ 829 w 11192"/>
                <a:gd name="connsiteY19" fmla="*/ 8608 h 10000"/>
                <a:gd name="connsiteX20" fmla="*/ 587 w 11192"/>
                <a:gd name="connsiteY20" fmla="*/ 7657 h 10000"/>
                <a:gd name="connsiteX21" fmla="*/ 587 w 11192"/>
                <a:gd name="connsiteY21" fmla="*/ 6729 h 10000"/>
                <a:gd name="connsiteX22" fmla="*/ 0 w 11192"/>
                <a:gd name="connsiteY22" fmla="*/ 6729 h 10000"/>
                <a:gd name="connsiteX23" fmla="*/ 0 w 11192"/>
                <a:gd name="connsiteY23" fmla="*/ 7564 h 10000"/>
                <a:gd name="connsiteX24" fmla="*/ 792 w 11192"/>
                <a:gd name="connsiteY24" fmla="*/ 10000 h 10000"/>
                <a:gd name="connsiteX25" fmla="*/ 10000 w 11192"/>
                <a:gd name="connsiteY25" fmla="*/ 10000 h 10000"/>
                <a:gd name="connsiteX26" fmla="*/ 11192 w 11192"/>
                <a:gd name="connsiteY26" fmla="*/ 0 h 10000"/>
                <a:gd name="connsiteX0" fmla="*/ 11192 w 11192"/>
                <a:gd name="connsiteY0" fmla="*/ 0 h 10000"/>
                <a:gd name="connsiteX1" fmla="*/ 801 w 11192"/>
                <a:gd name="connsiteY1" fmla="*/ 0 h 10000"/>
                <a:gd name="connsiteX2" fmla="*/ 0 w 11192"/>
                <a:gd name="connsiteY2" fmla="*/ 2459 h 10000"/>
                <a:gd name="connsiteX3" fmla="*/ 0 w 11192"/>
                <a:gd name="connsiteY3" fmla="*/ 2993 h 10000"/>
                <a:gd name="connsiteX4" fmla="*/ 587 w 11192"/>
                <a:gd name="connsiteY4" fmla="*/ 2993 h 10000"/>
                <a:gd name="connsiteX5" fmla="*/ 587 w 11192"/>
                <a:gd name="connsiteY5" fmla="*/ 2343 h 10000"/>
                <a:gd name="connsiteX6" fmla="*/ 829 w 11192"/>
                <a:gd name="connsiteY6" fmla="*/ 1392 h 10000"/>
                <a:gd name="connsiteX7" fmla="*/ 904 w 11192"/>
                <a:gd name="connsiteY7" fmla="*/ 1392 h 10000"/>
                <a:gd name="connsiteX8" fmla="*/ 1230 w 11192"/>
                <a:gd name="connsiteY8" fmla="*/ 2506 h 10000"/>
                <a:gd name="connsiteX9" fmla="*/ 1230 w 11192"/>
                <a:gd name="connsiteY9" fmla="*/ 3063 h 10000"/>
                <a:gd name="connsiteX10" fmla="*/ 857 w 11192"/>
                <a:gd name="connsiteY10" fmla="*/ 4084 h 10000"/>
                <a:gd name="connsiteX11" fmla="*/ 829 w 11192"/>
                <a:gd name="connsiteY11" fmla="*/ 4084 h 10000"/>
                <a:gd name="connsiteX12" fmla="*/ 615 w 11192"/>
                <a:gd name="connsiteY12" fmla="*/ 4084 h 10000"/>
                <a:gd name="connsiteX13" fmla="*/ 615 w 11192"/>
                <a:gd name="connsiteY13" fmla="*/ 5499 h 10000"/>
                <a:gd name="connsiteX14" fmla="*/ 820 w 11192"/>
                <a:gd name="connsiteY14" fmla="*/ 5499 h 10000"/>
                <a:gd name="connsiteX15" fmla="*/ 829 w 11192"/>
                <a:gd name="connsiteY15" fmla="*/ 5499 h 10000"/>
                <a:gd name="connsiteX16" fmla="*/ 1230 w 11192"/>
                <a:gd name="connsiteY16" fmla="*/ 6729 h 10000"/>
                <a:gd name="connsiteX17" fmla="*/ 1230 w 11192"/>
                <a:gd name="connsiteY17" fmla="*/ 7517 h 10000"/>
                <a:gd name="connsiteX18" fmla="*/ 904 w 11192"/>
                <a:gd name="connsiteY18" fmla="*/ 8608 h 10000"/>
                <a:gd name="connsiteX19" fmla="*/ 829 w 11192"/>
                <a:gd name="connsiteY19" fmla="*/ 8608 h 10000"/>
                <a:gd name="connsiteX20" fmla="*/ 587 w 11192"/>
                <a:gd name="connsiteY20" fmla="*/ 7657 h 10000"/>
                <a:gd name="connsiteX21" fmla="*/ 587 w 11192"/>
                <a:gd name="connsiteY21" fmla="*/ 6729 h 10000"/>
                <a:gd name="connsiteX22" fmla="*/ 0 w 11192"/>
                <a:gd name="connsiteY22" fmla="*/ 6729 h 10000"/>
                <a:gd name="connsiteX23" fmla="*/ 0 w 11192"/>
                <a:gd name="connsiteY23" fmla="*/ 7564 h 10000"/>
                <a:gd name="connsiteX24" fmla="*/ 792 w 11192"/>
                <a:gd name="connsiteY24" fmla="*/ 10000 h 10000"/>
                <a:gd name="connsiteX25" fmla="*/ 11150 w 11192"/>
                <a:gd name="connsiteY25" fmla="*/ 10000 h 10000"/>
                <a:gd name="connsiteX26" fmla="*/ 11192 w 11192"/>
                <a:gd name="connsiteY26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192" h="10000">
                  <a:moveTo>
                    <a:pt x="11192" y="0"/>
                  </a:moveTo>
                  <a:lnTo>
                    <a:pt x="801" y="0"/>
                  </a:lnTo>
                  <a:cubicBezTo>
                    <a:pt x="280" y="116"/>
                    <a:pt x="0" y="998"/>
                    <a:pt x="0" y="2459"/>
                  </a:cubicBezTo>
                  <a:lnTo>
                    <a:pt x="0" y="2993"/>
                  </a:lnTo>
                  <a:lnTo>
                    <a:pt x="587" y="2993"/>
                  </a:lnTo>
                  <a:lnTo>
                    <a:pt x="587" y="2343"/>
                  </a:lnTo>
                  <a:cubicBezTo>
                    <a:pt x="587" y="1740"/>
                    <a:pt x="680" y="1462"/>
                    <a:pt x="829" y="1392"/>
                  </a:cubicBezTo>
                  <a:lnTo>
                    <a:pt x="904" y="1392"/>
                  </a:lnTo>
                  <a:cubicBezTo>
                    <a:pt x="1100" y="1392"/>
                    <a:pt x="1230" y="1624"/>
                    <a:pt x="1230" y="2506"/>
                  </a:cubicBezTo>
                  <a:lnTo>
                    <a:pt x="1230" y="3063"/>
                  </a:lnTo>
                  <a:cubicBezTo>
                    <a:pt x="1230" y="3828"/>
                    <a:pt x="1090" y="4084"/>
                    <a:pt x="857" y="4084"/>
                  </a:cubicBezTo>
                  <a:lnTo>
                    <a:pt x="829" y="4084"/>
                  </a:lnTo>
                  <a:lnTo>
                    <a:pt x="615" y="4084"/>
                  </a:lnTo>
                  <a:lnTo>
                    <a:pt x="615" y="5499"/>
                  </a:lnTo>
                  <a:lnTo>
                    <a:pt x="820" y="5499"/>
                  </a:lnTo>
                  <a:lnTo>
                    <a:pt x="829" y="5499"/>
                  </a:lnTo>
                  <a:cubicBezTo>
                    <a:pt x="1109" y="5499"/>
                    <a:pt x="1230" y="5847"/>
                    <a:pt x="1230" y="6729"/>
                  </a:cubicBezTo>
                  <a:lnTo>
                    <a:pt x="1230" y="7517"/>
                  </a:lnTo>
                  <a:cubicBezTo>
                    <a:pt x="1230" y="8376"/>
                    <a:pt x="1100" y="8608"/>
                    <a:pt x="904" y="8608"/>
                  </a:cubicBezTo>
                  <a:lnTo>
                    <a:pt x="829" y="8608"/>
                  </a:lnTo>
                  <a:cubicBezTo>
                    <a:pt x="680" y="8538"/>
                    <a:pt x="587" y="8260"/>
                    <a:pt x="587" y="7657"/>
                  </a:cubicBezTo>
                  <a:lnTo>
                    <a:pt x="587" y="6729"/>
                  </a:lnTo>
                  <a:lnTo>
                    <a:pt x="0" y="6729"/>
                  </a:lnTo>
                  <a:lnTo>
                    <a:pt x="0" y="7564"/>
                  </a:lnTo>
                  <a:cubicBezTo>
                    <a:pt x="0" y="9002"/>
                    <a:pt x="270" y="9884"/>
                    <a:pt x="792" y="10000"/>
                  </a:cubicBezTo>
                  <a:lnTo>
                    <a:pt x="11150" y="10000"/>
                  </a:lnTo>
                  <a:cubicBezTo>
                    <a:pt x="11164" y="6667"/>
                    <a:pt x="11178" y="3333"/>
                    <a:pt x="11192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solidFill>
                <a:srgbClr val="12994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823E50CE-8D24-448F-BABA-5502BCB7DC9A}"/>
                </a:ext>
              </a:extLst>
            </p:cNvPr>
            <p:cNvSpPr/>
            <p:nvPr/>
          </p:nvSpPr>
          <p:spPr>
            <a:xfrm>
              <a:off x="1306961" y="4808477"/>
              <a:ext cx="3600000" cy="1260000"/>
            </a:xfrm>
            <a:prstGeom prst="rect">
              <a:avLst/>
            </a:prstGeom>
            <a:solidFill>
              <a:srgbClr val="D9D9D9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64" name="TextBox 9">
              <a:extLst>
                <a:ext uri="{FF2B5EF4-FFF2-40B4-BE49-F238E27FC236}">
                  <a16:creationId xmlns:a16="http://schemas.microsoft.com/office/drawing/2014/main" xmlns="" id="{CF5A9169-2D61-4437-A4FA-85BEFC181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317" y="4653647"/>
              <a:ext cx="5076000" cy="156966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 marL="171450" indent="-1714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/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La PROMOZIONE DELL’UGUAGLIANZA E DELL’EQUITÀ PER I CITTADINI, 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agendo sul rafforzamento delle capabilities dei singoli (socioeconomiche, culturali, ecc.) e ampliandone la libertà potenziale, partendo dal riconoscimento che alcune condizioni di svantaggio personale non sono l’esito di volontà dei singoli (povertà, disabilità, ecc.)</a:t>
              </a:r>
              <a:endParaRPr lang="it-IT" sz="1600" dirty="0">
                <a:solidFill>
                  <a:srgbClr val="008341"/>
                </a:solidFill>
                <a:latin typeface="+mn-lt"/>
                <a:cs typeface="Calibri" panose="020F0502020204030204" pitchFamily="34" charset="0"/>
              </a:endParaRPr>
            </a:p>
          </p:txBody>
        </p:sp>
      </p:grpSp>
      <p:sp>
        <p:nvSpPr>
          <p:cNvPr id="65" name="CasellaDiTesto 1">
            <a:extLst>
              <a:ext uri="{FF2B5EF4-FFF2-40B4-BE49-F238E27FC236}">
                <a16:creationId xmlns:a16="http://schemas.microsoft.com/office/drawing/2014/main" xmlns="" id="{4EFFD341-DD27-4C04-BD03-46B79612E102}"/>
              </a:ext>
            </a:extLst>
          </p:cNvPr>
          <p:cNvSpPr txBox="1"/>
          <p:nvPr/>
        </p:nvSpPr>
        <p:spPr>
          <a:xfrm rot="16200000">
            <a:off x="-3016407" y="3192117"/>
            <a:ext cx="667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 Programmi Operativi Regionali 2021-2027: Le sfide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xmlns="" id="{95D0DE9F-ED44-40BB-B949-C8E8FFAAF5D7}"/>
              </a:ext>
            </a:extLst>
          </p:cNvPr>
          <p:cNvGrpSpPr/>
          <p:nvPr/>
        </p:nvGrpSpPr>
        <p:grpSpPr>
          <a:xfrm>
            <a:off x="9536242" y="5246371"/>
            <a:ext cx="774762" cy="627419"/>
            <a:chOff x="9536242" y="5246371"/>
            <a:chExt cx="774762" cy="627419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xmlns="" id="{9B778755-5709-4369-828D-32473F8F7105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08739" y="5246371"/>
              <a:ext cx="629036" cy="627419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Autofit/>
            </a:bodyPr>
            <a:lstStyle/>
            <a:p>
              <a:pPr algn="ctr"/>
              <a:endParaRPr lang="it-IT" dirty="0">
                <a:solidFill>
                  <a:srgbClr val="F0F8FA"/>
                </a:solidFill>
              </a:endParaRPr>
            </a:p>
          </p:txBody>
        </p:sp>
        <p:sp>
          <p:nvSpPr>
            <p:cNvPr id="4" name="Cerchio parziale 3">
              <a:extLst>
                <a:ext uri="{FF2B5EF4-FFF2-40B4-BE49-F238E27FC236}">
                  <a16:creationId xmlns:a16="http://schemas.microsoft.com/office/drawing/2014/main" xmlns="" id="{B57BE60A-B5CE-4369-B480-99CDCE3C28DE}"/>
                </a:ext>
              </a:extLst>
            </p:cNvPr>
            <p:cNvSpPr/>
            <p:nvPr/>
          </p:nvSpPr>
          <p:spPr>
            <a:xfrm>
              <a:off x="9643565" y="5274553"/>
              <a:ext cx="587925" cy="571054"/>
            </a:xfrm>
            <a:prstGeom prst="pie">
              <a:avLst>
                <a:gd name="adj1" fmla="val 5392926"/>
                <a:gd name="adj2" fmla="val 16200000"/>
              </a:avLst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5" name="CasellaDiTesto 4">
              <a:extLst>
                <a:ext uri="{FF2B5EF4-FFF2-40B4-BE49-F238E27FC236}">
                  <a16:creationId xmlns:a16="http://schemas.microsoft.com/office/drawing/2014/main" xmlns="" id="{535897EF-A788-4536-A709-CFEB6542483F}"/>
                </a:ext>
              </a:extLst>
            </p:cNvPr>
            <p:cNvSpPr txBox="1"/>
            <p:nvPr/>
          </p:nvSpPr>
          <p:spPr>
            <a:xfrm>
              <a:off x="9536242" y="5369435"/>
              <a:ext cx="774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bg1"/>
                  </a:solidFill>
                </a:rPr>
                <a:t>OP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977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>
            <a:extLst>
              <a:ext uri="{FF2B5EF4-FFF2-40B4-BE49-F238E27FC236}">
                <a16:creationId xmlns:a16="http://schemas.microsoft.com/office/drawing/2014/main" xmlns="" id="{FAA2A4B3-4699-4483-82E7-58085BD06295}"/>
              </a:ext>
            </a:extLst>
          </p:cNvPr>
          <p:cNvSpPr/>
          <p:nvPr/>
        </p:nvSpPr>
        <p:spPr bwMode="auto">
          <a:xfrm>
            <a:off x="761158" y="1692684"/>
            <a:ext cx="11268019" cy="4530623"/>
          </a:xfrm>
          <a:prstGeom prst="rect">
            <a:avLst/>
          </a:prstGeom>
          <a:solidFill>
            <a:srgbClr val="D9D9D9"/>
          </a:solidFill>
          <a:ln w="127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011E3EC1-9118-4FD1-8A72-E967573CED4F}"/>
              </a:ext>
            </a:extLst>
          </p:cNvPr>
          <p:cNvGrpSpPr/>
          <p:nvPr/>
        </p:nvGrpSpPr>
        <p:grpSpPr>
          <a:xfrm>
            <a:off x="1276146" y="1767305"/>
            <a:ext cx="5610374" cy="1815882"/>
            <a:chOff x="1306961" y="1491012"/>
            <a:chExt cx="5144356" cy="181588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xmlns="" id="{01E83E48-9221-4E65-AE63-3D30F508AD02}"/>
                </a:ext>
              </a:extLst>
            </p:cNvPr>
            <p:cNvSpPr/>
            <p:nvPr/>
          </p:nvSpPr>
          <p:spPr>
            <a:xfrm>
              <a:off x="1306961" y="1768953"/>
              <a:ext cx="3600000" cy="1260000"/>
            </a:xfrm>
            <a:prstGeom prst="rect">
              <a:avLst/>
            </a:prstGeom>
            <a:solidFill>
              <a:srgbClr val="D9D9D9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9" name="TextBox 9">
              <a:extLst>
                <a:ext uri="{FF2B5EF4-FFF2-40B4-BE49-F238E27FC236}">
                  <a16:creationId xmlns:a16="http://schemas.microsoft.com/office/drawing/2014/main" xmlns="" id="{D9D38059-EE26-4BC8-B2AF-FBDD1CE35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5317" y="1491012"/>
              <a:ext cx="5076000" cy="181588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 marL="171450" indent="-1714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/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SVILUPPO URBANO</a:t>
              </a:r>
            </a:p>
            <a:p>
              <a:pPr marL="0" indent="0" eaLnBrk="1" hangingPunct="1"/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Promuovere la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rigenerazione di aree urbane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, facendo leva sulla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dimensione dell’abitare, della scuola e della qualità dei servizi socio-sanitari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, puntando all’inclusione sociale delle popolazioni più fragili (per età e povertà materiale ed immateriale), riducendo le disuguaglianze materiali ed immateriali e ponendo al centro le comunità locali</a:t>
              </a:r>
              <a:endParaRPr lang="it-IT" sz="1600" dirty="0">
                <a:solidFill>
                  <a:srgbClr val="008341"/>
                </a:solidFill>
                <a:latin typeface="+mn-lt"/>
                <a:cs typeface="Calibri" panose="020F0502020204030204" pitchFamily="34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7EE03EA-5C9B-4D2F-8F4E-E00E976AD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58" y="496307"/>
            <a:ext cx="11166918" cy="419088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… DA REALIZZARE ANCHE CON LE POLITICHE DI SVILUPPO TERRITORIALE</a:t>
            </a:r>
          </a:p>
        </p:txBody>
      </p:sp>
      <p:sp>
        <p:nvSpPr>
          <p:cNvPr id="48" name="Rechteck 13">
            <a:extLst>
              <a:ext uri="{FF2B5EF4-FFF2-40B4-BE49-F238E27FC236}">
                <a16:creationId xmlns:a16="http://schemas.microsoft.com/office/drawing/2014/main" xmlns="" id="{C0C64D97-A747-493D-8CD6-C20CA9B3A085}"/>
              </a:ext>
            </a:extLst>
          </p:cNvPr>
          <p:cNvSpPr/>
          <p:nvPr/>
        </p:nvSpPr>
        <p:spPr bwMode="auto">
          <a:xfrm>
            <a:off x="7459942" y="1692684"/>
            <a:ext cx="3009940" cy="4530624"/>
          </a:xfrm>
          <a:prstGeom prst="rect">
            <a:avLst/>
          </a:prstGeom>
          <a:solidFill>
            <a:srgbClr val="00B050"/>
          </a:solidFill>
          <a:ln w="127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C85020EC-FE39-4124-807A-60FE7F086FE0}"/>
              </a:ext>
            </a:extLst>
          </p:cNvPr>
          <p:cNvCxnSpPr>
            <a:cxnSpLocks/>
          </p:cNvCxnSpPr>
          <p:nvPr/>
        </p:nvCxnSpPr>
        <p:spPr>
          <a:xfrm>
            <a:off x="11043304" y="1737360"/>
            <a:ext cx="0" cy="4337357"/>
          </a:xfrm>
          <a:prstGeom prst="line">
            <a:avLst/>
          </a:prstGeom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xmlns="" id="{E9936241-2364-4D6D-9563-61E74579F691}"/>
              </a:ext>
            </a:extLst>
          </p:cNvPr>
          <p:cNvSpPr>
            <a:spLocks noChangeAspect="1"/>
          </p:cNvSpPr>
          <p:nvPr/>
        </p:nvSpPr>
        <p:spPr>
          <a:xfrm flipH="1">
            <a:off x="9140290" y="4482838"/>
            <a:ext cx="629036" cy="62741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37DD39C3-2784-44F9-B747-F2137137DF95}"/>
              </a:ext>
            </a:extLst>
          </p:cNvPr>
          <p:cNvSpPr>
            <a:spLocks noChangeAspect="1"/>
          </p:cNvSpPr>
          <p:nvPr/>
        </p:nvSpPr>
        <p:spPr>
          <a:xfrm flipH="1">
            <a:off x="8203390" y="2955768"/>
            <a:ext cx="629036" cy="62741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7C3077F0-65D0-4542-9779-3B194F6684CE}"/>
              </a:ext>
            </a:extLst>
          </p:cNvPr>
          <p:cNvSpPr>
            <a:spLocks noChangeAspect="1"/>
          </p:cNvSpPr>
          <p:nvPr/>
        </p:nvSpPr>
        <p:spPr>
          <a:xfrm flipH="1">
            <a:off x="8671840" y="3719303"/>
            <a:ext cx="629036" cy="62741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0242782-9961-4A88-9EE6-D9BC63186EE5}"/>
              </a:ext>
            </a:extLst>
          </p:cNvPr>
          <p:cNvSpPr/>
          <p:nvPr/>
        </p:nvSpPr>
        <p:spPr>
          <a:xfrm>
            <a:off x="7819566" y="2400300"/>
            <a:ext cx="2327298" cy="3223260"/>
          </a:xfrm>
          <a:prstGeom prst="rect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xmlns="" id="{84C7F4F2-659E-4E2D-A0DA-ECBDBA44E26A}"/>
              </a:ext>
            </a:extLst>
          </p:cNvPr>
          <p:cNvSpPr>
            <a:spLocks noChangeAspect="1"/>
          </p:cNvSpPr>
          <p:nvPr/>
        </p:nvSpPr>
        <p:spPr>
          <a:xfrm flipH="1">
            <a:off x="7734940" y="2192233"/>
            <a:ext cx="629036" cy="627419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OP 1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xmlns="" id="{9BC46EFB-FBBA-4C8A-8A0D-D2AFDCB2FE5C}"/>
              </a:ext>
            </a:extLst>
          </p:cNvPr>
          <p:cNvSpPr>
            <a:spLocks noChangeAspect="1"/>
          </p:cNvSpPr>
          <p:nvPr/>
        </p:nvSpPr>
        <p:spPr>
          <a:xfrm flipH="1">
            <a:off x="9337775" y="2192233"/>
            <a:ext cx="900000" cy="89768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FESR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xmlns="" id="{EF9DE46E-A3D7-423D-8802-52EC22241E57}"/>
              </a:ext>
            </a:extLst>
          </p:cNvPr>
          <p:cNvSpPr>
            <a:spLocks noChangeAspect="1"/>
          </p:cNvSpPr>
          <p:nvPr/>
        </p:nvSpPr>
        <p:spPr>
          <a:xfrm flipH="1">
            <a:off x="7734940" y="4976104"/>
            <a:ext cx="900000" cy="89768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0" tIns="0" rIns="0" bIns="0" anchor="ctr">
            <a:noAutofit/>
          </a:bodyPr>
          <a:lstStyle/>
          <a:p>
            <a:pPr algn="ctr"/>
            <a:r>
              <a:rPr lang="it-IT" dirty="0">
                <a:solidFill>
                  <a:srgbClr val="F0F8FA"/>
                </a:solidFill>
              </a:rPr>
              <a:t>FSE+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281DB63C-59A9-40EA-A037-D62D14B0A3C4}"/>
              </a:ext>
            </a:extLst>
          </p:cNvPr>
          <p:cNvGrpSpPr/>
          <p:nvPr/>
        </p:nvGrpSpPr>
        <p:grpSpPr>
          <a:xfrm>
            <a:off x="2172409" y="3649419"/>
            <a:ext cx="5136394" cy="2440948"/>
            <a:chOff x="1306961" y="3627529"/>
            <a:chExt cx="5136394" cy="244094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823E50CE-8D24-448F-BABA-5502BCB7DC9A}"/>
                </a:ext>
              </a:extLst>
            </p:cNvPr>
            <p:cNvSpPr/>
            <p:nvPr/>
          </p:nvSpPr>
          <p:spPr>
            <a:xfrm>
              <a:off x="1306961" y="4808477"/>
              <a:ext cx="3600000" cy="1260000"/>
            </a:xfrm>
            <a:prstGeom prst="rect">
              <a:avLst/>
            </a:prstGeom>
            <a:solidFill>
              <a:srgbClr val="D9D9D9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64" name="TextBox 9">
              <a:extLst>
                <a:ext uri="{FF2B5EF4-FFF2-40B4-BE49-F238E27FC236}">
                  <a16:creationId xmlns:a16="http://schemas.microsoft.com/office/drawing/2014/main" xmlns="" id="{CF5A9169-2D61-4437-A4FA-85BEFC181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7355" y="3627529"/>
              <a:ext cx="5076000" cy="1815882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 marL="171450" indent="-1714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indent="0" eaLnBrk="1" hangingPunct="1"/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AREE INTERNE</a:t>
              </a:r>
            </a:p>
            <a:p>
              <a:pPr marL="0" indent="0" algn="just" eaLnBrk="1" hangingPunct="1"/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Superare la fragilità territoriale creando le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condizioni per lo sviluppo 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partendo da un deciso </a:t>
              </a:r>
              <a:r>
                <a:rPr lang="it-IT" sz="1600" b="1" dirty="0">
                  <a:solidFill>
                    <a:srgbClr val="008341"/>
                  </a:solidFill>
                  <a:latin typeface="+mn-lt"/>
                </a:rPr>
                <a:t>rafforzamento dei servizi essenziali di cittadinanza</a:t>
              </a:r>
              <a:r>
                <a:rPr lang="it-IT" sz="1600" dirty="0">
                  <a:solidFill>
                    <a:srgbClr val="008341"/>
                  </a:solidFill>
                  <a:latin typeface="+mn-lt"/>
                </a:rPr>
                <a:t> (in primis sociosanitari, scuola, trasporto pubblico e connettività digitale) e stimolando iniziative supporto a dell’economia e della società</a:t>
              </a:r>
              <a:endParaRPr lang="it-IT" sz="1600" dirty="0">
                <a:solidFill>
                  <a:srgbClr val="008341"/>
                </a:solidFill>
                <a:latin typeface="+mn-lt"/>
                <a:cs typeface="Calibri" panose="020F0502020204030204" pitchFamily="34" charset="0"/>
              </a:endParaRPr>
            </a:p>
          </p:txBody>
        </p:sp>
      </p:grpSp>
      <p:grpSp>
        <p:nvGrpSpPr>
          <p:cNvPr id="31" name="Gruppo 30">
            <a:extLst>
              <a:ext uri="{FF2B5EF4-FFF2-40B4-BE49-F238E27FC236}">
                <a16:creationId xmlns:a16="http://schemas.microsoft.com/office/drawing/2014/main" xmlns="" id="{85B5E018-FD38-44B2-989D-F90788383A2B}"/>
              </a:ext>
            </a:extLst>
          </p:cNvPr>
          <p:cNvGrpSpPr/>
          <p:nvPr/>
        </p:nvGrpSpPr>
        <p:grpSpPr>
          <a:xfrm>
            <a:off x="9536242" y="5246371"/>
            <a:ext cx="774762" cy="627419"/>
            <a:chOff x="9536242" y="5246371"/>
            <a:chExt cx="774762" cy="627419"/>
          </a:xfrm>
        </p:grpSpPr>
        <p:sp>
          <p:nvSpPr>
            <p:cNvPr id="32" name="Oval 57">
              <a:extLst>
                <a:ext uri="{FF2B5EF4-FFF2-40B4-BE49-F238E27FC236}">
                  <a16:creationId xmlns:a16="http://schemas.microsoft.com/office/drawing/2014/main" xmlns="" id="{D9A31778-B78B-4F3C-84DC-AD47AF6798A0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9608739" y="5246371"/>
              <a:ext cx="629036" cy="627419"/>
            </a:xfrm>
            <a:prstGeom prst="ellipse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Autofit/>
            </a:bodyPr>
            <a:lstStyle/>
            <a:p>
              <a:pPr algn="ctr"/>
              <a:endParaRPr lang="it-IT" dirty="0">
                <a:solidFill>
                  <a:srgbClr val="F0F8FA"/>
                </a:solidFill>
              </a:endParaRPr>
            </a:p>
          </p:txBody>
        </p:sp>
        <p:sp>
          <p:nvSpPr>
            <p:cNvPr id="33" name="Cerchio parziale 32">
              <a:extLst>
                <a:ext uri="{FF2B5EF4-FFF2-40B4-BE49-F238E27FC236}">
                  <a16:creationId xmlns:a16="http://schemas.microsoft.com/office/drawing/2014/main" xmlns="" id="{EEC6B4BF-E3B7-4D0F-A688-CAE25BE32C8E}"/>
                </a:ext>
              </a:extLst>
            </p:cNvPr>
            <p:cNvSpPr/>
            <p:nvPr/>
          </p:nvSpPr>
          <p:spPr>
            <a:xfrm>
              <a:off x="9643565" y="5274553"/>
              <a:ext cx="587925" cy="571054"/>
            </a:xfrm>
            <a:prstGeom prst="pie">
              <a:avLst>
                <a:gd name="adj1" fmla="val 5392926"/>
                <a:gd name="adj2" fmla="val 16200000"/>
              </a:avLst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xmlns="" id="{85F3234A-8B21-4957-A60B-2F3BBD94A4B6}"/>
                </a:ext>
              </a:extLst>
            </p:cNvPr>
            <p:cNvSpPr txBox="1"/>
            <p:nvPr/>
          </p:nvSpPr>
          <p:spPr>
            <a:xfrm>
              <a:off x="9536242" y="5369435"/>
              <a:ext cx="774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chemeClr val="bg1"/>
                  </a:solidFill>
                </a:rPr>
                <a:t>OP 5</a:t>
              </a:r>
            </a:p>
          </p:txBody>
        </p:sp>
      </p:grpSp>
      <p:sp>
        <p:nvSpPr>
          <p:cNvPr id="26" name="CasellaDiTesto 1">
            <a:extLst>
              <a:ext uri="{FF2B5EF4-FFF2-40B4-BE49-F238E27FC236}">
                <a16:creationId xmlns:a16="http://schemas.microsoft.com/office/drawing/2014/main" xmlns="" id="{49F36351-CAC6-43AF-886A-95F67BD0FA0F}"/>
              </a:ext>
            </a:extLst>
          </p:cNvPr>
          <p:cNvSpPr txBox="1"/>
          <p:nvPr/>
        </p:nvSpPr>
        <p:spPr>
          <a:xfrm rot="16200000">
            <a:off x="-3016407" y="3192117"/>
            <a:ext cx="6674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 Programmi Operativi Regionali 2021-2027: Le sfide</a:t>
            </a:r>
          </a:p>
        </p:txBody>
      </p:sp>
    </p:spTree>
    <p:extLst>
      <p:ext uri="{BB962C8B-B14F-4D97-AF65-F5344CB8AC3E}">
        <p14:creationId xmlns:p14="http://schemas.microsoft.com/office/powerpoint/2010/main" val="188491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asellaDiTesto 1">
            <a:extLst>
              <a:ext uri="{FF2B5EF4-FFF2-40B4-BE49-F238E27FC236}">
                <a16:creationId xmlns:a16="http://schemas.microsoft.com/office/drawing/2014/main" xmlns="" id="{2BD38FFD-AE75-480F-855C-7B60B73C5244}"/>
              </a:ext>
            </a:extLst>
          </p:cNvPr>
          <p:cNvSpPr txBox="1"/>
          <p:nvPr/>
        </p:nvSpPr>
        <p:spPr>
          <a:xfrm rot="16200000">
            <a:off x="-3108183" y="3228946"/>
            <a:ext cx="6858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</a:rPr>
              <a:t>Le risorse UE per il ciclo di programmazione europea 2021-2027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B02D476-608C-46DA-B8E1-2AB445C7942C}"/>
              </a:ext>
            </a:extLst>
          </p:cNvPr>
          <p:cNvSpPr/>
          <p:nvPr/>
        </p:nvSpPr>
        <p:spPr>
          <a:xfrm>
            <a:off x="1585375" y="1227259"/>
            <a:ext cx="902125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/>
              <a:t>Per il rilancio della competitività del territorio Regione Lombardia avrà a disposizione, nei prossimi anni, </a:t>
            </a:r>
            <a:r>
              <a:rPr lang="it-IT" sz="2000" b="1" dirty="0"/>
              <a:t>diverse fonti di finanziamento UE:</a:t>
            </a:r>
          </a:p>
          <a:p>
            <a:pPr algn="just"/>
            <a:endParaRPr lang="it-IT" sz="2000" b="1" dirty="0"/>
          </a:p>
          <a:p>
            <a:pPr algn="just"/>
            <a:endParaRPr lang="it-IT" sz="2000" b="1" dirty="0"/>
          </a:p>
          <a:p>
            <a:pPr marL="576000" lvl="1">
              <a:lnSpc>
                <a:spcPct val="150000"/>
              </a:lnSpc>
              <a:buClr>
                <a:srgbClr val="00B050"/>
              </a:buClr>
            </a:pPr>
            <a:r>
              <a:rPr lang="it-IT" sz="2000" b="1" i="1" dirty="0"/>
              <a:t>Recovery ad </a:t>
            </a:r>
            <a:r>
              <a:rPr lang="it-IT" sz="2000" b="1" i="1" dirty="0" err="1"/>
              <a:t>Resilience</a:t>
            </a:r>
            <a:r>
              <a:rPr lang="it-IT" sz="2000" b="1" i="1" dirty="0"/>
              <a:t> Facility</a:t>
            </a:r>
          </a:p>
          <a:p>
            <a:pPr marL="576000" lvl="1">
              <a:lnSpc>
                <a:spcPct val="150000"/>
              </a:lnSpc>
              <a:buClr>
                <a:srgbClr val="00B050"/>
              </a:buClr>
            </a:pPr>
            <a:r>
              <a:rPr lang="it-IT" sz="2000" b="1" i="1" dirty="0"/>
              <a:t>REACT-EU</a:t>
            </a:r>
          </a:p>
          <a:p>
            <a:pPr marL="576000" lvl="1">
              <a:lnSpc>
                <a:spcPct val="150000"/>
              </a:lnSpc>
              <a:buClr>
                <a:srgbClr val="00B050"/>
              </a:buClr>
            </a:pPr>
            <a:endParaRPr lang="it-IT" sz="2000" b="1" i="1" dirty="0"/>
          </a:p>
          <a:p>
            <a:pPr marL="576000" lvl="1">
              <a:lnSpc>
                <a:spcPct val="150000"/>
              </a:lnSpc>
              <a:buClr>
                <a:srgbClr val="00B050"/>
              </a:buClr>
            </a:pPr>
            <a:endParaRPr lang="it-IT" sz="2000" b="1" i="1" dirty="0"/>
          </a:p>
          <a:p>
            <a:pPr marL="576000" lvl="1">
              <a:lnSpc>
                <a:spcPct val="150000"/>
              </a:lnSpc>
              <a:buClr>
                <a:srgbClr val="00B050"/>
              </a:buClr>
            </a:pPr>
            <a:r>
              <a:rPr lang="it-IT" sz="2000" b="1" dirty="0"/>
              <a:t>Quadro Finanziario Pluriennale 2021-2027</a:t>
            </a:r>
          </a:p>
          <a:p>
            <a:endParaRPr lang="it-IT" sz="2000" b="1" dirty="0"/>
          </a:p>
          <a:p>
            <a:endParaRPr lang="it-IT" sz="2000" b="1" dirty="0"/>
          </a:p>
          <a:p>
            <a:pPr algn="just"/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Ad oggi </a:t>
            </a:r>
            <a:r>
              <a:rPr lang="it-IT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non sono ancora note le risorse UE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 che saranno </a:t>
            </a:r>
            <a:r>
              <a:rPr lang="it-IT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disponibili per Regione Lombardia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nell’ambito dei diversi strumenti</a:t>
            </a:r>
          </a:p>
        </p:txBody>
      </p:sp>
      <p:sp>
        <p:nvSpPr>
          <p:cNvPr id="19" name="Title 2">
            <a:extLst>
              <a:ext uri="{FF2B5EF4-FFF2-40B4-BE49-F238E27FC236}">
                <a16:creationId xmlns:a16="http://schemas.microsoft.com/office/drawing/2014/main" xmlns="" id="{385DE48B-EE32-4375-B805-F9CFAFDB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770" y="381051"/>
            <a:ext cx="11166918" cy="419088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GLI STRUMENTI (1/2)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xmlns="" id="{D0EF1C0E-0DAF-4D76-B928-7E9B13028D44}"/>
              </a:ext>
            </a:extLst>
          </p:cNvPr>
          <p:cNvSpPr txBox="1"/>
          <p:nvPr/>
        </p:nvSpPr>
        <p:spPr>
          <a:xfrm>
            <a:off x="1644098" y="2129654"/>
            <a:ext cx="8903804" cy="400110"/>
          </a:xfrm>
          <a:prstGeom prst="rect">
            <a:avLst/>
          </a:prstGeom>
          <a:solidFill>
            <a:srgbClr val="086D2F"/>
          </a:solidFill>
        </p:spPr>
        <p:txBody>
          <a:bodyPr wrap="square" rtlCol="0" anchor="ctr">
            <a:spAutoFit/>
          </a:bodyPr>
          <a:lstStyle/>
          <a:p>
            <a:r>
              <a:rPr lang="it-IT" sz="2000" b="1" dirty="0">
                <a:solidFill>
                  <a:schemeClr val="bg1"/>
                </a:solidFill>
              </a:rPr>
              <a:t>Next Generation EU</a:t>
            </a:r>
          </a:p>
        </p:txBody>
      </p:sp>
      <p:sp>
        <p:nvSpPr>
          <p:cNvPr id="6" name="Isosceles Triangle 28">
            <a:extLst>
              <a:ext uri="{FF2B5EF4-FFF2-40B4-BE49-F238E27FC236}">
                <a16:creationId xmlns:a16="http://schemas.microsoft.com/office/drawing/2014/main" xmlns="" id="{54597AAB-BBDE-4562-8C89-6CD4DD76B303}"/>
              </a:ext>
            </a:extLst>
          </p:cNvPr>
          <p:cNvSpPr/>
          <p:nvPr/>
        </p:nvSpPr>
        <p:spPr>
          <a:xfrm rot="16200000" flipV="1">
            <a:off x="1813228" y="2686267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sp>
        <p:nvSpPr>
          <p:cNvPr id="7" name="Isosceles Triangle 28">
            <a:extLst>
              <a:ext uri="{FF2B5EF4-FFF2-40B4-BE49-F238E27FC236}">
                <a16:creationId xmlns:a16="http://schemas.microsoft.com/office/drawing/2014/main" xmlns="" id="{CD647686-1C5A-4917-9879-B93BE4DB9D4F}"/>
              </a:ext>
            </a:extLst>
          </p:cNvPr>
          <p:cNvSpPr/>
          <p:nvPr/>
        </p:nvSpPr>
        <p:spPr>
          <a:xfrm rot="16200000" flipV="1">
            <a:off x="1813228" y="3104140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4564AACC-1318-49B9-8288-4623D56A3A2C}"/>
              </a:ext>
            </a:extLst>
          </p:cNvPr>
          <p:cNvSpPr txBox="1"/>
          <p:nvPr/>
        </p:nvSpPr>
        <p:spPr>
          <a:xfrm>
            <a:off x="1644098" y="3930146"/>
            <a:ext cx="8903804" cy="400110"/>
          </a:xfrm>
          <a:prstGeom prst="rect">
            <a:avLst/>
          </a:prstGeom>
          <a:solidFill>
            <a:srgbClr val="086D2F"/>
          </a:solidFill>
        </p:spPr>
        <p:txBody>
          <a:bodyPr wrap="square" rtlCol="0" anchor="t">
            <a:spAutoFit/>
          </a:bodyPr>
          <a:lstStyle/>
          <a:p>
            <a:pPr>
              <a:buClr>
                <a:srgbClr val="00B050"/>
              </a:buClr>
            </a:pPr>
            <a:r>
              <a:rPr lang="it-IT" sz="2000" b="1" dirty="0">
                <a:solidFill>
                  <a:schemeClr val="bg1"/>
                </a:solidFill>
              </a:rPr>
              <a:t>Risorse della Politica di Coesione 2021-2027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9" name="Isosceles Triangle 28">
            <a:extLst>
              <a:ext uri="{FF2B5EF4-FFF2-40B4-BE49-F238E27FC236}">
                <a16:creationId xmlns:a16="http://schemas.microsoft.com/office/drawing/2014/main" xmlns="" id="{262D9897-2BB9-4714-8871-3D9EACD24BD2}"/>
              </a:ext>
            </a:extLst>
          </p:cNvPr>
          <p:cNvSpPr/>
          <p:nvPr/>
        </p:nvSpPr>
        <p:spPr>
          <a:xfrm rot="16200000" flipV="1">
            <a:off x="1813228" y="4482751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85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asellaDiTesto 1">
            <a:extLst>
              <a:ext uri="{FF2B5EF4-FFF2-40B4-BE49-F238E27FC236}">
                <a16:creationId xmlns:a16="http://schemas.microsoft.com/office/drawing/2014/main" xmlns="" id="{2BD38FFD-AE75-480F-855C-7B60B73C5244}"/>
              </a:ext>
            </a:extLst>
          </p:cNvPr>
          <p:cNvSpPr txBox="1"/>
          <p:nvPr/>
        </p:nvSpPr>
        <p:spPr>
          <a:xfrm rot="16200000">
            <a:off x="-3108183" y="3228946"/>
            <a:ext cx="6858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</a:rPr>
              <a:t>Le risorse UE per il ciclo di programmazione europea 2021-2027</a:t>
            </a:r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xmlns="" id="{26DB529B-A30B-4F0C-B752-B89FE6B00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770" y="381051"/>
            <a:ext cx="11166918" cy="419088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GLI STRUMENTI (2/2)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xmlns="" id="{E62576A5-8CD8-43CF-BB4E-6ED3BB5ADFD6}"/>
              </a:ext>
            </a:extLst>
          </p:cNvPr>
          <p:cNvSpPr txBox="1"/>
          <p:nvPr/>
        </p:nvSpPr>
        <p:spPr>
          <a:xfrm>
            <a:off x="1554828" y="1938612"/>
            <a:ext cx="2160000" cy="4392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Programmazione UE </a:t>
            </a:r>
          </a:p>
          <a:p>
            <a:r>
              <a:rPr lang="it-IT" sz="1400" b="1" dirty="0"/>
              <a:t>2021-2027</a:t>
            </a:r>
          </a:p>
          <a:p>
            <a:endParaRPr lang="it-IT" sz="1400" b="1" dirty="0"/>
          </a:p>
          <a:p>
            <a:endParaRPr lang="it-IT" sz="1400" dirty="0"/>
          </a:p>
          <a:p>
            <a:r>
              <a:rPr lang="it-IT" sz="1400" dirty="0"/>
              <a:t>Stima per l’Italia:</a:t>
            </a:r>
            <a:br>
              <a:rPr lang="it-IT" sz="1400" dirty="0"/>
            </a:br>
            <a:r>
              <a:rPr lang="it-IT" sz="1400" b="1" dirty="0"/>
              <a:t>€ 42 miliardi </a:t>
            </a:r>
            <a:r>
              <a:rPr lang="it-IT" sz="1400" i="1" dirty="0"/>
              <a:t>(prezzi correnti)</a:t>
            </a:r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/>
              <a:t>Priorità di investimenti su </a:t>
            </a:r>
            <a:r>
              <a:rPr lang="it-IT" sz="1400" b="1" dirty="0"/>
              <a:t>ricerca, innovazione, competitività, sviluppo sostenibile, connettività, lavoro, formazione e inclusione, sviluppo urbano e territoriale</a:t>
            </a:r>
          </a:p>
          <a:p>
            <a:endParaRPr lang="it-IT" sz="1400" b="1" dirty="0"/>
          </a:p>
          <a:p>
            <a:endParaRPr lang="it-IT" sz="1400" b="1" dirty="0"/>
          </a:p>
          <a:p>
            <a:endParaRPr lang="it-IT" sz="1200" b="1" dirty="0"/>
          </a:p>
          <a:p>
            <a:endParaRPr lang="it-IT" sz="1200" b="1" dirty="0"/>
          </a:p>
        </p:txBody>
      </p:sp>
      <p:sp>
        <p:nvSpPr>
          <p:cNvPr id="11" name="Isosceles Triangle 28">
            <a:extLst>
              <a:ext uri="{FF2B5EF4-FFF2-40B4-BE49-F238E27FC236}">
                <a16:creationId xmlns:a16="http://schemas.microsoft.com/office/drawing/2014/main" xmlns="" id="{B0E6DFF2-2320-41D6-B05C-55F1445E320D}"/>
              </a:ext>
            </a:extLst>
          </p:cNvPr>
          <p:cNvSpPr/>
          <p:nvPr/>
        </p:nvSpPr>
        <p:spPr>
          <a:xfrm flipV="1">
            <a:off x="1702496" y="1694415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cxnSp>
        <p:nvCxnSpPr>
          <p:cNvPr id="14" name="Straight Connector 32">
            <a:extLst>
              <a:ext uri="{FF2B5EF4-FFF2-40B4-BE49-F238E27FC236}">
                <a16:creationId xmlns:a16="http://schemas.microsoft.com/office/drawing/2014/main" xmlns="" id="{C8BAAA0E-83FE-46B5-9348-86A34F97DF43}"/>
              </a:ext>
            </a:extLst>
          </p:cNvPr>
          <p:cNvCxnSpPr>
            <a:cxnSpLocks/>
          </p:cNvCxnSpPr>
          <p:nvPr/>
        </p:nvCxnSpPr>
        <p:spPr>
          <a:xfrm>
            <a:off x="1702496" y="2563118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50">
            <a:extLst>
              <a:ext uri="{FF2B5EF4-FFF2-40B4-BE49-F238E27FC236}">
                <a16:creationId xmlns:a16="http://schemas.microsoft.com/office/drawing/2014/main" xmlns="" id="{10140F02-35A9-4379-8F7A-5768C633A265}"/>
              </a:ext>
            </a:extLst>
          </p:cNvPr>
          <p:cNvSpPr txBox="1"/>
          <p:nvPr/>
        </p:nvSpPr>
        <p:spPr>
          <a:xfrm>
            <a:off x="3807971" y="1938612"/>
            <a:ext cx="2160000" cy="4392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Programmazione nazionale FSC 21-27</a:t>
            </a:r>
          </a:p>
          <a:p>
            <a:endParaRPr lang="it-IT" sz="1400" b="1" dirty="0"/>
          </a:p>
          <a:p>
            <a:endParaRPr lang="it-IT" sz="1400" dirty="0"/>
          </a:p>
          <a:p>
            <a:r>
              <a:rPr lang="it-IT" sz="1400" dirty="0"/>
              <a:t>Stima per il Centro-Nord:</a:t>
            </a:r>
            <a:br>
              <a:rPr lang="it-IT" sz="1400" dirty="0"/>
            </a:br>
            <a:r>
              <a:rPr lang="it-IT" sz="1400" b="1" dirty="0"/>
              <a:t>€ 15 miliardi </a:t>
            </a:r>
            <a:r>
              <a:rPr lang="it-IT" sz="1400" dirty="0"/>
              <a:t>(*)</a:t>
            </a:r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b="1" dirty="0"/>
              <a:t>Da definire (potenziale focus sulle infrastrutture)</a:t>
            </a:r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r>
              <a:rPr lang="it-IT" sz="1200" i="1" dirty="0"/>
              <a:t>(*) riferimento Piano per il Sud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xmlns="" id="{079CA51D-8875-4492-B557-4659A41A02E9}"/>
              </a:ext>
            </a:extLst>
          </p:cNvPr>
          <p:cNvSpPr txBox="1"/>
          <p:nvPr/>
        </p:nvSpPr>
        <p:spPr>
          <a:xfrm>
            <a:off x="1554828" y="1089055"/>
            <a:ext cx="4413143" cy="523220"/>
          </a:xfrm>
          <a:prstGeom prst="rect">
            <a:avLst/>
          </a:prstGeom>
          <a:solidFill>
            <a:srgbClr val="086D2F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Risorse della </a:t>
            </a:r>
            <a:r>
              <a:rPr lang="it-IT" sz="1400" b="1" dirty="0">
                <a:solidFill>
                  <a:schemeClr val="bg1"/>
                </a:solidFill>
              </a:rPr>
              <a:t>politica di coesione</a:t>
            </a:r>
          </a:p>
          <a:p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F3110EEC-0B0B-4679-A003-E539BB64F221}"/>
              </a:ext>
            </a:extLst>
          </p:cNvPr>
          <p:cNvSpPr txBox="1"/>
          <p:nvPr/>
        </p:nvSpPr>
        <p:spPr>
          <a:xfrm>
            <a:off x="6223572" y="1089055"/>
            <a:ext cx="4413600" cy="523220"/>
          </a:xfrm>
          <a:prstGeom prst="rect">
            <a:avLst/>
          </a:prstGeom>
          <a:solidFill>
            <a:srgbClr val="086D2F"/>
          </a:solidFill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Risorse aggiuntive e temporanee di </a:t>
            </a:r>
            <a:r>
              <a:rPr lang="it-IT" sz="1400" b="1" dirty="0">
                <a:solidFill>
                  <a:schemeClr val="bg1"/>
                </a:solidFill>
              </a:rPr>
              <a:t>Next Generation EU </a:t>
            </a:r>
            <a:r>
              <a:rPr lang="it-IT" sz="1400" dirty="0">
                <a:solidFill>
                  <a:schemeClr val="bg1"/>
                </a:solidFill>
              </a:rPr>
              <a:t>per il rilancio dopo la crisi sanitaria</a:t>
            </a:r>
          </a:p>
        </p:txBody>
      </p:sp>
      <p:sp>
        <p:nvSpPr>
          <p:cNvPr id="8" name="TextBox 24">
            <a:extLst>
              <a:ext uri="{FF2B5EF4-FFF2-40B4-BE49-F238E27FC236}">
                <a16:creationId xmlns:a16="http://schemas.microsoft.com/office/drawing/2014/main" xmlns="" id="{42CB9042-9A25-40AD-9F51-9E9E611CC86E}"/>
              </a:ext>
            </a:extLst>
          </p:cNvPr>
          <p:cNvSpPr txBox="1"/>
          <p:nvPr/>
        </p:nvSpPr>
        <p:spPr>
          <a:xfrm>
            <a:off x="6223572" y="1938612"/>
            <a:ext cx="2160000" cy="4392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REACT-EU</a:t>
            </a:r>
          </a:p>
          <a:p>
            <a:endParaRPr lang="it-IT" sz="1400" b="1" dirty="0"/>
          </a:p>
          <a:p>
            <a:endParaRPr lang="it-IT" sz="1400" b="1" dirty="0"/>
          </a:p>
          <a:p>
            <a:endParaRPr lang="it-IT" sz="1400" b="1" dirty="0"/>
          </a:p>
          <a:p>
            <a:r>
              <a:rPr lang="it-IT" sz="1400" dirty="0"/>
              <a:t>Stima per l’Italia:</a:t>
            </a:r>
            <a:br>
              <a:rPr lang="it-IT" sz="1400" dirty="0"/>
            </a:br>
            <a:r>
              <a:rPr lang="it-IT" sz="1400" b="1" dirty="0"/>
              <a:t>€ 15,2 miliardi</a:t>
            </a:r>
          </a:p>
          <a:p>
            <a:endParaRPr lang="it-IT" sz="1400" dirty="0"/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/>
              <a:t>Investimenti complementari alla programmazione 2014-2020 per il </a:t>
            </a:r>
            <a:r>
              <a:rPr lang="it-IT" sz="1400" b="1" dirty="0"/>
              <a:t>superamento degli effetti della crisi </a:t>
            </a:r>
            <a:r>
              <a:rPr lang="it-IT" sz="1400" dirty="0"/>
              <a:t>nel contesto dell'epidemia di Covid-19 e una </a:t>
            </a:r>
            <a:r>
              <a:rPr lang="it-IT" sz="1400" b="1" dirty="0"/>
              <a:t>ripresa verde, digitale e resiliente dell'economia</a:t>
            </a:r>
          </a:p>
        </p:txBody>
      </p:sp>
      <p:sp>
        <p:nvSpPr>
          <p:cNvPr id="9" name="TextBox 25">
            <a:extLst>
              <a:ext uri="{FF2B5EF4-FFF2-40B4-BE49-F238E27FC236}">
                <a16:creationId xmlns:a16="http://schemas.microsoft.com/office/drawing/2014/main" xmlns="" id="{65A2AF55-C618-41F4-A378-770BBB4DD9E4}"/>
              </a:ext>
            </a:extLst>
          </p:cNvPr>
          <p:cNvSpPr txBox="1"/>
          <p:nvPr/>
        </p:nvSpPr>
        <p:spPr>
          <a:xfrm>
            <a:off x="8477172" y="1938612"/>
            <a:ext cx="2160000" cy="4392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Recovery ad </a:t>
            </a:r>
            <a:r>
              <a:rPr lang="it-IT" sz="1400" b="1" dirty="0" err="1"/>
              <a:t>Resilience</a:t>
            </a:r>
            <a:r>
              <a:rPr lang="it-IT" sz="1400" b="1" dirty="0"/>
              <a:t> Facility</a:t>
            </a:r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/>
              <a:t>Stima per l’Italia:  </a:t>
            </a:r>
            <a:r>
              <a:rPr lang="it-IT" sz="1400" b="1" dirty="0"/>
              <a:t>€ 127,6 miliardi </a:t>
            </a:r>
            <a:r>
              <a:rPr lang="it-IT" sz="1400" dirty="0"/>
              <a:t>(prestiti) e </a:t>
            </a:r>
            <a:r>
              <a:rPr lang="it-IT" sz="1400" b="1" dirty="0"/>
              <a:t>€ 63,8 miliardi </a:t>
            </a:r>
            <a:r>
              <a:rPr lang="it-IT" sz="1400" dirty="0"/>
              <a:t>(sovvenzioni)</a:t>
            </a:r>
          </a:p>
          <a:p>
            <a:endParaRPr lang="it-IT" sz="1400" dirty="0"/>
          </a:p>
          <a:p>
            <a:endParaRPr lang="it-IT" sz="1400" dirty="0"/>
          </a:p>
          <a:p>
            <a:r>
              <a:rPr lang="it-IT" sz="1400" dirty="0"/>
              <a:t>Investimenti di rilancio per  promuovere la </a:t>
            </a:r>
            <a:r>
              <a:rPr lang="it-IT" sz="1400" b="1" dirty="0"/>
              <a:t>coesione economica, sociale e territoriale</a:t>
            </a:r>
            <a:r>
              <a:rPr lang="it-IT" sz="1400" dirty="0"/>
              <a:t> dell'Unione migliorando la </a:t>
            </a:r>
            <a:r>
              <a:rPr lang="it-IT" sz="1400" b="1" dirty="0"/>
              <a:t>resilienza e la capacità di adattamento degli Stati membri</a:t>
            </a:r>
            <a:r>
              <a:rPr lang="it-IT" sz="1400" dirty="0"/>
              <a:t>, </a:t>
            </a:r>
            <a:r>
              <a:rPr lang="it-IT" sz="1400" b="1" dirty="0"/>
              <a:t>mitigando l'impatto sociale ed economico della crisi </a:t>
            </a:r>
            <a:r>
              <a:rPr lang="it-IT" sz="1400" dirty="0"/>
              <a:t>e </a:t>
            </a:r>
            <a:r>
              <a:rPr lang="it-IT" sz="1400" b="1" dirty="0"/>
              <a:t>sostenendo le transizioni verdi e digitali</a:t>
            </a:r>
          </a:p>
        </p:txBody>
      </p:sp>
      <p:sp>
        <p:nvSpPr>
          <p:cNvPr id="13" name="Isosceles Triangle 30">
            <a:extLst>
              <a:ext uri="{FF2B5EF4-FFF2-40B4-BE49-F238E27FC236}">
                <a16:creationId xmlns:a16="http://schemas.microsoft.com/office/drawing/2014/main" xmlns="" id="{970A97EE-D24B-4A37-890A-0CDFE376EDFA}"/>
              </a:ext>
            </a:extLst>
          </p:cNvPr>
          <p:cNvSpPr/>
          <p:nvPr/>
        </p:nvSpPr>
        <p:spPr>
          <a:xfrm flipV="1">
            <a:off x="6351520" y="1695908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cxnSp>
        <p:nvCxnSpPr>
          <p:cNvPr id="23" name="Straight Connector 32">
            <a:extLst>
              <a:ext uri="{FF2B5EF4-FFF2-40B4-BE49-F238E27FC236}">
                <a16:creationId xmlns:a16="http://schemas.microsoft.com/office/drawing/2014/main" xmlns="" id="{08808125-9776-4AA0-B751-95011A9065A1}"/>
              </a:ext>
            </a:extLst>
          </p:cNvPr>
          <p:cNvCxnSpPr>
            <a:cxnSpLocks/>
          </p:cNvCxnSpPr>
          <p:nvPr/>
        </p:nvCxnSpPr>
        <p:spPr>
          <a:xfrm>
            <a:off x="6371240" y="2563118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2">
            <a:extLst>
              <a:ext uri="{FF2B5EF4-FFF2-40B4-BE49-F238E27FC236}">
                <a16:creationId xmlns:a16="http://schemas.microsoft.com/office/drawing/2014/main" xmlns="" id="{9111EFF5-E976-4C6B-A928-120E487B829F}"/>
              </a:ext>
            </a:extLst>
          </p:cNvPr>
          <p:cNvCxnSpPr>
            <a:cxnSpLocks/>
          </p:cNvCxnSpPr>
          <p:nvPr/>
        </p:nvCxnSpPr>
        <p:spPr>
          <a:xfrm>
            <a:off x="8624840" y="2563118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32">
            <a:extLst>
              <a:ext uri="{FF2B5EF4-FFF2-40B4-BE49-F238E27FC236}">
                <a16:creationId xmlns:a16="http://schemas.microsoft.com/office/drawing/2014/main" xmlns="" id="{F4B11BBB-90D5-40B5-B753-29C7C3E185B8}"/>
              </a:ext>
            </a:extLst>
          </p:cNvPr>
          <p:cNvCxnSpPr>
            <a:cxnSpLocks/>
          </p:cNvCxnSpPr>
          <p:nvPr/>
        </p:nvCxnSpPr>
        <p:spPr>
          <a:xfrm>
            <a:off x="3955639" y="2563118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2">
            <a:extLst>
              <a:ext uri="{FF2B5EF4-FFF2-40B4-BE49-F238E27FC236}">
                <a16:creationId xmlns:a16="http://schemas.microsoft.com/office/drawing/2014/main" xmlns="" id="{26A8F895-727B-4345-ADE4-D3148F708A0B}"/>
              </a:ext>
            </a:extLst>
          </p:cNvPr>
          <p:cNvCxnSpPr>
            <a:cxnSpLocks/>
          </p:cNvCxnSpPr>
          <p:nvPr/>
        </p:nvCxnSpPr>
        <p:spPr>
          <a:xfrm>
            <a:off x="1702496" y="3656551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2">
            <a:extLst>
              <a:ext uri="{FF2B5EF4-FFF2-40B4-BE49-F238E27FC236}">
                <a16:creationId xmlns:a16="http://schemas.microsoft.com/office/drawing/2014/main" xmlns="" id="{E698CEF4-5B97-4594-9F55-058D8F032162}"/>
              </a:ext>
            </a:extLst>
          </p:cNvPr>
          <p:cNvCxnSpPr>
            <a:cxnSpLocks/>
          </p:cNvCxnSpPr>
          <p:nvPr/>
        </p:nvCxnSpPr>
        <p:spPr>
          <a:xfrm>
            <a:off x="6371240" y="3656551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F54A05A0-1F45-4271-92CC-E68CEE88CA67}"/>
              </a:ext>
            </a:extLst>
          </p:cNvPr>
          <p:cNvCxnSpPr>
            <a:cxnSpLocks/>
          </p:cNvCxnSpPr>
          <p:nvPr/>
        </p:nvCxnSpPr>
        <p:spPr>
          <a:xfrm>
            <a:off x="8624840" y="3656551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2">
            <a:extLst>
              <a:ext uri="{FF2B5EF4-FFF2-40B4-BE49-F238E27FC236}">
                <a16:creationId xmlns:a16="http://schemas.microsoft.com/office/drawing/2014/main" xmlns="" id="{30E4A6A7-CBED-4DE6-B03F-65BD7F568CD9}"/>
              </a:ext>
            </a:extLst>
          </p:cNvPr>
          <p:cNvCxnSpPr>
            <a:cxnSpLocks/>
          </p:cNvCxnSpPr>
          <p:nvPr/>
        </p:nvCxnSpPr>
        <p:spPr>
          <a:xfrm>
            <a:off x="3955639" y="3656551"/>
            <a:ext cx="1864664" cy="0"/>
          </a:xfrm>
          <a:prstGeom prst="line">
            <a:avLst/>
          </a:prstGeom>
          <a:ln>
            <a:solidFill>
              <a:srgbClr val="086D2F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32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7FDE11FF-CD3C-4434-9E19-85A9F3E0695C}"/>
              </a:ext>
            </a:extLst>
          </p:cNvPr>
          <p:cNvSpPr txBox="1">
            <a:spLocks/>
          </p:cNvSpPr>
          <p:nvPr/>
        </p:nvSpPr>
        <p:spPr>
          <a:xfrm>
            <a:off x="1230333" y="903909"/>
            <a:ext cx="10215696" cy="5050181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endParaRPr lang="it-IT" sz="7733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Next Generation EU – Recovery Plan</a:t>
            </a: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Piano Nazionale di Ripresa e Resilienza (PNRR)</a:t>
            </a: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099675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asellaDiTesto 1">
            <a:extLst>
              <a:ext uri="{FF2B5EF4-FFF2-40B4-BE49-F238E27FC236}">
                <a16:creationId xmlns:a16="http://schemas.microsoft.com/office/drawing/2014/main" xmlns="" id="{2BD38FFD-AE75-480F-855C-7B60B73C5244}"/>
              </a:ext>
            </a:extLst>
          </p:cNvPr>
          <p:cNvSpPr txBox="1"/>
          <p:nvPr/>
        </p:nvSpPr>
        <p:spPr>
          <a:xfrm rot="16200000">
            <a:off x="-2226534" y="3104002"/>
            <a:ext cx="5032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Next Generation EU: PNRR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xmlns="" id="{E62576A5-8CD8-43CF-BB4E-6ED3BB5ADFD6}"/>
              </a:ext>
            </a:extLst>
          </p:cNvPr>
          <p:cNvSpPr txBox="1"/>
          <p:nvPr/>
        </p:nvSpPr>
        <p:spPr>
          <a:xfrm>
            <a:off x="1524258" y="2286245"/>
            <a:ext cx="3220473" cy="4139595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Significativo impatto positivo su crescita del PIL potenziale e dell’occupazione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Costi e impatti economici, ambientali e sociali quantificabili, motivati e ragionevoli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Esplicitazione dei legami e della coerenza con riforme e politiche di supporto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Indicazione della tempistica e modalità di attuazione, con target intermedi e finali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Chiara identificazione del soggetto attuatore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In caso di integrazione di progetti esistenti, questi devono rafforzarli credibilmente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xmlns="" id="{079CA51D-8875-4492-B557-4659A41A02E9}"/>
              </a:ext>
            </a:extLst>
          </p:cNvPr>
          <p:cNvSpPr txBox="1"/>
          <p:nvPr/>
        </p:nvSpPr>
        <p:spPr>
          <a:xfrm>
            <a:off x="1524258" y="1659935"/>
            <a:ext cx="3220473" cy="307777"/>
          </a:xfrm>
          <a:prstGeom prst="rect">
            <a:avLst/>
          </a:prstGeom>
          <a:solidFill>
            <a:srgbClr val="086D2F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Criteri Proposta Regolamento della CE</a:t>
            </a: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xmlns="" id="{F3110EEC-0B0B-4679-A003-E539BB64F221}"/>
              </a:ext>
            </a:extLst>
          </p:cNvPr>
          <p:cNvSpPr txBox="1"/>
          <p:nvPr/>
        </p:nvSpPr>
        <p:spPr>
          <a:xfrm>
            <a:off x="4888378" y="1663147"/>
            <a:ext cx="5779364" cy="307777"/>
          </a:xfrm>
          <a:prstGeom prst="rect">
            <a:avLst/>
          </a:prstGeom>
          <a:solidFill>
            <a:srgbClr val="086D2F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bg1"/>
                </a:solidFill>
              </a:rPr>
              <a:t>Ulteriori criteri Stato </a:t>
            </a:r>
            <a:r>
              <a:rPr lang="it-IT" sz="1000" i="1" dirty="0">
                <a:solidFill>
                  <a:schemeClr val="bg1"/>
                </a:solidFill>
              </a:rPr>
              <a:t>(come linee guida PNRR)</a:t>
            </a:r>
          </a:p>
        </p:txBody>
      </p:sp>
      <p:sp>
        <p:nvSpPr>
          <p:cNvPr id="8" name="TextBox 24">
            <a:extLst>
              <a:ext uri="{FF2B5EF4-FFF2-40B4-BE49-F238E27FC236}">
                <a16:creationId xmlns:a16="http://schemas.microsoft.com/office/drawing/2014/main" xmlns="" id="{42CB9042-9A25-40AD-9F51-9E9E611CC86E}"/>
              </a:ext>
            </a:extLst>
          </p:cNvPr>
          <p:cNvSpPr txBox="1"/>
          <p:nvPr/>
        </p:nvSpPr>
        <p:spPr>
          <a:xfrm>
            <a:off x="4888379" y="2286244"/>
            <a:ext cx="5779364" cy="4140000"/>
          </a:xfrm>
          <a:prstGeom prst="rect">
            <a:avLst/>
          </a:prstGeom>
          <a:solidFill>
            <a:srgbClr val="E6E6E6"/>
          </a:solidFill>
          <a:ln>
            <a:solidFill>
              <a:srgbClr val="E6E6E6"/>
            </a:solidFill>
          </a:ln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Progetti che riguardano principalmente la creazione di beni pubblici (infrastrutture, educazione e formazione, ricerca e innovazione, salute, ambiente, coesione sociale e territoriale)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Rapida attuabilità/</a:t>
            </a:r>
            <a:r>
              <a:rPr lang="it-IT" sz="1400" dirty="0" err="1"/>
              <a:t>cantierabilità</a:t>
            </a:r>
            <a:r>
              <a:rPr lang="it-IT" sz="1400" dirty="0"/>
              <a:t> del progetto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 err="1"/>
              <a:t>Monitorabilità</a:t>
            </a:r>
            <a:r>
              <a:rPr lang="it-IT" sz="1400" dirty="0"/>
              <a:t> del progetto in termini di specificazione delle realizzazioni attese, dei traguardi intermedi e finali, nonché collegamento tra tali realizzazioni e gli obiettivi strategici del PNRR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Progetti con effetti positivi rapidi su numerosi beneficiari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Progetti che per l’implementazione e il finanziamento prevedono forme di partenariato pubblico-privato, ovvero progetti che prevedano capitali privati per la loro realizzazione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Patto occupazionale, oppure stima affidabile del beneficio occupazionale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Progetti che comportano basso consumo di suolo e favoriscono l’utilizzo efficiente e sostenibile di risorse naturali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400" dirty="0"/>
              <a:t>Progetti che contribuiscono al raggiungimento dei livelli essenziali delle prestazioni</a:t>
            </a:r>
          </a:p>
        </p:txBody>
      </p:sp>
      <p:sp>
        <p:nvSpPr>
          <p:cNvPr id="11" name="Isosceles Triangle 28">
            <a:extLst>
              <a:ext uri="{FF2B5EF4-FFF2-40B4-BE49-F238E27FC236}">
                <a16:creationId xmlns:a16="http://schemas.microsoft.com/office/drawing/2014/main" xmlns="" id="{B0E6DFF2-2320-41D6-B05C-55F1445E320D}"/>
              </a:ext>
            </a:extLst>
          </p:cNvPr>
          <p:cNvSpPr/>
          <p:nvPr/>
        </p:nvSpPr>
        <p:spPr>
          <a:xfrm flipV="1">
            <a:off x="1649926" y="2037836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Isosceles Triangle 30">
            <a:extLst>
              <a:ext uri="{FF2B5EF4-FFF2-40B4-BE49-F238E27FC236}">
                <a16:creationId xmlns:a16="http://schemas.microsoft.com/office/drawing/2014/main" xmlns="" id="{970A97EE-D24B-4A37-890A-0CDFE376EDFA}"/>
              </a:ext>
            </a:extLst>
          </p:cNvPr>
          <p:cNvSpPr/>
          <p:nvPr/>
        </p:nvSpPr>
        <p:spPr>
          <a:xfrm flipV="1">
            <a:off x="4977155" y="2037836"/>
            <a:ext cx="252000" cy="180000"/>
          </a:xfrm>
          <a:prstGeom prst="triangle">
            <a:avLst/>
          </a:prstGeom>
          <a:solidFill>
            <a:srgbClr val="9BBB59"/>
          </a:solidFill>
          <a:ln>
            <a:solidFill>
              <a:srgbClr val="086D2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  <a:latin typeface="Helvetica" panose="020B0604020202020204" pitchFamily="34" charset="0"/>
            </a:endParaRPr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xmlns="" id="{F8281A75-D867-4213-B2C7-00D20B9FE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9770" y="381051"/>
            <a:ext cx="11166918" cy="419088"/>
          </a:xfrm>
        </p:spPr>
        <p:txBody>
          <a:bodyPr>
            <a:normAutofit/>
          </a:bodyPr>
          <a:lstStyle/>
          <a:p>
            <a:pPr algn="l"/>
            <a:r>
              <a:rPr lang="it-IT" dirty="0"/>
              <a:t>LA SELEZIONE DEI PROGETTI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CC72D69C-5541-485F-BD26-D7D84809CD1F}"/>
              </a:ext>
            </a:extLst>
          </p:cNvPr>
          <p:cNvSpPr/>
          <p:nvPr/>
        </p:nvSpPr>
        <p:spPr>
          <a:xfrm>
            <a:off x="1410915" y="1033173"/>
            <a:ext cx="92568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/>
              <a:t>La condizione primaria affinché i progetti siano ammissibili è che essi facciano parte di un pacchetto coerente di investimenti e riforme ad essi correlate</a:t>
            </a:r>
            <a:endParaRPr lang="it-IT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7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7FDE11FF-CD3C-4434-9E19-85A9F3E0695C}"/>
              </a:ext>
            </a:extLst>
          </p:cNvPr>
          <p:cNvSpPr txBox="1">
            <a:spLocks/>
          </p:cNvSpPr>
          <p:nvPr/>
        </p:nvSpPr>
        <p:spPr>
          <a:xfrm>
            <a:off x="1230333" y="903909"/>
            <a:ext cx="10215696" cy="5050181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endParaRPr lang="it-IT" sz="7733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 algn="l"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La politica di coesione del ciclo di programmazione  2021-2027 </a:t>
            </a:r>
          </a:p>
          <a:p>
            <a:pPr>
              <a:lnSpc>
                <a:spcPct val="120000"/>
              </a:lnSpc>
            </a:pPr>
            <a:endParaRPr lang="it-IT" b="1" dirty="0">
              <a:solidFill>
                <a:srgbClr val="008000"/>
              </a:solidFill>
              <a:latin typeface="Helvetica Light" pitchFamily="50" charset="0"/>
              <a:cs typeface="Helvetica Neue Light"/>
            </a:endParaRP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Il Documento di Indirizzo Strategico (DIS) </a:t>
            </a: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e</a:t>
            </a:r>
          </a:p>
          <a:p>
            <a:pPr>
              <a:lnSpc>
                <a:spcPct val="120000"/>
              </a:lnSpc>
            </a:pPr>
            <a:r>
              <a:rPr lang="it-IT" b="1" dirty="0">
                <a:solidFill>
                  <a:srgbClr val="008000"/>
                </a:solidFill>
                <a:latin typeface="Helvetica Light" pitchFamily="50" charset="0"/>
                <a:cs typeface="Helvetica Neue Light"/>
              </a:rPr>
              <a:t>I Programmi Operativi Regionali (POR)</a:t>
            </a: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6400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  <a:p>
            <a:pPr algn="l">
              <a:lnSpc>
                <a:spcPct val="80000"/>
              </a:lnSpc>
            </a:pPr>
            <a:endParaRPr lang="it-IT" sz="2133" i="1" dirty="0">
              <a:solidFill>
                <a:srgbClr val="008000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4844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1882589" y="329222"/>
            <a:ext cx="8408894" cy="66050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sz="3600" b="1" dirty="0">
                <a:solidFill>
                  <a:srgbClr val="056633"/>
                </a:solidFill>
                <a:latin typeface="+mn-lt"/>
                <a:cs typeface="Helvetica"/>
              </a:rPr>
              <a:t>Il Documento di Indirizzo Strategico</a:t>
            </a:r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2021541" y="1060186"/>
            <a:ext cx="8148918" cy="5088367"/>
          </a:xfrm>
        </p:spPr>
        <p:txBody>
          <a:bodyPr/>
          <a:lstStyle/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tx1"/>
                </a:solidFill>
              </a:rPr>
              <a:t>Per il periodo 2021-2027  la finalità ultima dell’azione di Regione è quella di rendere sempre più </a:t>
            </a:r>
            <a:r>
              <a:rPr lang="it-IT" sz="2000" b="1" dirty="0">
                <a:solidFill>
                  <a:schemeClr val="tx1"/>
                </a:solidFill>
              </a:rPr>
              <a:t>attrattivo, competitivo e resiliente il Sistema socioeconomico della Lombardia</a:t>
            </a:r>
            <a:r>
              <a:rPr lang="it-IT" sz="2000" dirty="0">
                <a:solidFill>
                  <a:schemeClr val="tx1"/>
                </a:solidFill>
              </a:rPr>
              <a:t>, attraverso una forte </a:t>
            </a:r>
            <a:r>
              <a:rPr lang="it-IT" sz="2000" b="1" dirty="0">
                <a:solidFill>
                  <a:schemeClr val="tx1"/>
                </a:solidFill>
              </a:rPr>
              <a:t>spinta innovativa </a:t>
            </a:r>
            <a:r>
              <a:rPr lang="it-IT" sz="2000" dirty="0">
                <a:solidFill>
                  <a:schemeClr val="tx1"/>
                </a:solidFill>
              </a:rPr>
              <a:t>sia nell’individuazione di obiettivi strategici in attuazione di politiche sempre più efficienti, sia negli strumenti utilizzati per supportare le scelte.</a:t>
            </a: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tx1"/>
                </a:solidFill>
              </a:rPr>
              <a:t>Il </a:t>
            </a:r>
            <a:r>
              <a:rPr lang="it-IT" sz="2000" b="1" dirty="0">
                <a:solidFill>
                  <a:schemeClr val="tx1"/>
                </a:solidFill>
              </a:rPr>
              <a:t>Documento di Indirizzo Strategico (DIS) </a:t>
            </a:r>
          </a:p>
          <a:p>
            <a:pPr marL="800100" lvl="1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b="1" dirty="0">
                <a:solidFill>
                  <a:schemeClr val="tx1"/>
                </a:solidFill>
              </a:rPr>
              <a:t>quadro programmatico regionale </a:t>
            </a:r>
            <a:r>
              <a:rPr lang="it-IT" sz="2000" dirty="0">
                <a:solidFill>
                  <a:schemeClr val="tx1"/>
                </a:solidFill>
              </a:rPr>
              <a:t>di riferimento per l’identificazione delle priorità di intervento della Politica di Coesione 2021-2027</a:t>
            </a:r>
          </a:p>
          <a:p>
            <a:pPr marL="800100" lvl="1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b="1" dirty="0">
                <a:solidFill>
                  <a:schemeClr val="tx1"/>
                </a:solidFill>
              </a:rPr>
              <a:t>contiene le basi per la costruzione dei futuri Programmi Operativi </a:t>
            </a:r>
            <a:r>
              <a:rPr lang="it-IT" sz="2000" dirty="0">
                <a:solidFill>
                  <a:schemeClr val="tx1"/>
                </a:solidFill>
              </a:rPr>
              <a:t>a valere sui fondi FESR ed FSE, in cui le Azioni saranno fortemente orientate a privilegiare la </a:t>
            </a:r>
            <a:r>
              <a:rPr lang="it-IT" sz="2000" b="1" dirty="0">
                <a:solidFill>
                  <a:schemeClr val="tx1"/>
                </a:solidFill>
              </a:rPr>
              <a:t>capacità di produrre innovazione </a:t>
            </a:r>
            <a:r>
              <a:rPr lang="it-IT" sz="2000" dirty="0">
                <a:solidFill>
                  <a:schemeClr val="tx1"/>
                </a:solidFill>
              </a:rPr>
              <a:t>negli ambiti strategici che contribuiscono alla Politica di Coesione.</a:t>
            </a: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it-IT" sz="2000" dirty="0">
              <a:solidFill>
                <a:schemeClr val="tx1"/>
              </a:solidFill>
            </a:endParaRPr>
          </a:p>
          <a:p>
            <a:pPr lvl="1" algn="just">
              <a:spcBef>
                <a:spcPts val="0"/>
              </a:spcBef>
            </a:pPr>
            <a:endParaRPr lang="it-IT" sz="1800" b="1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b="1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marL="342900" indent="-342900" algn="just"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it-IT" sz="20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4" name="CasellaDiTesto 1">
            <a:extLst>
              <a:ext uri="{FF2B5EF4-FFF2-40B4-BE49-F238E27FC236}">
                <a16:creationId xmlns:a16="http://schemas.microsoft.com/office/drawing/2014/main" xmlns="" id="{41436A4C-64AF-4A8E-9E5E-B963E1FCB377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2419492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1348510" y="329222"/>
            <a:ext cx="8999897" cy="660503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it-IT" sz="3733" dirty="0">
                <a:solidFill>
                  <a:srgbClr val="008000"/>
                </a:solidFill>
                <a:latin typeface="Helvetica Light"/>
              </a:rPr>
              <a:t>Il Documento di Indirizzo Strategico (DIS)</a:t>
            </a:r>
          </a:p>
        </p:txBody>
      </p:sp>
      <p:sp>
        <p:nvSpPr>
          <p:cNvPr id="9" name="Sottotitolo 2">
            <a:extLst>
              <a:ext uri="{FF2B5EF4-FFF2-40B4-BE49-F238E27FC236}">
                <a16:creationId xmlns:a16="http://schemas.microsoft.com/office/drawing/2014/main" xmlns="" id="{345C77E3-E845-4641-977C-6949CDC736B4}"/>
              </a:ext>
            </a:extLst>
          </p:cNvPr>
          <p:cNvSpPr txBox="1">
            <a:spLocks/>
          </p:cNvSpPr>
          <p:nvPr/>
        </p:nvSpPr>
        <p:spPr>
          <a:xfrm>
            <a:off x="1228166" y="1255167"/>
            <a:ext cx="9335927" cy="5194239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Per l’identificazione delle priorità strategiche si è partiti dai </a:t>
            </a:r>
            <a:r>
              <a:rPr lang="it-IT" sz="2000" b="1" dirty="0">
                <a:solidFill>
                  <a:schemeClr val="tx1"/>
                </a:solidFill>
                <a:latin typeface="Helvetica" panose="020B0604020202020204" pitchFamily="34" charset="0"/>
              </a:rPr>
              <a:t>documenti di programmazione regionali e comunitari</a:t>
            </a: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:</a:t>
            </a:r>
          </a:p>
          <a:p>
            <a:pPr marL="800100" lvl="2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il Programma Regionale di Sviluppo</a:t>
            </a:r>
          </a:p>
          <a:p>
            <a:pPr marL="800100" lvl="2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i documenti di programmazione regionale settoriali</a:t>
            </a:r>
          </a:p>
          <a:p>
            <a:pPr marL="800100" lvl="2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le proposte di regolamento della Commissione Europea per il periodo 2021-2027</a:t>
            </a:r>
          </a:p>
          <a:p>
            <a:pPr marL="800100" lvl="2" indent="-3429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la “Relazione per paese relativa all'Italia 2019” della commissione Europea  (Allegato D)</a:t>
            </a:r>
          </a:p>
          <a:p>
            <a:pPr marL="457200" lvl="2" algn="just">
              <a:spcBef>
                <a:spcPts val="0"/>
              </a:spcBef>
            </a:pPr>
            <a:endParaRPr lang="it-IT" sz="2000" dirty="0">
              <a:solidFill>
                <a:schemeClr val="tx1"/>
              </a:solidFill>
              <a:latin typeface="Helvetica" panose="020B060402020202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La tradizionale valutazione quali-quantitativa dei fabbisogni e delle azioni è stata affiancata da una innovativa </a:t>
            </a:r>
            <a:r>
              <a:rPr lang="it-IT" sz="2000" b="1" dirty="0">
                <a:solidFill>
                  <a:schemeClr val="tx1"/>
                </a:solidFill>
                <a:latin typeface="Helvetica" panose="020B0604020202020204" pitchFamily="34" charset="0"/>
              </a:rPr>
              <a:t>metodologia di intelligenza artificiale </a:t>
            </a:r>
            <a:r>
              <a:rPr lang="it-IT" sz="2000" dirty="0">
                <a:solidFill>
                  <a:schemeClr val="tx1"/>
                </a:solidFill>
                <a:latin typeface="Helvetica" panose="020B0604020202020204" pitchFamily="34" charset="0"/>
              </a:rPr>
              <a:t>che, tramite l’analisi (sia descrittiva sia predittiva) dei dati a disposizione fornisce ai “policy makers” evidenze su quali siano le leve migliori per l’azione di governo</a:t>
            </a:r>
          </a:p>
          <a:p>
            <a:pPr marL="0" lvl="1" algn="just">
              <a:spcBef>
                <a:spcPts val="0"/>
              </a:spcBef>
            </a:pPr>
            <a:endParaRPr lang="it-IT" sz="2133" dirty="0">
              <a:solidFill>
                <a:schemeClr val="tx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C1A2D928-3BB7-4475-AD8A-71275ACF7BEB}"/>
              </a:ext>
            </a:extLst>
          </p:cNvPr>
          <p:cNvSpPr txBox="1"/>
          <p:nvPr/>
        </p:nvSpPr>
        <p:spPr>
          <a:xfrm>
            <a:off x="9982201" y="6581003"/>
            <a:ext cx="581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17</a:t>
            </a:r>
          </a:p>
        </p:txBody>
      </p:sp>
      <p:sp>
        <p:nvSpPr>
          <p:cNvPr id="7" name="CasellaDiTesto 1">
            <a:extLst>
              <a:ext uri="{FF2B5EF4-FFF2-40B4-BE49-F238E27FC236}">
                <a16:creationId xmlns:a16="http://schemas.microsoft.com/office/drawing/2014/main" xmlns="" id="{C23BA3D4-61C3-4376-A711-0F3E9F3532FF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2163512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xmlns="" id="{F6CBB6A8-1AC6-4575-B463-EF8D25866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28" y="523745"/>
            <a:ext cx="11469188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sz="3600" b="1" dirty="0">
                <a:solidFill>
                  <a:srgbClr val="056633"/>
                </a:solidFill>
                <a:latin typeface="+mn-lt"/>
              </a:rPr>
              <a:t>Gli elementi di innovazione dell’approccio metodologico</a:t>
            </a:r>
          </a:p>
        </p:txBody>
      </p: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xmlns="" id="{077D9AD5-5057-4FFF-BB62-C670F17C7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6882"/>
            <a:ext cx="10626746" cy="4399025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endParaRPr lang="it-IT" sz="18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it-IT" sz="1800" dirty="0"/>
              <a:t>La lettura del contesto si basa su </a:t>
            </a:r>
            <a:r>
              <a:rPr lang="it-IT" sz="1800" b="1" dirty="0"/>
              <a:t>un’analisi oggettiva e predittiva</a:t>
            </a:r>
            <a:r>
              <a:rPr lang="it-IT" sz="1800" dirty="0"/>
              <a:t>, si individueranno e incentiveranno le azioni in grado di produrre innovazione del sistema socio economico e della pubblica amministrazione stessa.</a:t>
            </a:r>
          </a:p>
          <a:p>
            <a:pPr marL="0" indent="0" algn="just">
              <a:buNone/>
            </a:pPr>
            <a:endParaRPr lang="it-IT" sz="18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it-IT" sz="1800" dirty="0"/>
              <a:t>Utilizzo di una </a:t>
            </a:r>
            <a:r>
              <a:rPr lang="it-IT" sz="1800" b="1" dirty="0"/>
              <a:t>metodologia di intelligenza artificiale </a:t>
            </a:r>
            <a:r>
              <a:rPr lang="it-IT" sz="1800" dirty="0"/>
              <a:t>che permette di effettuare analisi descrittive e predittive dei dati a disposizione che forniscono elementi di contesto ai “policy makers” a supporto delle scelte e della definizione degli obiettivi realisticamente raggiungibili.</a:t>
            </a:r>
          </a:p>
          <a:p>
            <a:pPr algn="ctr"/>
            <a:endParaRPr lang="it-IT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800" b="1" dirty="0"/>
              <a:t>Confronto con le regioni “competitor”: </a:t>
            </a:r>
            <a:r>
              <a:rPr lang="it-IT" sz="1800" dirty="0"/>
              <a:t>con questo approccio la Lombardia può simulare le azioni positive intraprese dalle altre regioni europee (i 4 Motori d’Europa) rispetto agli ambiti indagati per trarne indicazioni sulle Azioni da intraprendere per orientare il trend di crescita.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18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800" dirty="0"/>
              <a:t>Analisi delle </a:t>
            </a:r>
            <a:r>
              <a:rPr lang="it-IT" sz="1800" b="1" dirty="0"/>
              <a:t>correlazioni positive tra i dati dei diversi ambiti di policy</a:t>
            </a:r>
            <a:r>
              <a:rPr lang="it-IT" sz="1800" dirty="0"/>
              <a:t> per l’individuazione delle modalità di integrazione tra fondi FSE e FESR.</a:t>
            </a:r>
          </a:p>
          <a:p>
            <a:pPr marL="0" indent="0" algn="just">
              <a:lnSpc>
                <a:spcPct val="100000"/>
              </a:lnSpc>
              <a:spcAft>
                <a:spcPts val="600"/>
              </a:spcAft>
              <a:buNone/>
            </a:pPr>
            <a:endParaRPr lang="it-IT" sz="1800" dirty="0"/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xmlns="" id="{F6C6017C-84FB-40EC-B31F-FFC394EE4C21}"/>
              </a:ext>
            </a:extLst>
          </p:cNvPr>
          <p:cNvSpPr txBox="1"/>
          <p:nvPr/>
        </p:nvSpPr>
        <p:spPr>
          <a:xfrm rot="16200000">
            <a:off x="-2564319" y="3073755"/>
            <a:ext cx="578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chemeClr val="bg1"/>
                </a:solidFill>
              </a:rPr>
              <a:t>Il Documento di Indirizzo Strategico</a:t>
            </a:r>
          </a:p>
        </p:txBody>
      </p:sp>
    </p:spTree>
    <p:extLst>
      <p:ext uri="{BB962C8B-B14F-4D97-AF65-F5344CB8AC3E}">
        <p14:creationId xmlns:p14="http://schemas.microsoft.com/office/powerpoint/2010/main" val="237627418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Y_regular_presentation_2010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.xml><?xml version="1.0" encoding="utf-8"?>
<a:theme xmlns:a="http://schemas.openxmlformats.org/drawingml/2006/main" name="1_EY_regular_presentation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4140</TotalTime>
  <Words>1545</Words>
  <Application>Microsoft Office PowerPoint</Application>
  <PresentationFormat>Personalizzato</PresentationFormat>
  <Paragraphs>277</Paragraphs>
  <Slides>15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15</vt:i4>
      </vt:variant>
    </vt:vector>
  </HeadingPairs>
  <TitlesOfParts>
    <vt:vector size="18" baseType="lpstr">
      <vt:lpstr>1_Tema di Office</vt:lpstr>
      <vt:lpstr>EY_regular_presentation_2010</vt:lpstr>
      <vt:lpstr>1_EY_regular_presentation</vt:lpstr>
      <vt:lpstr>Presentazione standard di PowerPoint</vt:lpstr>
      <vt:lpstr>GLI STRUMENTI (1/2)</vt:lpstr>
      <vt:lpstr>GLI STRUMENTI (2/2)</vt:lpstr>
      <vt:lpstr>Presentazione standard di PowerPoint</vt:lpstr>
      <vt:lpstr>LA SELEZIONE DEI PROGETTI</vt:lpstr>
      <vt:lpstr>Presentazione standard di PowerPoint</vt:lpstr>
      <vt:lpstr>Il Documento di Indirizzo Strategico</vt:lpstr>
      <vt:lpstr>Il Documento di Indirizzo Strategico (DIS)</vt:lpstr>
      <vt:lpstr>Gli elementi di innovazione dell’approccio metodologico</vt:lpstr>
      <vt:lpstr>Le fasi di definizione della strategia</vt:lpstr>
      <vt:lpstr>Presentazione standard di PowerPoint</vt:lpstr>
      <vt:lpstr>Presentazione standard di PowerPoint</vt:lpstr>
      <vt:lpstr>I POR 2021-2027 di Regione Lombardia</vt:lpstr>
      <vt:lpstr>TRE SFIDE PER LA PROGRAMMAZIONE EUROPEA 2021-2027 …</vt:lpstr>
      <vt:lpstr>… DA REALIZZARE ANCHE CON LE POLITICHE DI SVILUPPO TERRITORIALE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Brignone</dc:creator>
  <cp:lastModifiedBy>Staff4 Ancilombardia</cp:lastModifiedBy>
  <cp:revision>247</cp:revision>
  <cp:lastPrinted>2020-07-16T09:18:21Z</cp:lastPrinted>
  <dcterms:created xsi:type="dcterms:W3CDTF">2020-07-14T07:18:23Z</dcterms:created>
  <dcterms:modified xsi:type="dcterms:W3CDTF">2020-10-15T13:07:20Z</dcterms:modified>
</cp:coreProperties>
</file>